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56" r:id="rId4"/>
    <p:sldId id="257" r:id="rId5"/>
    <p:sldId id="262" r:id="rId6"/>
    <p:sldId id="267" r:id="rId7"/>
    <p:sldId id="261" r:id="rId8"/>
    <p:sldId id="270" r:id="rId9"/>
    <p:sldId id="258" r:id="rId10"/>
    <p:sldId id="259" r:id="rId11"/>
    <p:sldId id="260" r:id="rId12"/>
    <p:sldId id="264" r:id="rId13"/>
    <p:sldId id="263" r:id="rId14"/>
    <p:sldId id="269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5 3 15 12 15 7 25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844824"/>
            <a:ext cx="6400800" cy="528464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863D"/>
                </a:solidFill>
              </a:rPr>
              <a:t>Guess the word</a:t>
            </a:r>
            <a:endParaRPr lang="ru-RU" sz="3600" dirty="0">
              <a:solidFill>
                <a:srgbClr val="00863D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Must/mustn’t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284" t="14673" r="51750" b="33251"/>
          <a:stretch>
            <a:fillRect/>
          </a:stretch>
        </p:blipFill>
        <p:spPr bwMode="auto">
          <a:xfrm>
            <a:off x="5796136" y="1412776"/>
            <a:ext cx="3096344" cy="467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4934" t="28370" r="46620" b="43511"/>
          <a:stretch>
            <a:fillRect/>
          </a:stretch>
        </p:blipFill>
        <p:spPr bwMode="auto">
          <a:xfrm>
            <a:off x="611560" y="2636912"/>
            <a:ext cx="428724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+     </a:t>
            </a:r>
            <a:r>
              <a:rPr lang="en-US" dirty="0" smtClean="0">
                <a:sym typeface="Wingdings" pitchFamily="2" charset="2"/>
              </a:rPr>
              <a:t>  +   must +  V </a:t>
            </a:r>
          </a:p>
          <a:p>
            <a:r>
              <a:rPr lang="en-US" dirty="0" smtClean="0">
                <a:sym typeface="Wingdings" pitchFamily="2" charset="2"/>
              </a:rPr>
              <a:t> -        +   mustn’t + V </a:t>
            </a:r>
          </a:p>
          <a:p>
            <a:r>
              <a:rPr lang="en-US" dirty="0" smtClean="0">
                <a:sym typeface="Wingdings" pitchFamily="2" charset="2"/>
              </a:rPr>
              <a:t>? 	   Must  +     +  V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in a team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1) </a:t>
            </a:r>
            <a:r>
              <a:rPr lang="en-US" smtClean="0"/>
              <a:t>Talk about the </a:t>
            </a:r>
            <a:r>
              <a:rPr lang="en-US" dirty="0" smtClean="0"/>
              <a:t>problems</a:t>
            </a:r>
          </a:p>
          <a:p>
            <a:r>
              <a:rPr lang="en-US" dirty="0" smtClean="0"/>
              <a:t>2) Say what every teenager can do to solve the problem.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36712"/>
            <a:ext cx="4104456" cy="259228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836712"/>
            <a:ext cx="4320480" cy="266429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573016"/>
            <a:ext cx="4104456" cy="280831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3573016"/>
            <a:ext cx="4392488" cy="28083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67544" y="1556792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know what  the problems are </a:t>
            </a:r>
          </a:p>
          <a:p>
            <a:pPr algn="ctr"/>
            <a:r>
              <a:rPr lang="en-US" sz="2000" b="1" dirty="0" smtClean="0"/>
              <a:t>and </a:t>
            </a:r>
          </a:p>
          <a:p>
            <a:pPr algn="ctr"/>
            <a:r>
              <a:rPr lang="en-US" sz="2000" b="1" dirty="0" smtClean="0"/>
              <a:t>I help the planet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008" y="1628800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 don’t know what the problems are</a:t>
            </a:r>
          </a:p>
          <a:p>
            <a:pPr algn="ctr"/>
            <a:r>
              <a:rPr lang="en-US" sz="2000" b="1" dirty="0" smtClean="0"/>
              <a:t> but</a:t>
            </a:r>
          </a:p>
          <a:p>
            <a:pPr algn="ctr"/>
            <a:r>
              <a:rPr lang="en-US" sz="2000" b="1" dirty="0" smtClean="0"/>
              <a:t> I want to help the planet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4437112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know what  the problems are </a:t>
            </a:r>
          </a:p>
          <a:p>
            <a:pPr algn="ctr"/>
            <a:r>
              <a:rPr lang="en-US" sz="2000" b="1" dirty="0" smtClean="0"/>
              <a:t>but</a:t>
            </a:r>
          </a:p>
          <a:p>
            <a:pPr algn="ctr"/>
            <a:r>
              <a:rPr lang="en-US" sz="2000" b="1" dirty="0" smtClean="0"/>
              <a:t> I don’t help the planet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992" y="4437112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 don’t know what the problems are</a:t>
            </a:r>
          </a:p>
          <a:p>
            <a:pPr algn="ctr"/>
            <a:r>
              <a:rPr lang="en-US" sz="2000" b="1" dirty="0" smtClean="0"/>
              <a:t>and</a:t>
            </a:r>
          </a:p>
          <a:p>
            <a:pPr algn="ctr"/>
            <a:r>
              <a:rPr lang="en-US" sz="2000" b="1" dirty="0" smtClean="0"/>
              <a:t> I don’t want to help the planet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Choose the </a:t>
            </a:r>
            <a:r>
              <a:rPr lang="en-US" dirty="0" err="1" smtClean="0"/>
              <a:t>colour</a:t>
            </a:r>
            <a:r>
              <a:rPr lang="en-US" dirty="0" smtClean="0"/>
              <a:t> that suits you from the previous slide. Stick the leaf with the same </a:t>
            </a:r>
            <a:r>
              <a:rPr lang="en-US" dirty="0" err="1" smtClean="0"/>
              <a:t>colour</a:t>
            </a:r>
            <a:r>
              <a:rPr lang="en-US" dirty="0" smtClean="0"/>
              <a:t> to this tree. </a:t>
            </a:r>
            <a:endParaRPr lang="ru-RU" dirty="0"/>
          </a:p>
        </p:txBody>
      </p:sp>
      <p:pic>
        <p:nvPicPr>
          <p:cNvPr id="4" name="Содержимое 3" descr="0_b4f39_e38050d5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72816"/>
            <a:ext cx="5256583" cy="4536504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7983" t="16968" r="51162" b="35427"/>
          <a:stretch>
            <a:fillRect/>
          </a:stretch>
        </p:blipFill>
        <p:spPr bwMode="auto">
          <a:xfrm>
            <a:off x="395536" y="0"/>
            <a:ext cx="8352928" cy="686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Thank you for our lesson!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126" t="15173" r="50000" b="31832"/>
          <a:stretch>
            <a:fillRect/>
          </a:stretch>
        </p:blipFill>
        <p:spPr bwMode="auto">
          <a:xfrm>
            <a:off x="683568" y="1556792"/>
            <a:ext cx="760809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7983" t="16968" r="51162" b="35427"/>
          <a:stretch>
            <a:fillRect/>
          </a:stretch>
        </p:blipFill>
        <p:spPr bwMode="auto">
          <a:xfrm>
            <a:off x="611560" y="-1"/>
            <a:ext cx="8208693" cy="674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9800" b="1" dirty="0" smtClean="0">
                <a:solidFill>
                  <a:srgbClr val="002060"/>
                </a:solidFill>
              </a:rPr>
              <a:t>Save the Earth! </a:t>
            </a:r>
            <a:endParaRPr lang="ru-RU" sz="9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we are going to do?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1. Find out the ecological problems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2. Find out the solution to these ecological problems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572000" y="2132856"/>
            <a:ext cx="0" cy="72008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36712"/>
            <a:ext cx="4104456" cy="259228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836712"/>
            <a:ext cx="4392488" cy="266429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573016"/>
            <a:ext cx="4104456" cy="280831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3573016"/>
            <a:ext cx="4392488" cy="28083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67544" y="1556792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know what the problems are </a:t>
            </a:r>
          </a:p>
          <a:p>
            <a:pPr algn="ctr"/>
            <a:r>
              <a:rPr lang="en-US" sz="2000" b="1" dirty="0" smtClean="0"/>
              <a:t>and </a:t>
            </a:r>
          </a:p>
          <a:p>
            <a:pPr algn="ctr"/>
            <a:r>
              <a:rPr lang="en-US" sz="2000" b="1" dirty="0" smtClean="0"/>
              <a:t>I help the planet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4008" y="1628800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 don’t know what the problems are</a:t>
            </a:r>
          </a:p>
          <a:p>
            <a:pPr algn="ctr"/>
            <a:r>
              <a:rPr lang="en-US" sz="2000" b="1" dirty="0" smtClean="0"/>
              <a:t> but</a:t>
            </a:r>
          </a:p>
          <a:p>
            <a:pPr algn="ctr"/>
            <a:r>
              <a:rPr lang="en-US" sz="2000" b="1" dirty="0" smtClean="0"/>
              <a:t> I want to help the planet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4437112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know what  the problems are </a:t>
            </a:r>
          </a:p>
          <a:p>
            <a:pPr algn="ctr"/>
            <a:r>
              <a:rPr lang="en-US" sz="2000" b="1" dirty="0" smtClean="0"/>
              <a:t>but</a:t>
            </a:r>
          </a:p>
          <a:p>
            <a:pPr algn="ctr"/>
            <a:r>
              <a:rPr lang="en-US" sz="2000" b="1" dirty="0" smtClean="0"/>
              <a:t> I don’t help the planet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992" y="4437112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  don’t know what the problems are</a:t>
            </a:r>
          </a:p>
          <a:p>
            <a:pPr algn="ctr"/>
            <a:r>
              <a:rPr lang="en-US" sz="2000" b="1" dirty="0" smtClean="0"/>
              <a:t>and</a:t>
            </a:r>
          </a:p>
          <a:p>
            <a:pPr algn="ctr"/>
            <a:r>
              <a:rPr lang="en-US" sz="2000" b="1" dirty="0" smtClean="0"/>
              <a:t> I don’t want to help the planet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Choose the </a:t>
            </a:r>
            <a:r>
              <a:rPr lang="en-US" dirty="0" err="1" smtClean="0"/>
              <a:t>colour</a:t>
            </a:r>
            <a:r>
              <a:rPr lang="en-US" dirty="0" smtClean="0"/>
              <a:t> that suits you from the previous slide. Stick the leaf with the same </a:t>
            </a:r>
            <a:r>
              <a:rPr lang="en-US" dirty="0" err="1" smtClean="0"/>
              <a:t>colour</a:t>
            </a:r>
            <a:r>
              <a:rPr lang="en-US" dirty="0" smtClean="0"/>
              <a:t> to this tree. </a:t>
            </a:r>
            <a:endParaRPr lang="ru-RU" dirty="0"/>
          </a:p>
        </p:txBody>
      </p:sp>
      <p:pic>
        <p:nvPicPr>
          <p:cNvPr id="4" name="Содержимое 3" descr="0_b4f39_e38050d5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72816"/>
            <a:ext cx="5256583" cy="453650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63D"/>
                </a:solidFill>
              </a:rPr>
              <a:t>Useful words</a:t>
            </a:r>
            <a:endParaRPr lang="ru-RU" dirty="0">
              <a:solidFill>
                <a:srgbClr val="00863D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Ecological problems</a:t>
            </a:r>
          </a:p>
          <a:p>
            <a:r>
              <a:rPr lang="en-US" dirty="0" smtClean="0"/>
              <a:t>Pollution</a:t>
            </a:r>
          </a:p>
          <a:p>
            <a:r>
              <a:rPr lang="en-US" dirty="0" smtClean="0"/>
              <a:t>Rubbish</a:t>
            </a:r>
          </a:p>
          <a:p>
            <a:r>
              <a:rPr lang="en-US" dirty="0" smtClean="0"/>
              <a:t>Toxic fumes</a:t>
            </a:r>
          </a:p>
          <a:p>
            <a:r>
              <a:rPr lang="en-US" dirty="0" smtClean="0"/>
              <a:t>Waste</a:t>
            </a:r>
          </a:p>
          <a:p>
            <a:r>
              <a:rPr lang="en-US" dirty="0" smtClean="0"/>
              <a:t>Reduce</a:t>
            </a:r>
          </a:p>
          <a:p>
            <a:r>
              <a:rPr lang="en-US" dirty="0" smtClean="0"/>
              <a:t>Recycle</a:t>
            </a:r>
          </a:p>
          <a:p>
            <a:r>
              <a:rPr lang="en-US" dirty="0" smtClean="0"/>
              <a:t>Clean up</a:t>
            </a:r>
          </a:p>
          <a:p>
            <a:r>
              <a:rPr lang="en-US" dirty="0" smtClean="0"/>
              <a:t>deforestation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https://youtu.be/cG34D9zDGAY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009" t="8587" r="13325" b="8681"/>
          <a:stretch>
            <a:fillRect/>
          </a:stretch>
        </p:blipFill>
        <p:spPr bwMode="auto">
          <a:xfrm>
            <a:off x="1835696" y="1988840"/>
            <a:ext cx="568863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1020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air pollution  	   water pollution 	soil pollution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>
              <a:solidFill>
                <a:srgbClr val="00863D"/>
              </a:solidFill>
            </a:endParaRPr>
          </a:p>
          <a:p>
            <a:pPr>
              <a:buNone/>
            </a:pPr>
            <a:endParaRPr lang="en-US" sz="2000" b="1" dirty="0" smtClean="0">
              <a:solidFill>
                <a:srgbClr val="00863D"/>
              </a:solidFill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863D"/>
                </a:solidFill>
              </a:rPr>
              <a:t>Reduce  toxic fumes  	</a:t>
            </a:r>
            <a:r>
              <a:rPr lang="en-US" sz="1800" b="1" dirty="0" smtClean="0">
                <a:solidFill>
                  <a:srgbClr val="00863D"/>
                </a:solidFill>
              </a:rPr>
              <a:t>not to pour chemicals into the river	</a:t>
            </a:r>
            <a:r>
              <a:rPr lang="en-US" sz="2000" b="1" dirty="0" smtClean="0">
                <a:solidFill>
                  <a:srgbClr val="00863D"/>
                </a:solidFill>
              </a:rPr>
              <a:t>         reduce waste 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863D"/>
                </a:solidFill>
              </a:rPr>
              <a:t>Use filters		           recycle rubbish		        recycle rubbish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863D"/>
                </a:solidFill>
              </a:rPr>
              <a:t>Use public transport	         </a:t>
            </a:r>
            <a:r>
              <a:rPr lang="en-US" sz="2400" b="1" dirty="0" smtClean="0">
                <a:solidFill>
                  <a:srgbClr val="00863D"/>
                </a:solidFill>
              </a:rPr>
              <a:t> </a:t>
            </a:r>
            <a:r>
              <a:rPr lang="en-US" sz="2000" b="1" dirty="0" smtClean="0">
                <a:solidFill>
                  <a:srgbClr val="00863D"/>
                </a:solidFill>
              </a:rPr>
              <a:t>(batteries, glass, 	                        </a:t>
            </a:r>
            <a:r>
              <a:rPr lang="en-US" sz="1800" b="1" dirty="0" smtClean="0">
                <a:solidFill>
                  <a:srgbClr val="00863D"/>
                </a:solidFill>
              </a:rPr>
              <a:t>(batteries, glass,</a:t>
            </a:r>
          </a:p>
          <a:p>
            <a:pPr>
              <a:buNone/>
            </a:pPr>
            <a:r>
              <a:rPr lang="en-US" sz="1800" b="1" dirty="0" smtClean="0">
                <a:solidFill>
                  <a:srgbClr val="00863D"/>
                </a:solidFill>
              </a:rPr>
              <a:t> </a:t>
            </a:r>
            <a:r>
              <a:rPr lang="en-US" sz="2000" b="1" dirty="0" smtClean="0">
                <a:solidFill>
                  <a:srgbClr val="00863D"/>
                </a:solidFill>
              </a:rPr>
              <a:t>reduce deforestation</a:t>
            </a:r>
            <a:r>
              <a:rPr lang="en-US" sz="1800" b="1" dirty="0" smtClean="0">
                <a:solidFill>
                  <a:srgbClr val="00863D"/>
                </a:solidFill>
              </a:rPr>
              <a:t>		  plastic) 				plastic)</a:t>
            </a:r>
            <a:endParaRPr lang="en-US" sz="2000" b="1" dirty="0" smtClean="0">
              <a:solidFill>
                <a:srgbClr val="00863D"/>
              </a:solidFill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863D"/>
                </a:solidFill>
              </a:rPr>
              <a:t>Grow the plants 			go to clean up 		          go to clean up 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863D"/>
                </a:solidFill>
              </a:rPr>
              <a:t>Recycle paper		</a:t>
            </a:r>
          </a:p>
        </p:txBody>
      </p:sp>
      <p:sp>
        <p:nvSpPr>
          <p:cNvPr id="4" name="Овал 3"/>
          <p:cNvSpPr/>
          <p:nvPr/>
        </p:nvSpPr>
        <p:spPr>
          <a:xfrm>
            <a:off x="2483768" y="2276872"/>
            <a:ext cx="3888432" cy="1368152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27784" y="2636912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Environmental problems </a:t>
            </a:r>
          </a:p>
          <a:p>
            <a:pPr algn="ctr"/>
            <a:r>
              <a:rPr lang="en-US" sz="2000" b="1" dirty="0" smtClean="0"/>
              <a:t>and solutions</a:t>
            </a:r>
            <a:endParaRPr lang="ru-RU" sz="20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1331640" y="1700808"/>
            <a:ext cx="720080" cy="6480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475656" y="3284984"/>
            <a:ext cx="864096" cy="72008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7020272" y="1772816"/>
            <a:ext cx="792088" cy="64807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16216" y="3140968"/>
            <a:ext cx="864096" cy="7920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499992" y="1700808"/>
            <a:ext cx="0" cy="4320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4"/>
          </p:cNvCxnSpPr>
          <p:nvPr/>
        </p:nvCxnSpPr>
        <p:spPr>
          <a:xfrm>
            <a:off x="4427984" y="3645024"/>
            <a:ext cx="0" cy="43204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259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5 3 15 12 15 7 25</vt:lpstr>
      <vt:lpstr>Слайд 2</vt:lpstr>
      <vt:lpstr>    Save the Earth! </vt:lpstr>
      <vt:lpstr>What we are going to do?</vt:lpstr>
      <vt:lpstr>Слайд 5</vt:lpstr>
      <vt:lpstr>Choose the colour that suits you from the previous slide. Stick the leaf with the same colour to this tree. </vt:lpstr>
      <vt:lpstr>Useful words</vt:lpstr>
      <vt:lpstr>https://youtu.be/cG34D9zDGAY</vt:lpstr>
      <vt:lpstr>Слайд 9</vt:lpstr>
      <vt:lpstr>Must/mustn’t</vt:lpstr>
      <vt:lpstr>Слайд 11</vt:lpstr>
      <vt:lpstr>Work in a team</vt:lpstr>
      <vt:lpstr>Слайд 13</vt:lpstr>
      <vt:lpstr>Choose the colour that suits you from the previous slide. Stick the leaf with the same colour to this tree. </vt:lpstr>
      <vt:lpstr>Thank you for our lesson!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Save the world</dc:title>
  <dc:creator>User</dc:creator>
  <cp:lastModifiedBy>User</cp:lastModifiedBy>
  <cp:revision>32</cp:revision>
  <dcterms:created xsi:type="dcterms:W3CDTF">2021-03-08T04:29:23Z</dcterms:created>
  <dcterms:modified xsi:type="dcterms:W3CDTF">2021-06-06T14:52:35Z</dcterms:modified>
</cp:coreProperties>
</file>