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</p:sldMasterIdLst>
  <p:notesMasterIdLst>
    <p:notesMasterId r:id="rId7"/>
  </p:notesMasterIdLst>
  <p:sldIdLst>
    <p:sldId id="261" r:id="rId2"/>
    <p:sldId id="262" r:id="rId3"/>
    <p:sldId id="265" r:id="rId4"/>
    <p:sldId id="267" r:id="rId5"/>
    <p:sldId id="268" r:id="rId6"/>
  </p:sld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4" d="100"/>
          <a:sy n="54" d="100"/>
        </p:scale>
        <p:origin x="192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9049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95F67E-993F-431F-A08C-E45B68AE6F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03434" y="2098191"/>
            <a:ext cx="10862841" cy="1520685"/>
          </a:xfrm>
        </p:spPr>
        <p:txBody>
          <a:bodyPr anchor="b">
            <a:normAutofit/>
          </a:bodyPr>
          <a:lstStyle>
            <a:lvl1pPr algn="ctr">
              <a:defRPr sz="81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D08278-D988-40BA-9D6E-308097626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E6618210-AA3C-4E5C-8A8F-AA37F5428033}" type="datetimeFigureOut">
              <a:rPr lang="ru-RU" smtClean="0"/>
              <a:pPr/>
              <a:t>27.01.2026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1E7A21-8122-4DEB-9367-1A8F2A85A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61B45FA-8D82-49B8-AF8C-62AC87B7A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F2B82F82-4D2C-48BD-8F54-4A7BAA97B5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41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24ED08-9090-4A7B-A2A9-6DBCA3869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1EB1221-842C-403E-B1A1-91719B5A88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F001B2-1A7C-4CAD-8733-3AEADA4B3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8210-AA3C-4E5C-8A8F-AA37F5428033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F1A205-2616-4D1B-B0D4-48D4E243C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AABEDE-B4BD-4D75-AE29-38DCED514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82F82-4D2C-48BD-8F54-4A7BAA9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910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D1DD495-9850-4117-BDA0-9C259257E2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C87B888-75AB-4F56-88DF-ED76C303B2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C0A6CAC-4F78-46F2-9AC6-1669A3B08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8210-AA3C-4E5C-8A8F-AA37F5428033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D5F4FE-012B-4560-9DAC-0A43C520E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9A8C788-4EC8-4400-93A1-1160414F6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82F82-4D2C-48BD-8F54-4A7BAA9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73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993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765C3D-4FE4-4016-9516-175CB1F81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804" y="44726"/>
            <a:ext cx="17323904" cy="1603559"/>
          </a:xfrm>
        </p:spPr>
        <p:txBody>
          <a:bodyPr>
            <a:normAutofit/>
          </a:bodyPr>
          <a:lstStyle>
            <a:lvl1pPr>
              <a:defRPr sz="81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A558D4-9753-40E4-B34D-D088F27692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804" y="2027584"/>
            <a:ext cx="17323904" cy="7237862"/>
          </a:xfr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9A8B73C-8744-4547-AC4E-9445A4254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8210-AA3C-4E5C-8A8F-AA37F5428033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294C85-328D-4160-AFB8-A0579446E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CBC8B44-D09A-4DB2-AD13-4D1BCE2A3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82F82-4D2C-48BD-8F54-4A7BAA9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94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2BEFD3-42A7-40D4-AE15-06B41A69A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9D87512-81CE-43DD-83C1-0194C03DC5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CD38D8C-1E6C-4603-AE65-B38DD4F0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8210-AA3C-4E5C-8A8F-AA37F5428033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6A582A2-5E7D-485A-896E-2C84108AB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DED6AD7-041E-463D-A9B6-DB4319A12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82F82-4D2C-48BD-8F54-4A7BAA9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60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823234-07AF-4BD9-97F7-20AEF9585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C737C2-1435-4654-BF19-C417FA0681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779B334-160F-4633-98A4-4BD9CCBBCE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FC676CA-5D96-4C8D-AF68-CA3714030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8210-AA3C-4E5C-8A8F-AA37F5428033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84A252F-1666-4B65-9D54-C2223B07D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A768EB8-F2B8-41A7-A0EF-ED80B6CB7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82F82-4D2C-48BD-8F54-4A7BAA9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40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F3AE1C-FF38-4BFE-B712-397DDBF65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F3B6923-74C8-4877-9899-406265B94D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31ADBBF-CB3D-4567-9DF3-6CF4863A0D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09527ED-4BFF-4259-83FB-62B1344553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035884B-89B4-4FAF-BD14-55E24D3609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20CD5F7-DAB5-4B57-9579-83889F729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8210-AA3C-4E5C-8A8F-AA37F5428033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E2A1D4F-1950-45D5-8F32-A72C3C45E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338E15C-FDE6-42B0-B55A-DC3B01593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82F82-4D2C-48BD-8F54-4A7BAA9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33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45EA09-37D5-4D29-80A2-4F8DDAA3D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64942A8-27BB-4326-8431-C941C67AC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8210-AA3C-4E5C-8A8F-AA37F5428033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8EBDD14-2718-4270-B20E-8D11D5225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07EFBDD-443E-448A-ACF9-BBC243BE8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82F82-4D2C-48BD-8F54-4A7BAA9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52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FC41FED-1608-4666-8886-8A38B1B1C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8210-AA3C-4E5C-8A8F-AA37F5428033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A495F25-D619-4BCD-8483-4AAD8A39E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D209007-F56F-4E5E-8170-15859EA4E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82F82-4D2C-48BD-8F54-4A7BAA9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48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D41737-08AD-4EDB-9A9F-82017432D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E55DB0-9C64-4E83-8C0E-669DCF469B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57EA21E-7F3C-4768-A0F4-5F92150CC7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65257C7-91F6-4D0B-A014-3BE165FB2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8210-AA3C-4E5C-8A8F-AA37F5428033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357C62C-18AF-41D7-B700-5244780B3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85D2BE1-3656-432B-AB6C-4143BE916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82F82-4D2C-48BD-8F54-4A7BAA9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30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121362-D3D5-4D33-893B-B8BF9C3D1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192DC63-A57D-4768-AFCC-DC6F5A4630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623BAF7-0E12-46CF-AE31-A6DB8A4BF4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2DEB881-C36E-4CE1-9451-D1D43F127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8210-AA3C-4E5C-8A8F-AA37F5428033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DA3163F-5E35-4B0E-848B-8A59A8516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7990EEA-544D-4BD6-A216-42BF5DB55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82F82-4D2C-48BD-8F54-4A7BAA9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93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05F1F4-0E35-4F4C-824C-B92D65D34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AF0AF37-D72C-41CC-991F-A2CA399C79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12139C-4313-415D-96A1-88AD68ED28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618210-AA3C-4E5C-8A8F-AA37F5428033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1AA7C9-98E5-4D19-8D59-E95304CCA7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79B958-4CDF-4A11-8B51-3F814BF3D0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82F82-4D2C-48BD-8F54-4A7BAA97B533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  <a:extLst>
              <a:ext uri="{FF2B5EF4-FFF2-40B4-BE49-F238E27FC236}">
                <a16:creationId xmlns:a16="http://schemas.microsoft.com/office/drawing/2014/main" id="{ED67FCFF-73A7-4101-88BC-543CB4B383D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1000" y="551090"/>
            <a:ext cx="1136643" cy="113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923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-6-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-7-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-10-3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images/icons/lara-icon-talk.sv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16754475" y="8858250"/>
            <a:ext cx="762000" cy="762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509432" y="2374729"/>
            <a:ext cx="7429500" cy="67021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4800" b="1" dirty="0">
                <a:solidFill>
                  <a:srgbClr val="0F151A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Наречие "по-моему"</a:t>
            </a:r>
            <a:endParaRPr lang="en-US" sz="4800" dirty="0"/>
          </a:p>
        </p:txBody>
      </p:sp>
      <p:sp>
        <p:nvSpPr>
          <p:cNvPr id="4" name="Text 1"/>
          <p:cNvSpPr/>
          <p:nvPr/>
        </p:nvSpPr>
        <p:spPr>
          <a:xfrm>
            <a:off x="9639300" y="1695450"/>
            <a:ext cx="7429500" cy="134042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4800" b="1" dirty="0">
                <a:solidFill>
                  <a:srgbClr val="0F151A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Предлог "по" + местоимение "моему"</a:t>
            </a:r>
            <a:endParaRPr lang="en-US" sz="4800" dirty="0"/>
          </a:p>
        </p:txBody>
      </p:sp>
      <p:sp>
        <p:nvSpPr>
          <p:cNvPr id="5" name="Text 2"/>
          <p:cNvSpPr/>
          <p:nvPr/>
        </p:nvSpPr>
        <p:spPr>
          <a:xfrm>
            <a:off x="1276350" y="3341191"/>
            <a:ext cx="7429500" cy="354817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850" dirty="0">
                <a:solidFill>
                  <a:srgbClr val="323E47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Наречие (часть речи, которая обозначает признак действия или другого признака) "по-моему" пишется через дефис. Оно отвечает на вопрос "как?" и означает "так, как кажется мне". Например: "По-моему, это очень интересно". Здесь выражается личное мнение или способ действия.</a:t>
            </a:r>
            <a:endParaRPr lang="en-US" sz="2850" dirty="0"/>
          </a:p>
        </p:txBody>
      </p:sp>
      <p:sp>
        <p:nvSpPr>
          <p:cNvPr id="6" name="Text 3"/>
          <p:cNvSpPr/>
          <p:nvPr/>
        </p:nvSpPr>
        <p:spPr>
          <a:xfrm>
            <a:off x="9639300" y="3341191"/>
            <a:ext cx="7429500" cy="40550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850" dirty="0">
                <a:solidFill>
                  <a:srgbClr val="323E47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Сочетание "по моему мнению" пишется раздельно. Здесь "по" — это предлог (служебное слово, которое связывает слова в предложении), а "моему" — местоимение (слово, которое указывает на предмет, но не называет его). Оно отвечает на вопрос "по чьему?" и означает "согласно моему мнению". Например: "По моему мнению, это правильное решение".</a:t>
            </a:r>
            <a:endParaRPr lang="en-US" sz="28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images/icons/lara-icon-talk.sv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16754475" y="8858250"/>
            <a:ext cx="762000" cy="762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755573" y="1624445"/>
            <a:ext cx="7362825" cy="171774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8800" b="1" dirty="0">
                <a:solidFill>
                  <a:srgbClr val="0F151A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Наречия-исключения</a:t>
            </a:r>
            <a:endParaRPr lang="en-US" sz="8800" dirty="0"/>
          </a:p>
        </p:txBody>
      </p:sp>
      <p:sp>
        <p:nvSpPr>
          <p:cNvPr id="4" name="Text 1"/>
          <p:cNvSpPr/>
          <p:nvPr/>
        </p:nvSpPr>
        <p:spPr>
          <a:xfrm>
            <a:off x="2223247" y="4021390"/>
            <a:ext cx="13411200" cy="304128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4000" dirty="0">
                <a:solidFill>
                  <a:srgbClr val="323E47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В русском языке есть наречия, которые пишутся не по общим правилам. Например, "бок о бок" (рядом) пишется раздельно, а "вприпрыжку" (быстро, подпрыгивая) – слитно. Важно запомнить эти исключения, чтобы писать грамотно!</a:t>
            </a:r>
            <a:endParaRPr lang="en-US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t="33" b="33"/>
          <a:stretch/>
        </p:blipFill>
        <p:spPr>
          <a:xfrm>
            <a:off x="2152650" y="1638300"/>
            <a:ext cx="5276850" cy="7000875"/>
          </a:xfrm>
          <a:prstGeom prst="rect">
            <a:avLst/>
          </a:prstGeom>
        </p:spPr>
      </p:pic>
      <p:pic>
        <p:nvPicPr>
          <p:cNvPr id="3" name="Image 1" descr="/images/icons/lara-icon-talk.sv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16754475" y="8858250"/>
            <a:ext cx="762000" cy="7620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9639300" y="1790700"/>
            <a:ext cx="7362825" cy="85887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6150" b="1" dirty="0">
                <a:solidFill>
                  <a:srgbClr val="0F151A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Почему это важно?</a:t>
            </a:r>
            <a:endParaRPr lang="en-US" sz="6150" dirty="0"/>
          </a:p>
        </p:txBody>
      </p:sp>
      <p:sp>
        <p:nvSpPr>
          <p:cNvPr id="5" name="Text 1"/>
          <p:cNvSpPr/>
          <p:nvPr/>
        </p:nvSpPr>
        <p:spPr>
          <a:xfrm>
            <a:off x="9639300" y="2954536"/>
            <a:ext cx="7362825" cy="304128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850" dirty="0">
                <a:solidFill>
                  <a:srgbClr val="323E47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Правильное использование дефиса в наречиях помогает нам точно передавать смысл и избегать недопонимания. Это делает вашу речь, особенно письменную, более грамотной и понятной. Точное написание улучшает качество ваших сочинений и сообщений.</a:t>
            </a:r>
            <a:endParaRPr lang="en-US" sz="28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36375" y="2187388"/>
            <a:ext cx="14971059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>
                <a:latin typeface="Century Schoolbook" panose="02040604050505020304" pitchFamily="18" charset="0"/>
              </a:rPr>
              <a:t>1.	</a:t>
            </a:r>
            <a:r>
              <a:rPr lang="ru-RU" sz="4000" b="1" dirty="0">
                <a:latin typeface="Century Schoolbook" panose="02040604050505020304" pitchFamily="18" charset="0"/>
              </a:rPr>
              <a:t>По-настоящему</a:t>
            </a:r>
            <a:r>
              <a:rPr lang="ru-RU" sz="4000" dirty="0">
                <a:latin typeface="Century Schoolbook" panose="02040604050505020304" pitchFamily="18" charset="0"/>
              </a:rPr>
              <a:t> свежий вкус — почувствуйте разницу! (О продуктах питания)</a:t>
            </a:r>
          </a:p>
          <a:p>
            <a:pPr algn="just"/>
            <a:r>
              <a:rPr lang="ru-RU" sz="4000" dirty="0">
                <a:latin typeface="Century Schoolbook" panose="02040604050505020304" pitchFamily="18" charset="0"/>
              </a:rPr>
              <a:t>2.	Говорите </a:t>
            </a:r>
            <a:r>
              <a:rPr lang="ru-RU" sz="4000" b="1" dirty="0">
                <a:latin typeface="Century Schoolbook" panose="02040604050505020304" pitchFamily="18" charset="0"/>
              </a:rPr>
              <a:t>по-английски по-новому </a:t>
            </a:r>
            <a:r>
              <a:rPr lang="ru-RU" sz="4000" dirty="0">
                <a:latin typeface="Century Schoolbook" panose="02040604050505020304" pitchFamily="18" charset="0"/>
              </a:rPr>
              <a:t>— всего за 15 минут в день. (Об онлайн-курсах)</a:t>
            </a:r>
          </a:p>
          <a:p>
            <a:pPr algn="just"/>
            <a:r>
              <a:rPr lang="ru-RU" sz="4000" dirty="0">
                <a:latin typeface="Century Schoolbook" panose="02040604050505020304" pitchFamily="18" charset="0"/>
              </a:rPr>
              <a:t>3.	Ваш дом будет убираться </a:t>
            </a:r>
            <a:r>
              <a:rPr lang="ru-RU" sz="4000" b="1" dirty="0" err="1">
                <a:latin typeface="Century Schoolbook" panose="02040604050505020304" pitchFamily="18" charset="0"/>
              </a:rPr>
              <a:t>по-волшебному</a:t>
            </a:r>
            <a:r>
              <a:rPr lang="ru-RU" sz="4000" dirty="0">
                <a:latin typeface="Century Schoolbook" panose="02040604050505020304" pitchFamily="18" charset="0"/>
              </a:rPr>
              <a:t> быстро. (О </a:t>
            </a:r>
            <a:r>
              <a:rPr lang="ru-RU" sz="4000" dirty="0" err="1">
                <a:latin typeface="Century Schoolbook" panose="02040604050505020304" pitchFamily="18" charset="0"/>
              </a:rPr>
              <a:t>клининговом</a:t>
            </a:r>
            <a:r>
              <a:rPr lang="ru-RU" sz="4000" dirty="0">
                <a:latin typeface="Century Schoolbook" panose="02040604050505020304" pitchFamily="18" charset="0"/>
              </a:rPr>
              <a:t> сервисе или роботе-пылесосе)</a:t>
            </a:r>
          </a:p>
          <a:p>
            <a:pPr algn="just"/>
            <a:r>
              <a:rPr lang="ru-RU" sz="4000" dirty="0">
                <a:latin typeface="Century Schoolbook" panose="02040604050505020304" pitchFamily="18" charset="0"/>
              </a:rPr>
              <a:t>4.	Сделано </a:t>
            </a:r>
            <a:r>
              <a:rPr lang="ru-RU" sz="4000" b="1" dirty="0">
                <a:latin typeface="Century Schoolbook" panose="02040604050505020304" pitchFamily="18" charset="0"/>
              </a:rPr>
              <a:t>по-нашему</a:t>
            </a:r>
            <a:r>
              <a:rPr lang="ru-RU" sz="4000" dirty="0">
                <a:latin typeface="Century Schoolbook" panose="02040604050505020304" pitchFamily="18" charset="0"/>
              </a:rPr>
              <a:t> — с душой и вниманием к деталям. (О ремесленном производстве, кафе)</a:t>
            </a:r>
          </a:p>
          <a:p>
            <a:pPr algn="just"/>
            <a:r>
              <a:rPr lang="ru-RU" sz="4000" dirty="0">
                <a:latin typeface="Century Schoolbook" panose="02040604050505020304" pitchFamily="18" charset="0"/>
              </a:rPr>
              <a:t>5.	Заходите </a:t>
            </a:r>
            <a:r>
              <a:rPr lang="ru-RU" sz="4000" b="1" dirty="0">
                <a:latin typeface="Century Schoolbook" panose="02040604050505020304" pitchFamily="18" charset="0"/>
              </a:rPr>
              <a:t>по-дружески</a:t>
            </a:r>
            <a:r>
              <a:rPr lang="ru-RU" sz="4000" dirty="0">
                <a:latin typeface="Century Schoolbook" panose="02040604050505020304" pitchFamily="18" charset="0"/>
              </a:rPr>
              <a:t>, оставайтесь по-домашнему. (О кафе, хостеле, магазине)</a:t>
            </a:r>
          </a:p>
        </p:txBody>
      </p:sp>
    </p:spTree>
    <p:extLst>
      <p:ext uri="{BB962C8B-B14F-4D97-AF65-F5344CB8AC3E}">
        <p14:creationId xmlns:p14="http://schemas.microsoft.com/office/powerpoint/2010/main" val="223380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7035" y="1631576"/>
            <a:ext cx="14684189" cy="754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+mj-lt"/>
              <a:buAutoNum type="arabicPeriod"/>
            </a:pPr>
            <a:r>
              <a:rPr lang="ru-RU" sz="4400" b="1" dirty="0">
                <a:solidFill>
                  <a:srgbClr val="0F1115"/>
                </a:solidFill>
                <a:latin typeface="Century Schoolbook" panose="02040604050505020304" pitchFamily="18" charset="0"/>
              </a:rPr>
              <a:t>Читайте по-новому. Откройте книгу по-настоящему.</a:t>
            </a:r>
            <a:r>
              <a:rPr lang="ru-RU" sz="4400" dirty="0">
                <a:solidFill>
                  <a:srgbClr val="0F1115"/>
                </a:solidFill>
                <a:latin typeface="Century Schoolbook" panose="02040604050505020304" pitchFamily="18" charset="0"/>
              </a:rPr>
              <a:t> </a:t>
            </a:r>
            <a:endParaRPr lang="ru-RU" sz="4400" dirty="0" smtClean="0">
              <a:solidFill>
                <a:srgbClr val="0F1115"/>
              </a:solidFill>
              <a:latin typeface="Century Schoolbook" panose="020406040505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4400" b="1" dirty="0" smtClean="0">
                <a:solidFill>
                  <a:srgbClr val="0F1115"/>
                </a:solidFill>
                <a:latin typeface="Century Schoolbook" panose="02040604050505020304" pitchFamily="18" charset="0"/>
              </a:rPr>
              <a:t>Наши </a:t>
            </a:r>
            <a:r>
              <a:rPr lang="ru-RU" sz="4400" b="1" dirty="0">
                <a:solidFill>
                  <a:srgbClr val="0F1115"/>
                </a:solidFill>
                <a:latin typeface="Century Schoolbook" panose="02040604050505020304" pitchFamily="18" charset="0"/>
              </a:rPr>
              <a:t>книги подобраны по-особенному — именно для вас.</a:t>
            </a:r>
            <a:r>
              <a:rPr lang="ru-RU" sz="4400" dirty="0">
                <a:solidFill>
                  <a:srgbClr val="0F1115"/>
                </a:solidFill>
                <a:latin typeface="Century Schoolbook" panose="02040604050505020304" pitchFamily="18" charset="0"/>
              </a:rPr>
              <a:t> </a:t>
            </a:r>
            <a:endParaRPr lang="ru-RU" sz="4400" dirty="0" smtClean="0">
              <a:solidFill>
                <a:srgbClr val="0F1115"/>
              </a:solidFill>
              <a:latin typeface="Century Schoolbook" panose="020406040505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4400" b="1" dirty="0" smtClean="0">
                <a:solidFill>
                  <a:srgbClr val="0F1115"/>
                </a:solidFill>
                <a:latin typeface="Century Schoolbook" panose="02040604050505020304" pitchFamily="18" charset="0"/>
              </a:rPr>
              <a:t>Погрузитесь </a:t>
            </a:r>
            <a:r>
              <a:rPr lang="ru-RU" sz="4400" b="1" dirty="0">
                <a:solidFill>
                  <a:srgbClr val="0F1115"/>
                </a:solidFill>
                <a:latin typeface="Century Schoolbook" panose="02040604050505020304" pitchFamily="18" charset="0"/>
              </a:rPr>
              <a:t>в историю по-настоящему глубоко.</a:t>
            </a:r>
            <a:r>
              <a:rPr lang="ru-RU" sz="4400" dirty="0">
                <a:solidFill>
                  <a:srgbClr val="0F1115"/>
                </a:solidFill>
                <a:latin typeface="Century Schoolbook" panose="02040604050505020304" pitchFamily="18" charset="0"/>
              </a:rPr>
              <a:t> </a:t>
            </a:r>
            <a:endParaRPr lang="ru-RU" sz="4400" dirty="0" smtClean="0">
              <a:solidFill>
                <a:srgbClr val="0F1115"/>
              </a:solidFill>
              <a:latin typeface="Century Schoolbook" panose="020406040505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4400" b="1" dirty="0" smtClean="0">
                <a:solidFill>
                  <a:srgbClr val="0F1115"/>
                </a:solidFill>
                <a:latin typeface="Century Schoolbook" panose="02040604050505020304" pitchFamily="18" charset="0"/>
              </a:rPr>
              <a:t>По-детски </a:t>
            </a:r>
            <a:r>
              <a:rPr lang="ru-RU" sz="4400" b="1" dirty="0">
                <a:solidFill>
                  <a:srgbClr val="0F1115"/>
                </a:solidFill>
                <a:latin typeface="Century Schoolbook" panose="02040604050505020304" pitchFamily="18" charset="0"/>
              </a:rPr>
              <a:t>увлекательные сказки и по-взрослому мудрые романы — под одной крышей.</a:t>
            </a:r>
            <a:r>
              <a:rPr lang="ru-RU" sz="4400" dirty="0">
                <a:solidFill>
                  <a:srgbClr val="0F1115"/>
                </a:solidFill>
                <a:latin typeface="Century Schoolbook" panose="02040604050505020304" pitchFamily="18" charset="0"/>
              </a:rPr>
              <a:t> </a:t>
            </a:r>
          </a:p>
          <a:p>
            <a:pPr>
              <a:buFont typeface="+mj-lt"/>
              <a:buAutoNum type="arabicPeriod"/>
            </a:pPr>
            <a:r>
              <a:rPr lang="ru-RU" sz="4400" b="1" dirty="0">
                <a:solidFill>
                  <a:srgbClr val="0F1115"/>
                </a:solidFill>
                <a:latin typeface="Century Schoolbook" panose="02040604050505020304" pitchFamily="18" charset="0"/>
              </a:rPr>
              <a:t>Здесь говорят о книгах по-дружески, а советуют — </a:t>
            </a:r>
            <a:r>
              <a:rPr lang="ru-RU" sz="4400" b="1" dirty="0" err="1">
                <a:solidFill>
                  <a:srgbClr val="0F1115"/>
                </a:solidFill>
                <a:latin typeface="Century Schoolbook" panose="02040604050505020304" pitchFamily="18" charset="0"/>
              </a:rPr>
              <a:t>по-профессиональному</a:t>
            </a:r>
            <a:r>
              <a:rPr lang="ru-RU" sz="4400" b="1" dirty="0">
                <a:solidFill>
                  <a:srgbClr val="0F1115"/>
                </a:solidFill>
                <a:latin typeface="Century Schoolbook" panose="02040604050505020304" pitchFamily="18" charset="0"/>
              </a:rPr>
              <a:t>.</a:t>
            </a:r>
            <a:r>
              <a:rPr lang="ru-RU" sz="4400" dirty="0">
                <a:solidFill>
                  <a:srgbClr val="0F1115"/>
                </a:solidFill>
                <a:latin typeface="Century Schoolbook" panose="02040604050505020304" pitchFamily="18" charset="0"/>
              </a:rPr>
              <a:t> </a:t>
            </a:r>
            <a:endParaRPr lang="ru-RU" sz="4400" b="0" i="0" dirty="0">
              <a:solidFill>
                <a:srgbClr val="0F1115"/>
              </a:solidFill>
              <a:effectLst/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519954"/>
      </p:ext>
    </p:extLst>
  </p:cSld>
  <p:clrMapOvr>
    <a:masterClrMapping/>
  </p:clrMapOvr>
</p:sld>
</file>

<file path=ppt/theme/theme1.xml><?xml version="1.0" encoding="utf-8"?>
<a:theme xmlns:a="http://schemas.openxmlformats.org/drawingml/2006/main" name="uletayushie-stranici-wid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Глянец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tint val="95000"/>
              <a:shade val="95000"/>
              <a:satMod val="120000"/>
            </a:schemeClr>
          </a:solidFill>
          <a:prstDash val="solid"/>
        </a:ln>
        <a:ln w="55000" cap="flat" cmpd="thickThin" algn="ctr">
          <a:solidFill>
            <a:schemeClr val="phClr">
              <a:tint val="90000"/>
              <a:satMod val="130000"/>
            </a:schemeClr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uletayushie-stranici-wide</Template>
  <TotalTime>37</TotalTime>
  <Words>237</Words>
  <Application>Microsoft Office PowerPoint</Application>
  <PresentationFormat>Произвольный</PresentationFormat>
  <Paragraphs>21</Paragraphs>
  <Slides>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Century Schoolbook</vt:lpstr>
      <vt:lpstr>Quicksand</vt:lpstr>
      <vt:lpstr>uletayushie-stranici-wide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kab22</cp:lastModifiedBy>
  <cp:revision>3</cp:revision>
  <dcterms:created xsi:type="dcterms:W3CDTF">2026-01-27T05:48:09Z</dcterms:created>
  <dcterms:modified xsi:type="dcterms:W3CDTF">2026-01-27T09:27:51Z</dcterms:modified>
</cp:coreProperties>
</file>