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9" r:id="rId2"/>
  </p:sldMasterIdLst>
  <p:notesMasterIdLst>
    <p:notesMasterId r:id="rId19"/>
  </p:notesMasterIdLst>
  <p:sldIdLst>
    <p:sldId id="261" r:id="rId3"/>
    <p:sldId id="258" r:id="rId4"/>
    <p:sldId id="263" r:id="rId5"/>
    <p:sldId id="273" r:id="rId6"/>
    <p:sldId id="267" r:id="rId7"/>
    <p:sldId id="290" r:id="rId8"/>
    <p:sldId id="282" r:id="rId9"/>
    <p:sldId id="295" r:id="rId10"/>
    <p:sldId id="276" r:id="rId11"/>
    <p:sldId id="269" r:id="rId12"/>
    <p:sldId id="285" r:id="rId13"/>
    <p:sldId id="280" r:id="rId14"/>
    <p:sldId id="293" r:id="rId15"/>
    <p:sldId id="289" r:id="rId16"/>
    <p:sldId id="272" r:id="rId17"/>
    <p:sldId id="29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3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hPercent val="23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sideWall>
    <c:backWall>
      <c:thickness val="0"/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34282227609717197"/>
          <c:y val="3.3390618009877839E-2"/>
          <c:w val="0.32531906316684217"/>
          <c:h val="0.8502892811005806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rgbClr val="993366"/>
            </a:solidFill>
            <a:ln w="12702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Sheet1!$B$1:$O$1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Sheet1!$B$2:$O$2</c:f>
              <c:numCache>
                <c:formatCode>General</c:formatCode>
                <c:ptCount val="14"/>
                <c:pt idx="0">
                  <c:v>40</c:v>
                </c:pt>
                <c:pt idx="1">
                  <c:v>35</c:v>
                </c:pt>
                <c:pt idx="2">
                  <c:v>50</c:v>
                </c:pt>
                <c:pt idx="3">
                  <c:v>40</c:v>
                </c:pt>
                <c:pt idx="4">
                  <c:v>50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45</c:v>
                </c:pt>
                <c:pt idx="10">
                  <c:v>40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rgbClr val="EBF7FF"/>
            </a:solidFill>
            <a:ln w="12702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Sheet1!$B$1:$O$1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Sheet1!$B$3:$O$3</c:f>
              <c:numCache>
                <c:formatCode>General</c:formatCode>
                <c:ptCount val="14"/>
                <c:pt idx="0">
                  <c:v>10</c:v>
                </c:pt>
                <c:pt idx="1">
                  <c:v>15</c:v>
                </c:pt>
                <c:pt idx="2">
                  <c:v>0</c:v>
                </c:pt>
                <c:pt idx="3">
                  <c:v>10</c:v>
                </c:pt>
                <c:pt idx="4">
                  <c:v>0</c:v>
                </c:pt>
                <c:pt idx="9">
                  <c:v>5</c:v>
                </c:pt>
                <c:pt idx="10">
                  <c:v>10</c:v>
                </c:pt>
                <c:pt idx="11">
                  <c:v>0</c:v>
                </c:pt>
                <c:pt idx="1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CC99FF"/>
            </a:solidFill>
            <a:ln w="12702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Sheet1!$B$1:$O$1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</c:numCache>
            </c:numRef>
          </c:cat>
          <c:val>
            <c:numRef>
              <c:f>Sheet1!$B$4:$O$4</c:f>
              <c:numCache>
                <c:formatCode>General</c:formatCode>
                <c:ptCount val="1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45634688"/>
        <c:axId val="45636224"/>
        <c:axId val="0"/>
      </c:bar3DChart>
      <c:catAx>
        <c:axId val="4563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75" b="1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456362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5636224"/>
        <c:scaling>
          <c:orientation val="minMax"/>
        </c:scaling>
        <c:delete val="0"/>
        <c:axPos val="l"/>
        <c:majorGridlines>
          <c:spPr>
            <a:ln w="3176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75" b="1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45634688"/>
        <c:crosses val="autoZero"/>
        <c:crossBetween val="between"/>
      </c:valAx>
      <c:spPr>
        <a:noFill/>
        <a:ln w="25404">
          <a:noFill/>
        </a:ln>
      </c:spPr>
    </c:plotArea>
    <c:legend>
      <c:legendPos val="r"/>
      <c:layout>
        <c:manualLayout>
          <c:xMode val="edge"/>
          <c:yMode val="edge"/>
          <c:x val="0.6876169077150438"/>
          <c:y val="0.22026246695705548"/>
          <c:w val="0.10601168248391153"/>
          <c:h val="0.41981029593855923"/>
        </c:manualLayout>
      </c:layout>
      <c:overlay val="0"/>
      <c:spPr>
        <a:solidFill>
          <a:srgbClr val="FFFFFF"/>
        </a:solidFill>
        <a:ln w="3176">
          <a:solidFill>
            <a:srgbClr val="000000"/>
          </a:solidFill>
          <a:prstDash val="solid"/>
        </a:ln>
      </c:spPr>
      <c:txPr>
        <a:bodyPr/>
        <a:lstStyle/>
        <a:p>
          <a:pPr>
            <a:defRPr sz="2230" b="1" i="0" u="none" strike="noStrike" baseline="0">
              <a:solidFill>
                <a:srgbClr val="000000"/>
              </a:solidFill>
              <a:latin typeface="Verdana"/>
              <a:ea typeface="Verdana"/>
              <a:cs typeface="Verdana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775" b="1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ru-RU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hPercent val="4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12700">
          <a:solidFill>
            <a:srgbClr val="000000"/>
          </a:solidFill>
          <a:prstDash val="solid"/>
        </a:ln>
      </c:spPr>
    </c:sideWall>
    <c:backWall>
      <c:thickness val="0"/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401942926533092"/>
          <c:y val="0.11763305287773609"/>
          <c:w val="0.80615384615385044"/>
          <c:h val="0.7697841726618802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rgbClr val="EDFAD2"/>
            </a:solidFill>
            <a:ln w="12699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Sheet1!$B$1:$H$1</c:f>
              <c:numCache>
                <c:formatCode>General</c:formatCode>
                <c:ptCount val="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12</c:v>
                </c:pt>
                <c:pt idx="5">
                  <c:v>13</c:v>
                </c:pt>
                <c:pt idx="6">
                  <c:v>14</c:v>
                </c:pt>
              </c:numCache>
            </c:numRef>
          </c:cat>
          <c:val>
            <c:numRef>
              <c:f>Sheet1!$B$2:$H$2</c:f>
              <c:numCache>
                <c:formatCode>General</c:formatCode>
                <c:ptCount val="7"/>
                <c:pt idx="0">
                  <c:v>50</c:v>
                </c:pt>
                <c:pt idx="1">
                  <c:v>50</c:v>
                </c:pt>
                <c:pt idx="2">
                  <c:v>0</c:v>
                </c:pt>
                <c:pt idx="3">
                  <c:v>30</c:v>
                </c:pt>
                <c:pt idx="4">
                  <c:v>45</c:v>
                </c:pt>
                <c:pt idx="6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rgbClr val="EBF7FF"/>
            </a:solidFill>
            <a:ln w="12699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Sheet1!$B$1:$H$1</c:f>
              <c:numCache>
                <c:formatCode>General</c:formatCode>
                <c:ptCount val="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12</c:v>
                </c:pt>
                <c:pt idx="5">
                  <c:v>13</c:v>
                </c:pt>
                <c:pt idx="6">
                  <c:v>14</c:v>
                </c:pt>
              </c:numCache>
            </c:numRef>
          </c:cat>
          <c:val>
            <c:numRef>
              <c:f>Sheet1!$B$3:$H$3</c:f>
              <c:numCache>
                <c:formatCode>General</c:formatCode>
                <c:ptCount val="7"/>
                <c:pt idx="2">
                  <c:v>50</c:v>
                </c:pt>
                <c:pt idx="3">
                  <c:v>20</c:v>
                </c:pt>
                <c:pt idx="4">
                  <c:v>5</c:v>
                </c:pt>
                <c:pt idx="5">
                  <c:v>50</c:v>
                </c:pt>
                <c:pt idx="6">
                  <c:v>15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rgbClr val="CC99FF"/>
            </a:solidFill>
            <a:ln w="12699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Sheet1!$B$1:$H$1</c:f>
              <c:numCache>
                <c:formatCode>General</c:formatCode>
                <c:ptCount val="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12</c:v>
                </c:pt>
                <c:pt idx="5">
                  <c:v>13</c:v>
                </c:pt>
                <c:pt idx="6">
                  <c:v>14</c:v>
                </c:pt>
              </c:numCache>
            </c:numRef>
          </c:cat>
          <c:val>
            <c:numRef>
              <c:f>Sheet1!$B$4:$H$4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84201856"/>
        <c:axId val="84203392"/>
        <c:axId val="0"/>
      </c:bar3DChart>
      <c:catAx>
        <c:axId val="84201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25" b="1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842033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420339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25" b="1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ru-RU"/>
          </a:p>
        </c:txPr>
        <c:crossAx val="84201856"/>
        <c:crosses val="autoZero"/>
        <c:crossBetween val="between"/>
      </c:valAx>
      <c:spPr>
        <a:noFill/>
        <a:ln w="25399">
          <a:noFill/>
        </a:ln>
      </c:spPr>
    </c:plotArea>
    <c:legend>
      <c:legendPos val="r"/>
      <c:layout>
        <c:manualLayout>
          <c:xMode val="edge"/>
          <c:yMode val="edge"/>
          <c:x val="0.90153846153846151"/>
          <c:y val="0.30575539568345539"/>
          <c:w val="9.230769230769327E-2"/>
          <c:h val="0.32014388489208873"/>
        </c:manualLayout>
      </c:layout>
      <c:overlay val="0"/>
      <c:spPr>
        <a:noFill/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2020" b="1" i="0" u="none" strike="noStrike" baseline="0">
              <a:solidFill>
                <a:srgbClr val="000000"/>
              </a:solidFill>
              <a:latin typeface="Verdana"/>
              <a:ea typeface="Verdana"/>
              <a:cs typeface="Verdana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325" b="1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ru-RU"/>
    </a:p>
  </c:txPr>
  <c:externalData r:id="rId2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0.00465</cdr:x>
      <cdr:y>0</cdr:y>
    </cdr:from>
    <cdr:to>
      <cdr:x>0.29558</cdr:x>
      <cdr:y>1</cdr:y>
    </cdr:to>
    <cdr:pic>
      <cdr:nvPicPr>
        <cdr:cNvPr id="2" name="Рисунок 1" descr="C:\Users\Мой ПК\Desktop\Фото Вадима\SAM_3825.JPG"/>
        <cdr:cNvPicPr/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/>
        <a:stretch xmlns:a="http://schemas.openxmlformats.org/drawingml/2006/main">
          <a:fillRect/>
        </a:stretch>
      </cdr:blipFill>
      <cdr:spPr bwMode="auto">
        <a:xfrm xmlns:a="http://schemas.openxmlformats.org/drawingml/2006/main">
          <a:off x="50799" y="0"/>
          <a:ext cx="3176921" cy="189993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30CBC-A5E5-488A-8D09-53A12DD51348}" type="datetimeFigureOut">
              <a:rPr lang="ru-RU" smtClean="0"/>
              <a:t>31.01.2022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856B6-A16E-45B5-AA43-44B08754EB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64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856B6-A16E-45B5-AA43-44B08754EBD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08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856B6-A16E-45B5-AA43-44B08754EBD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03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3522C-1A9E-4E2B-9497-C1A96C4379FC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D0C6-6615-42C4-9FBF-999E14819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2704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9E281-D83C-4F39-869A-13D45F713D49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5B566-8D0F-477E-BE67-C185C033C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89882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5F889-C8B6-449A-BBE0-0BFE04599FA1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AE568-92CD-4C11-B87E-42BD45718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0442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36A8A-1A24-401D-84E6-53ADB6038551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5D8F1-3006-410D-AB50-DB32C9784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69941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8365C-975F-414E-9CE3-C6D47BDE56B8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D0C6-6615-42C4-9FBF-999E14819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568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8AA712D-2E4E-4723-A813-AE258189E496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167F1F-D164-4739-88B1-502D41976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5779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2FCF2-205F-4E73-8D57-4DF6B1FD895A}" type="datetime1">
              <a:rPr lang="ru-RU" smtClean="0">
                <a:solidFill>
                  <a:srgbClr val="D6ECFF"/>
                </a:solidFill>
              </a:rPr>
              <a:t>31.01.2022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6ECFF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D7FDF-77B3-4232-97CF-AD3264D1C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8425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7CB4F-79DE-42EF-B15D-F5490E78FE68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7C8C7-AB4A-4C47-B3A3-A38264517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84230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3AD6F-21DD-4547-B443-9B39A66A5183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9E418-7C3C-4008-B8D8-D89B14945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21048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A917CC-6D08-4131-A307-4986D7F470D0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F22F02-B759-48FA-A6CD-F7185715C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73815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A4E33-7133-4A3F-88FE-3B9DBDE90EE5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4C08C-89E9-48DB-92C2-E680D7A61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85663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2631A98-342F-410F-94C2-D942B90C4155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167F1F-D164-4739-88B1-502D41976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8233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53FB3E6-9FD1-4B8B-9FAE-DFC86EC415C1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4153E6-967A-4945-8691-5330211ED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21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BD512F6-B2D1-43A6-B625-2123A8DE71EC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D41703-D873-4AD5-9E16-3C13F41C5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04237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8559F-051C-4C21-965E-6C99D49084C0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5B566-8D0F-477E-BE67-C185C033C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86554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25D5A-A42B-4BAF-9889-2FF432D61B83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AE568-92CD-4C11-B87E-42BD45718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40433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EDE85-B16F-4149-B0D8-049074FAD206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5D8F1-3006-410D-AB50-DB32C9784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84533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Garamond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D7DE5-B925-4E2E-B9F0-7DE9C636F233}" type="datetime1">
              <a:rPr lang="ru-RU" smtClean="0">
                <a:solidFill>
                  <a:srgbClr val="D6ECFF"/>
                </a:solidFill>
              </a:rPr>
              <a:t>31.01.2022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6ECFF"/>
              </a:solidFill>
            </a:endParaRPr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D7FDF-77B3-4232-97CF-AD3264D1C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00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DE210-B3E2-45F9-A8BB-39ABF35A803B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7C8C7-AB4A-4C47-B3A3-A38264517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16618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8BAB3-44D3-4CAC-90DB-A37C346F9E60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9E418-7C3C-4008-B8D8-D89B14945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5424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3E8DF3D-B28C-47C4-8481-1D63FEC7FAE2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F22F02-B759-48FA-A6CD-F7185715C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1309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6B787-281D-412A-909B-3B518F3C1FE8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4C08C-89E9-48DB-92C2-E680D7A61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35466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BC903B8-DA2C-457E-9C83-1DEBB74F0964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F4153E6-967A-4945-8691-5330211ED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41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3967A54-919F-43AF-A8DA-88DA30D01E36}" type="datetime1">
              <a:rPr lang="ru-RU" smtClean="0">
                <a:solidFill>
                  <a:srgbClr val="4E5B6F"/>
                </a:solidFill>
              </a:rPr>
              <a:t>31.01.2022</a:t>
            </a:fld>
            <a:endParaRPr lang="ru-RU">
              <a:solidFill>
                <a:srgbClr val="4E5B6F"/>
              </a:solidFill>
            </a:endParaRPr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D41703-D873-4AD5-9E16-3C13F41C5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23332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6D31E1-85F7-4A7E-A262-F4885C76AEE1}" type="datetime1">
              <a:rPr lang="ru-RU" smtClean="0">
                <a:solidFill>
                  <a:srgbClr val="4E5B6F"/>
                </a:solidFill>
                <a:latin typeface="Garamond" pitchFamily="18" charset="0"/>
              </a:rPr>
              <a:t>31.01.2022</a:t>
            </a:fld>
            <a:endParaRPr lang="ru-RU">
              <a:solidFill>
                <a:srgbClr val="4E5B6F"/>
              </a:solidFill>
              <a:latin typeface="Garamond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E5B6F"/>
              </a:solidFill>
              <a:latin typeface="Garamond" pitchFamily="18" charset="0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61763F-1E88-4E1E-82E4-90800323C63C}" type="slidenum">
              <a:rPr lang="ru-RU">
                <a:latin typeface="Garamond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166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70D80D-81D7-49D5-8F17-5CD3C1386EB0}" type="datetime1">
              <a:rPr lang="ru-RU" smtClean="0">
                <a:solidFill>
                  <a:srgbClr val="4E5B6F"/>
                </a:solidFill>
                <a:latin typeface="Garamond" pitchFamily="18" charset="0"/>
              </a:rPr>
              <a:t>31.01.2022</a:t>
            </a:fld>
            <a:endParaRPr lang="ru-RU">
              <a:solidFill>
                <a:srgbClr val="4E5B6F"/>
              </a:solidFill>
              <a:latin typeface="Garamond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4E5B6F"/>
              </a:solidFill>
              <a:latin typeface="Garamond" pitchFamily="18" charset="0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Garamond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61763F-1E88-4E1E-82E4-90800323C63C}" type="slidenum">
              <a:rPr lang="ru-RU">
                <a:latin typeface="Garamond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151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15616" y="2060847"/>
            <a:ext cx="7704855" cy="4359389"/>
          </a:xfrm>
        </p:spPr>
        <p:txBody>
          <a:bodyPr>
            <a:noAutofit/>
          </a:bodyPr>
          <a:lstStyle/>
          <a:p>
            <a:pPr algn="r">
              <a:spcAft>
                <a:spcPts val="0"/>
              </a:spcAft>
            </a:pPr>
            <a:r>
              <a:rPr lang="ru-RU" sz="2800" dirty="0" smtClean="0">
                <a:solidFill>
                  <a:schemeClr val="tx1"/>
                </a:solidFill>
              </a:rPr>
              <a:t>«</a:t>
            </a:r>
            <a:r>
              <a:rPr lang="ru-RU" sz="2400" u="sng" dirty="0">
                <a:solidFill>
                  <a:schemeClr val="tx1"/>
                </a:solidFill>
                <a:latin typeface="Times New Roman"/>
                <a:ea typeface="Times New Roman"/>
              </a:rPr>
              <a:t>Экологические проблемы  бытовых отходов</a:t>
            </a:r>
            <a:r>
              <a:rPr lang="ru-RU" sz="2400" dirty="0" smtClean="0">
                <a:solidFill>
                  <a:schemeClr val="tx1"/>
                </a:solidFill>
              </a:rPr>
              <a:t>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выполнила</a:t>
            </a:r>
            <a:r>
              <a:rPr lang="ru-RU" sz="1600" dirty="0" smtClean="0">
                <a:latin typeface="Times New Roman"/>
                <a:ea typeface="Times New Roman"/>
              </a:rPr>
              <a:t>: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учитель химии и биологии</a:t>
            </a:r>
            <a:b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Дейнекина Ольга Ивановна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1600" dirty="0">
                <a:latin typeface="Times New Roman"/>
                <a:ea typeface="Times New Roman"/>
              </a:rPr>
              <a:t/>
            </a:r>
            <a:br>
              <a:rPr lang="ru-RU" sz="1600" dirty="0">
                <a:latin typeface="Times New Roman"/>
                <a:ea typeface="Times New Roman"/>
              </a:rPr>
            </a:b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643063" y="357188"/>
            <a:ext cx="7215187" cy="228600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i="1" dirty="0">
                <a:solidFill>
                  <a:schemeClr val="tx1"/>
                </a:solidFill>
                <a:latin typeface="Times New Roman"/>
                <a:ea typeface="Times New Roman"/>
              </a:rPr>
              <a:t>Муниципальное бюджетное общеобразовательное учреждение</a:t>
            </a:r>
            <a:endParaRPr lang="ru-RU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i="1" dirty="0">
                <a:solidFill>
                  <a:schemeClr val="tx1"/>
                </a:solidFill>
                <a:latin typeface="Times New Roman"/>
                <a:ea typeface="Times New Roman"/>
              </a:rPr>
              <a:t>Маньково-Березовская средняя общеобразовательная школа</a:t>
            </a:r>
            <a:endParaRPr lang="ru-RU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Times New Roman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Т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ема работы: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87824" y="5589240"/>
            <a:ext cx="36922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Маньково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-Березовская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29D0C6-6615-42C4-9FBF-999E1481957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2905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332656"/>
            <a:ext cx="7776864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Следы жизнедеятельности человека.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Scan1003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723340"/>
            <a:ext cx="3384375" cy="2921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Scan1003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12777"/>
            <a:ext cx="3816424" cy="3240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Scan1003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1" y="3861048"/>
            <a:ext cx="287020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334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260648"/>
            <a:ext cx="7488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Ликвидация  несанкционированных свалок в Маньково-Березовском сельском поселении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ой ПК\Desktop\На Отечество\для Дейнекиной ОИ\Ликвидированные свалки\свалка Нижнепетровский\IMG_243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34" y="3792534"/>
            <a:ext cx="3576018" cy="253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ой ПК\Desktop\На Отечество\для Дейнекиной ОИ\Ликвидированные свалки\свалка Нижнепетровский\IMG_243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727496"/>
            <a:ext cx="3587825" cy="253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ой ПК\Desktop\На Отечество\для Дейнекиной ОИ\Работы на свалке сл Маньково-Березовская\IMG_103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68535"/>
            <a:ext cx="3528392" cy="26764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Мой ПК\Desktop\На Отечество\для Дейнекиной ОИ\Работы на свалке сл Маньково-Березовская\IMG_103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968535"/>
            <a:ext cx="3600401" cy="267649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853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76672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/>
                <a:ea typeface="Times New Roman"/>
              </a:rPr>
              <a:t>Загрязнение  </a:t>
            </a:r>
            <a:r>
              <a:rPr lang="ru-RU" sz="2000" b="1" dirty="0">
                <a:latin typeface="Times New Roman"/>
                <a:ea typeface="Times New Roman"/>
              </a:rPr>
              <a:t>воздуха, воды, почвы и леса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938338"/>
            <a:ext cx="47187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Схема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pSp>
        <p:nvGrpSpPr>
          <p:cNvPr id="6" name="Полотно 91"/>
          <p:cNvGrpSpPr/>
          <p:nvPr/>
        </p:nvGrpSpPr>
        <p:grpSpPr>
          <a:xfrm>
            <a:off x="323528" y="1400004"/>
            <a:ext cx="8407567" cy="5341364"/>
            <a:chOff x="0" y="0"/>
            <a:chExt cx="9144000" cy="614934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0"/>
              <a:ext cx="9144000" cy="614934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2217420" y="4114800"/>
              <a:ext cx="2057400" cy="733426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Экологические 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проблемы села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247650" y="2743200"/>
              <a:ext cx="2815590" cy="600075"/>
            </a:xfrm>
            <a:prstGeom prst="ellipse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Загрязнение почвы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046220" y="3200399"/>
              <a:ext cx="2400300" cy="914401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Загрязнение 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воды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2217420" y="5029200"/>
              <a:ext cx="2103120" cy="809625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Загрязнение воздуха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1531620" y="1485900"/>
              <a:ext cx="1028700" cy="57150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Бытовые отходы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5189220" y="2171700"/>
              <a:ext cx="1143000" cy="5715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Бытовые отходы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7429500" y="685800"/>
              <a:ext cx="1371600" cy="6858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>
                  <a:effectLst/>
                  <a:latin typeface="Calibri"/>
                  <a:ea typeface="Calibri"/>
                  <a:cs typeface="Times New Roman"/>
                </a:rPr>
                <a:t>Мытье машин и другой техники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3246120" y="1371600"/>
              <a:ext cx="1600200" cy="68580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Использование пестицидов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7658100" y="2514600"/>
              <a:ext cx="1371600" cy="5715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b="1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Стирка паласов, 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 b="1">
                  <a:solidFill>
                    <a:srgbClr val="FF0000"/>
                  </a:solidFill>
                  <a:effectLst/>
                  <a:latin typeface="Calibri"/>
                  <a:ea typeface="Calibri"/>
                  <a:cs typeface="Times New Roman"/>
                </a:rPr>
                <a:t>половиков 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388620" y="3771899"/>
              <a:ext cx="1600200" cy="838201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Отходы животноводства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( навоз</a:t>
              </a:r>
              <a:r>
                <a:rPr lang="ru-RU" sz="1400" b="1">
                  <a:effectLst/>
                  <a:latin typeface="Calibri"/>
                  <a:ea typeface="Calibri"/>
                  <a:cs typeface="Times New Roman"/>
                </a:rPr>
                <a:t>)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18" name="Line 21"/>
            <p:cNvCxnSpPr/>
            <p:nvPr/>
          </p:nvCxnSpPr>
          <p:spPr bwMode="auto">
            <a:xfrm flipH="1">
              <a:off x="7475220" y="1371600"/>
              <a:ext cx="685800" cy="4572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Line 22"/>
            <p:cNvCxnSpPr/>
            <p:nvPr/>
          </p:nvCxnSpPr>
          <p:spPr bwMode="auto">
            <a:xfrm flipH="1" flipV="1">
              <a:off x="7589520" y="2171700"/>
              <a:ext cx="457200" cy="228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Rectangle 23"/>
            <p:cNvSpPr>
              <a:spLocks noChangeArrowheads="1"/>
            </p:cNvSpPr>
            <p:nvPr/>
          </p:nvSpPr>
          <p:spPr bwMode="auto">
            <a:xfrm>
              <a:off x="4732020" y="5372100"/>
              <a:ext cx="1600200" cy="571500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Мытье машин и др. техники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21" name="Rectangle 24"/>
            <p:cNvSpPr>
              <a:spLocks noChangeArrowheads="1"/>
            </p:cNvSpPr>
            <p:nvPr/>
          </p:nvSpPr>
          <p:spPr bwMode="auto">
            <a:xfrm>
              <a:off x="845820" y="438150"/>
              <a:ext cx="1257300" cy="80010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Несанкцио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  <a:p>
              <a:pPr indent="1028700">
                <a:lnSpc>
                  <a:spcPct val="115000"/>
                </a:lnSpc>
                <a:spcAft>
                  <a:spcPts val="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нированные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  <a:p>
              <a:pPr indent="1028700"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 свалки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22" name="Line 25"/>
            <p:cNvCxnSpPr/>
            <p:nvPr/>
          </p:nvCxnSpPr>
          <p:spPr bwMode="auto">
            <a:xfrm>
              <a:off x="3246120" y="4800600"/>
              <a:ext cx="0" cy="22860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Line 26"/>
            <p:cNvCxnSpPr/>
            <p:nvPr/>
          </p:nvCxnSpPr>
          <p:spPr bwMode="auto">
            <a:xfrm flipV="1">
              <a:off x="3589020" y="3771900"/>
              <a:ext cx="571500" cy="34290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Line 27"/>
            <p:cNvCxnSpPr/>
            <p:nvPr/>
          </p:nvCxnSpPr>
          <p:spPr bwMode="auto">
            <a:xfrm flipH="1" flipV="1">
              <a:off x="2446020" y="3429000"/>
              <a:ext cx="571500" cy="68580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2560320" y="457200"/>
              <a:ext cx="2743200" cy="781050"/>
            </a:xfrm>
            <a:prstGeom prst="ellipse">
              <a:avLst/>
            </a:prstGeom>
            <a:solidFill>
              <a:srgbClr val="99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Вырубка и загрязнение лесов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26" name="Line 29"/>
            <p:cNvCxnSpPr/>
            <p:nvPr/>
          </p:nvCxnSpPr>
          <p:spPr bwMode="auto">
            <a:xfrm flipH="1" flipV="1">
              <a:off x="3017520" y="1028700"/>
              <a:ext cx="228600" cy="3086100"/>
            </a:xfrm>
            <a:prstGeom prst="line">
              <a:avLst/>
            </a:prstGeom>
            <a:noFill/>
            <a:ln w="57150">
              <a:solidFill>
                <a:srgbClr val="008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7" name="Line 30"/>
            <p:cNvCxnSpPr/>
            <p:nvPr/>
          </p:nvCxnSpPr>
          <p:spPr bwMode="auto">
            <a:xfrm>
              <a:off x="1074420" y="1257300"/>
              <a:ext cx="228600" cy="14859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Line 31"/>
            <p:cNvCxnSpPr/>
            <p:nvPr/>
          </p:nvCxnSpPr>
          <p:spPr bwMode="auto">
            <a:xfrm flipH="1">
              <a:off x="1874520" y="2057400"/>
              <a:ext cx="114300" cy="6858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Line 32"/>
            <p:cNvCxnSpPr/>
            <p:nvPr/>
          </p:nvCxnSpPr>
          <p:spPr bwMode="auto">
            <a:xfrm flipV="1">
              <a:off x="960120" y="3543300"/>
              <a:ext cx="228600" cy="2286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Line 33"/>
            <p:cNvCxnSpPr/>
            <p:nvPr/>
          </p:nvCxnSpPr>
          <p:spPr bwMode="auto">
            <a:xfrm>
              <a:off x="2103120" y="685800"/>
              <a:ext cx="57150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Line 34"/>
            <p:cNvCxnSpPr/>
            <p:nvPr/>
          </p:nvCxnSpPr>
          <p:spPr bwMode="auto">
            <a:xfrm flipV="1">
              <a:off x="2217420" y="1028700"/>
              <a:ext cx="571500" cy="4572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Line 35"/>
            <p:cNvCxnSpPr/>
            <p:nvPr/>
          </p:nvCxnSpPr>
          <p:spPr bwMode="auto">
            <a:xfrm>
              <a:off x="4274820" y="2057400"/>
              <a:ext cx="1143000" cy="11430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Line 36"/>
            <p:cNvCxnSpPr/>
            <p:nvPr/>
          </p:nvCxnSpPr>
          <p:spPr bwMode="auto">
            <a:xfrm flipH="1">
              <a:off x="5646420" y="2743200"/>
              <a:ext cx="228600" cy="4572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" name="Rectangle 37"/>
            <p:cNvSpPr>
              <a:spLocks noChangeArrowheads="1"/>
            </p:cNvSpPr>
            <p:nvPr/>
          </p:nvSpPr>
          <p:spPr bwMode="auto">
            <a:xfrm>
              <a:off x="5417820" y="457200"/>
              <a:ext cx="800100" cy="34290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 b="1">
                  <a:effectLst/>
                  <a:latin typeface="Times New Roman"/>
                  <a:ea typeface="Calibri"/>
                  <a:cs typeface="Times New Roman"/>
                </a:rPr>
                <a:t>пожар</a:t>
              </a:r>
              <a:r>
                <a:rPr lang="ru-RU" sz="1400" b="1">
                  <a:effectLst/>
                  <a:latin typeface="Calibri"/>
                  <a:ea typeface="Calibri"/>
                  <a:cs typeface="Times New Roman"/>
                </a:rPr>
                <a:t>ы</a:t>
              </a:r>
              <a:endParaRPr lang="ru-RU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cxnSp>
          <p:nvCxnSpPr>
            <p:cNvPr id="35" name="Line 38"/>
            <p:cNvCxnSpPr/>
            <p:nvPr/>
          </p:nvCxnSpPr>
          <p:spPr bwMode="auto">
            <a:xfrm flipH="1">
              <a:off x="5189220" y="571500"/>
              <a:ext cx="228600" cy="1143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Line 39"/>
            <p:cNvCxnSpPr/>
            <p:nvPr/>
          </p:nvCxnSpPr>
          <p:spPr bwMode="auto">
            <a:xfrm flipH="1" flipV="1">
              <a:off x="5760720" y="4114800"/>
              <a:ext cx="457200" cy="12573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919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208911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Выводы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88" y="1193629"/>
            <a:ext cx="7945347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806488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764704"/>
            <a:ext cx="784887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Предложения</a:t>
            </a:r>
            <a:endParaRPr lang="ru-RU" dirty="0" smtClean="0">
              <a:solidFill>
                <a:prstClr val="black"/>
              </a:solidFill>
              <a:latin typeface="Verdana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помочь экологии посёлка, я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предлагаю: </a:t>
            </a:r>
            <a:endParaRPr lang="ru-RU" sz="16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Blip>
                <a:blip r:embed="rId2"/>
              </a:buBlip>
            </a:pP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совершенствовать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систему непрерывного экологического образования населения села. Активизировать пропаганду рационального природопользования и охраны природы через средства массовой информации;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Blip>
                <a:blip r:embed="rId2"/>
              </a:buBlip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доводить до сведения населения информацию о возможностях использования и методах повторного вовлечения в оборот опасных отходов с указанием адресов пунктов приема;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Blip>
                <a:blip r:embed="rId2"/>
              </a:buBlip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доводить до сведения администрации и отдела экологии сведения об объемах образования стихийных свалок, их местах расположения;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Wingdings"/>
              <a:buBlip>
                <a:blip r:embed="rId2"/>
              </a:buBlip>
            </a:pP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установить запрещающие знаки на местах несанкционированных свалок, на берегу реки со следующим текстом «Свалка мусора запрещена», «Запрещено мыть машины». Обязательно указать санкции, которые последуют, в случае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нарушения</a:t>
            </a:r>
            <a:endParaRPr lang="ru-RU" sz="16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0925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992888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Есть одна планета-сад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В этом космосе холодном.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Только здесь леса шумят,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Птиц скликая перелётных,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Лишь на ней одной цветут,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Ландыши в траве зелёной,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И стрекозы только тут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В речку смотрят удивлённо.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Times New Roman"/>
                <a:cs typeface="Times New Roman"/>
              </a:rPr>
              <a:t>Береги свою планету –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r>
              <a:rPr lang="ru-RU" sz="2000" b="1" dirty="0">
                <a:latin typeface="Times New Roman"/>
                <a:ea typeface="Times New Roman"/>
              </a:rPr>
              <a:t>Ведь другой, похожей, нету</a:t>
            </a:r>
            <a:r>
              <a:rPr lang="ru-RU" sz="2000" b="1" dirty="0" smtClean="0">
                <a:latin typeface="Times New Roman"/>
                <a:ea typeface="Times New Roman"/>
              </a:rPr>
              <a:t>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E:\для презент\Изображение 0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40980"/>
            <a:ext cx="4104456" cy="388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5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980728"/>
            <a:ext cx="7748364" cy="2123658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/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600" b="1" dirty="0" smtClean="0">
                <a:ln w="11430"/>
                <a:gradFill>
                  <a:gsLst>
                    <a:gs pos="0">
                      <a:srgbClr val="A5C249">
                        <a:tint val="90000"/>
                        <a:satMod val="120000"/>
                      </a:srgbClr>
                    </a:gs>
                    <a:gs pos="25000">
                      <a:srgbClr val="A5C249">
                        <a:tint val="93000"/>
                        <a:satMod val="120000"/>
                      </a:srgbClr>
                    </a:gs>
                    <a:gs pos="50000">
                      <a:srgbClr val="A5C249">
                        <a:shade val="89000"/>
                        <a:satMod val="110000"/>
                      </a:srgbClr>
                    </a:gs>
                    <a:gs pos="75000">
                      <a:srgbClr val="A5C249">
                        <a:tint val="93000"/>
                        <a:satMod val="120000"/>
                      </a:srgbClr>
                    </a:gs>
                    <a:gs pos="100000">
                      <a:srgbClr val="A5C249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</a:rPr>
              <a:t>Спасибо за внимание</a:t>
            </a:r>
            <a:endParaRPr lang="ru-RU" sz="6600" b="1" dirty="0">
              <a:ln w="11430"/>
              <a:gradFill>
                <a:gsLst>
                  <a:gs pos="0">
                    <a:srgbClr val="A5C249">
                      <a:tint val="90000"/>
                      <a:satMod val="120000"/>
                    </a:srgbClr>
                  </a:gs>
                  <a:gs pos="25000">
                    <a:srgbClr val="A5C249">
                      <a:tint val="93000"/>
                      <a:satMod val="120000"/>
                    </a:srgbClr>
                  </a:gs>
                  <a:gs pos="50000">
                    <a:srgbClr val="A5C249">
                      <a:shade val="89000"/>
                      <a:satMod val="110000"/>
                    </a:srgbClr>
                  </a:gs>
                  <a:gs pos="75000">
                    <a:srgbClr val="A5C249">
                      <a:tint val="93000"/>
                      <a:satMod val="120000"/>
                    </a:srgbClr>
                  </a:gs>
                  <a:gs pos="100000">
                    <a:srgbClr val="A5C249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charset="0"/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707905" y="4143380"/>
            <a:ext cx="4435995" cy="2454275"/>
            <a:chOff x="3875" y="5034"/>
            <a:chExt cx="4314" cy="3867"/>
          </a:xfrm>
        </p:grpSpPr>
        <p:pic>
          <p:nvPicPr>
            <p:cNvPr id="1027" name="Picture 3" descr="wmf файл (1105)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75" y="5034"/>
              <a:ext cx="4314" cy="3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 descr="wmf файл (1316)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59" y="7112"/>
              <a:ext cx="1710" cy="1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167F1F-D164-4739-88B1-502D419769E7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287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848872" cy="97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1600" b="1" u="sng" cap="small" dirty="0">
                <a:ea typeface="+mj-ea"/>
                <a:cs typeface="+mj-cs"/>
              </a:rPr>
              <a:t>Цель </a:t>
            </a:r>
            <a:r>
              <a:rPr lang="ru-RU" sz="1600" b="1" u="sng" cap="small" dirty="0" smtClean="0">
                <a:ea typeface="+mj-ea"/>
                <a:cs typeface="+mj-cs"/>
              </a:rPr>
              <a:t>работы</a:t>
            </a:r>
            <a:r>
              <a:rPr lang="ru-RU" sz="1600" cap="small" dirty="0" smtClean="0">
                <a:ea typeface="+mj-ea"/>
                <a:cs typeface="+mj-cs"/>
              </a:rPr>
              <a:t>: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Анализ 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проблемы утилизации  бытовых отходов, получение доказательств негативного влияния бытовых отходов на окружающую среду.</a:t>
            </a:r>
            <a:endParaRPr lang="ru-RU" sz="1600" b="1" u="sng" dirty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40768"/>
            <a:ext cx="7848872" cy="5022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Задачи </a:t>
            </a:r>
            <a:r>
              <a:rPr lang="ru-RU" b="1" u="sng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исследования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endParaRPr lang="ru-RU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основе полученных результатов сделать выводы:</a:t>
            </a:r>
            <a:endParaRPr lang="ru-RU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Сформировать сознательное отношение к проблеме бытовых отходов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 личному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участию каждого человека в её решении. 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859155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основе анализа подготовить  предложения по улучшению положения в микрорайоне школы, дома, села.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 smtClean="0">
                <a:latin typeface="Times New Roman"/>
                <a:ea typeface="Times New Roman"/>
                <a:cs typeface="Times New Roman"/>
              </a:rPr>
              <a:t>Гипотеза 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       Если в местах складирования упорядочить складирование и утилизацию бытовых отходов это приведёт к повышению общей культуры населения и улучшению экологической обстановки в микрорайоне  или нет?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latin typeface="Times New Roman"/>
                <a:ea typeface="Times New Roman"/>
                <a:cs typeface="Times New Roman"/>
              </a:rPr>
              <a:t>Проблема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– утилизация бытового мусора.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latin typeface="Times New Roman"/>
                <a:ea typeface="Times New Roman"/>
                <a:cs typeface="Times New Roman"/>
              </a:rPr>
              <a:t>Методы исследования:</a:t>
            </a:r>
            <a:endParaRPr lang="ru-RU" sz="1400" b="1" u="sng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анкетирование;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поиск информации, сбор и получение материалов;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статистическая обработка данных.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732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0648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</a:rPr>
              <a:t>Методика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работы</a:t>
            </a:r>
            <a:endParaRPr lang="ru-RU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83868"/>
            <a:ext cx="5618424" cy="1125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tabLst>
                <a:tab pos="2286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Изучение    литературы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по проблеме пищевых и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твёрдых бытовых отходов</a:t>
            </a:r>
          </a:p>
          <a:p>
            <a:pPr lvl="0" algn="just">
              <a:lnSpc>
                <a:spcPct val="115000"/>
              </a:lnSpc>
              <a:tabLst>
                <a:tab pos="228600" algn="l"/>
              </a:tabLst>
            </a:pPr>
            <a:endParaRPr lang="ru-RU" sz="2000" b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75500" y="1700808"/>
            <a:ext cx="48965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latin typeface="Times New Roman"/>
                <a:ea typeface="Times New Roman"/>
              </a:rPr>
              <a:t>Провела  </a:t>
            </a:r>
            <a:r>
              <a:rPr lang="ru-RU" sz="2000" dirty="0">
                <a:latin typeface="Times New Roman"/>
                <a:ea typeface="Times New Roman"/>
              </a:rPr>
              <a:t>анкетирование среди жителей нашего поселка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785410"/>
            <a:ext cx="4608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Результаты опроса жителей  сл. Маньково-Березовской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algn="ctr">
              <a:spcAft>
                <a:spcPts val="0"/>
              </a:spcAft>
            </a:pP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11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517369"/>
              </p:ext>
            </p:extLst>
          </p:nvPr>
        </p:nvGraphicFramePr>
        <p:xfrm>
          <a:off x="48135" y="1946169"/>
          <a:ext cx="10919938" cy="1899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573658"/>
              </p:ext>
            </p:extLst>
          </p:nvPr>
        </p:nvGraphicFramePr>
        <p:xfrm>
          <a:off x="2267744" y="4149080"/>
          <a:ext cx="5229225" cy="2533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035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550" y="332656"/>
            <a:ext cx="769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/>
                <a:ea typeface="Calibri"/>
              </a:rPr>
              <a:t>Оценка  </a:t>
            </a:r>
            <a:r>
              <a:rPr lang="ru-RU" sz="2000" b="1" dirty="0">
                <a:latin typeface="Times New Roman"/>
                <a:ea typeface="Calibri"/>
              </a:rPr>
              <a:t>загрязненности территории пришкольного участка твердыми бытовыми отходами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Мой ПК\Downloads\школа для сайта (2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52550"/>
            <a:ext cx="3672408" cy="28685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259632" y="2759586"/>
            <a:ext cx="69127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Вывод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территория нашей школы экологически чистая,  обучающиеся содержат её в чистоте и порядке.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026" name="Picture 2" descr="C:\Users\Мой ПК\Desktop\информация  флешки\Защита проектов и разные фото\Фото субботник 14 апреля\SAM_32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467" y="1352550"/>
            <a:ext cx="4493990" cy="286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5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76672"/>
            <a:ext cx="7560840" cy="556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</a:rPr>
              <a:t>«</a:t>
            </a:r>
            <a:r>
              <a:rPr lang="ru-RU" sz="2000" b="1" dirty="0">
                <a:latin typeface="Times New Roman"/>
                <a:ea typeface="Calibri"/>
              </a:rPr>
              <a:t>Бытовые отходы нашей семьи</a:t>
            </a:r>
            <a:r>
              <a:rPr lang="ru-RU" sz="2800" b="1" dirty="0" smtClean="0">
                <a:latin typeface="Times New Roman"/>
                <a:ea typeface="Calibri"/>
              </a:rPr>
              <a:t>»</a:t>
            </a:r>
            <a:endParaRPr lang="ru-RU" sz="14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9672" y="887554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306064"/>
              </p:ext>
            </p:extLst>
          </p:nvPr>
        </p:nvGraphicFramePr>
        <p:xfrm>
          <a:off x="857253" y="1064526"/>
          <a:ext cx="6811090" cy="302758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32479"/>
                <a:gridCol w="692465"/>
                <a:gridCol w="693048"/>
                <a:gridCol w="693048"/>
                <a:gridCol w="693048"/>
                <a:gridCol w="693048"/>
                <a:gridCol w="693048"/>
                <a:gridCol w="1010453"/>
                <a:gridCol w="1010453"/>
              </a:tblGrid>
              <a:tr h="2366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Виды отходов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127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Пищевые отходы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Бумага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Металлы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Пластмасса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Стекло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Прочее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 в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69">
                <a:tc rowSpan="8">
                  <a:txBody>
                    <a:bodyPr/>
                    <a:lstStyle/>
                    <a:p>
                      <a:pPr marR="7175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1-й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3670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2-й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 гр.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3-й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4-й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5-й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3800 гр.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6-й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4500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7-й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5100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24400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760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660 гр.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250 гр.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26520 гр.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71600" y="4005064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Выяснил,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что основными бытовыми отходами семьи из 4 человек являются пищевые отходы, как показывает данная таблица и диаграмма,  их доля составляет 92%, бумага, пластмассы, их доля составляет более 2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%.</a:t>
            </a:r>
          </a:p>
          <a:p>
            <a:pPr algn="just">
              <a:spcAft>
                <a:spcPts val="0"/>
              </a:spcAf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5612" y="4725144"/>
            <a:ext cx="49607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769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764494"/>
            <a:ext cx="4621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Изготовление мини-компостера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Рисунок 6" descr="C:\Users\Мой ПК\Desktop\Фото Вадима\SAM_382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50641"/>
            <a:ext cx="3456384" cy="238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Мой ПК\Desktop\Фото Вадима\SAM_383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21087"/>
            <a:ext cx="3312368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Мой ПК\Desktop\Фото Вадима\SAM_38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516" y="1450641"/>
            <a:ext cx="3666905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781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7"/>
            <a:ext cx="62464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Исследование  разложений   предметов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6"/>
            <a:ext cx="8136904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 smtClean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887209"/>
              </p:ext>
            </p:extLst>
          </p:nvPr>
        </p:nvGraphicFramePr>
        <p:xfrm>
          <a:off x="395535" y="886655"/>
          <a:ext cx="8136904" cy="5398008"/>
        </p:xfrm>
        <a:graphic>
          <a:graphicData uri="http://schemas.openxmlformats.org/drawingml/2006/table">
            <a:tbl>
              <a:tblPr firstRow="1" firstCol="1" bandRow="1"/>
              <a:tblGrid>
                <a:gridCol w="1295205"/>
                <a:gridCol w="1166581"/>
                <a:gridCol w="1165834"/>
                <a:gridCol w="1011784"/>
                <a:gridCol w="1108252"/>
                <a:gridCol w="1223414"/>
                <a:gridCol w="1165834"/>
              </a:tblGrid>
              <a:tr h="543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Месяцы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Июль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Август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1-15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Август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16-31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1-15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16-30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1-15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Кожура банана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Потемнела и пожухла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Потемнела и пожухла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Почернела, часть разложилась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Почернела, часть разложилась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Почернела,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часть разложи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Опавший лист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Почернел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Почер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Почернел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листа разложи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Лоскуток ткани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Намок, загрязнился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разложился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разложился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разложился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Деревянная палочка от мороженого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Изменила цвет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разложи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Потемнела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разложи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разложи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разложилась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разложилась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разложилась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 белой бумаги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Потемнел, загрязнил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Загрязнился, часть листа разложилась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Часть листа разложилась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листа разложи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 цветной бумаги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Потемнел, загрязнил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Загрязнился, изменил цвет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Часть листа разложилась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Часть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листа разложи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Вата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Намокла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Намокла, загрязни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Намокла, загрязни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Намокла загрязнилась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Намокла, загрязнилась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Намокла, загрязнилась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Пластмассовая крышка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измени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измени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измени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измени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изменилась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изменилась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2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Консервная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банка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измени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измени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измени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Появи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лась ржавчи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Ржавчина увеличилась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Ржавчина увеличилась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406" marR="454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552" y="2427188"/>
            <a:ext cx="8352928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200" b="1" dirty="0" smtClean="0">
                <a:latin typeface="Times New Roman"/>
                <a:ea typeface="Times New Roman"/>
                <a:cs typeface="Times New Roman"/>
              </a:rPr>
              <a:t>Вывод</a:t>
            </a: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: большую часть  бытового мусора составляют </a:t>
            </a:r>
            <a:r>
              <a:rPr lang="ru-RU" sz="1200" b="1" dirty="0" err="1">
                <a:latin typeface="Times New Roman"/>
                <a:ea typeface="Times New Roman"/>
                <a:cs typeface="Times New Roman"/>
              </a:rPr>
              <a:t>неразлагаемые</a:t>
            </a: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 отходы. </a:t>
            </a:r>
            <a:endParaRPr lang="ru-RU" sz="12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Результаты исследования подтвердили высказанную гипотезу, что доля </a:t>
            </a:r>
            <a:r>
              <a:rPr lang="ru-RU" sz="1200" b="1" dirty="0" err="1">
                <a:latin typeface="Times New Roman"/>
                <a:ea typeface="Times New Roman"/>
                <a:cs typeface="Times New Roman"/>
              </a:rPr>
              <a:t>неразлагаемых</a:t>
            </a:r>
            <a:r>
              <a:rPr lang="ru-RU" sz="1200" b="1" dirty="0">
                <a:latin typeface="Times New Roman"/>
                <a:ea typeface="Times New Roman"/>
                <a:cs typeface="Times New Roman"/>
              </a:rPr>
              <a:t> отходов превышает долю разлагаемых естественным путем.</a:t>
            </a:r>
            <a:endParaRPr lang="ru-RU" sz="12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75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4" name="Рисунок 3" descr="C:\Users\Мой ПК\Desktop\Все конкурсы 2015-2019\акция с любовью к Родине\День древонасаждений 14.03.2018\IMG_503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2304256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Мой ПК\Desktop\информация  флешки\Защита проектов и разные фото\SAM_328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5" y="1916832"/>
            <a:ext cx="2630338" cy="2673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ой ПК\Desktop\информация  флешки\Защита проектов и разные фото\SAM_316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247" y="2996952"/>
            <a:ext cx="2516177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809229" y="476672"/>
            <a:ext cx="40309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prstClr val="black"/>
                </a:solidFill>
                <a:latin typeface="Times New Roman"/>
                <a:ea typeface="Calibri"/>
              </a:rPr>
              <a:t>            Экологические 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акции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82539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679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Утилизация 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ламп дневного света </a:t>
            </a:r>
            <a:endParaRPr lang="ru-RU" sz="20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Маньково-Березовском сельском поселении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Мой ПК\Desktop\На Отечество\для Дейнекиной ОИ\контейнер для ртутных ламп\IMG_357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628801"/>
            <a:ext cx="3888432" cy="3138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Мой ПК\Desktop\На Отечество\для Дейнекиной ОИ\контейнер для ртутных ламп\IMG_357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3816424" cy="38164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4E5B6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4C08C-89E9-48DB-92C2-E680D7A61B8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46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841</Words>
  <Application>Microsoft Office PowerPoint</Application>
  <PresentationFormat>Экран (4:3)</PresentationFormat>
  <Paragraphs>303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Эркер</vt:lpstr>
      <vt:lpstr>3_Эркер</vt:lpstr>
      <vt:lpstr>«Экологические проблемы  бытовых отходов»   выполнила:  учитель химии и биологии Дейнекина Ольга Ивановна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Биоиндикация  загрязнения воздуха по состоянию  сосны обыкновенной</dc:title>
  <cp:lastModifiedBy>student3</cp:lastModifiedBy>
  <cp:revision>65</cp:revision>
  <dcterms:created xsi:type="dcterms:W3CDTF">2014-10-31T18:58:01Z</dcterms:created>
  <dcterms:modified xsi:type="dcterms:W3CDTF">2022-01-31T18:54:39Z</dcterms:modified>
</cp:coreProperties>
</file>