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2" r:id="rId5"/>
    <p:sldId id="263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E%D1%8D%D0%B7%D0%B8%D1%8F" TargetMode="External"/><Relationship Id="rId3" Type="http://schemas.openxmlformats.org/officeDocument/2006/relationships/hyperlink" Target="http://ru.wikipedia.org/wiki/%D0%90%D0%BD%D0%B3%D0%BB%D0%B8%D0%B9%D1%81%D0%BA%D0%B8%D0%B9_%D1%8F%D0%B7%D1%8B%D0%BA" TargetMode="External"/><Relationship Id="rId7" Type="http://schemas.openxmlformats.org/officeDocument/2006/relationships/hyperlink" Target="http://ru.wikipedia.org/wiki/%D0%AF%D0%BF%D0%BE%D0%BD%D0%B8%D1%8F" TargetMode="External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XX_%D0%B2%D0%B5%D0%BA" TargetMode="External"/><Relationship Id="rId5" Type="http://schemas.openxmlformats.org/officeDocument/2006/relationships/hyperlink" Target="http://ru.wikipedia.org/wiki/%D0%A1%D0%A8%D0%90" TargetMode="External"/><Relationship Id="rId4" Type="http://schemas.openxmlformats.org/officeDocument/2006/relationships/hyperlink" Target="http://ru.wikipedia.org/wiki/%D0%A1%D1%82%D0%B8%D1%85%D0%BE%D1%82%D0%B2%D0%BE%D1%80%D0%B5%D0%BD%D0%B8%D0%B5" TargetMode="External"/><Relationship Id="rId9" Type="http://schemas.openxmlformats.org/officeDocument/2006/relationships/hyperlink" Target="http://ru.wikipedia.org/wiki/%D0%A0%D0%BE%D1%81%D1%81%D0%B8%D1%8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0%D0%B5%D0%B7%D1%8E%D0%BC%D0%B5" TargetMode="External"/><Relationship Id="rId3" Type="http://schemas.openxmlformats.org/officeDocument/2006/relationships/hyperlink" Target="http://ru.wikipedia.org/wiki/%D0%9C%D0%B5%D1%81%D1%82%D0%BE%D0%B8%D0%BC%D0%B5%D0%BD%D0%B8%D0%B5" TargetMode="External"/><Relationship Id="rId7" Type="http://schemas.openxmlformats.org/officeDocument/2006/relationships/hyperlink" Target="http://ru.wikipedia.org/wiki/%D0%94%D0%B5%D0%B5%D0%BF%D1%80%D0%B8%D1%87%D0%B0%D1%81%D1%82%D0%B8%D0%B5" TargetMode="External"/><Relationship Id="rId2" Type="http://schemas.openxmlformats.org/officeDocument/2006/relationships/hyperlink" Target="http://ru.wikipedia.org/wiki/%D0%98%D0%BC%D1%8F_%D1%81%D1%83%D1%89%D0%B5%D1%81%D1%82%D0%B2%D0%B8%D1%82%D0%B5%D0%BB%D1%8C%D0%BD%D0%BE%D0%B5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3%D0%BB%D0%B0%D0%B3%D0%BE%D0%BB" TargetMode="External"/><Relationship Id="rId5" Type="http://schemas.openxmlformats.org/officeDocument/2006/relationships/hyperlink" Target="http://ru.wikipedia.org/wiki/%D0%9F%D1%80%D0%B8%D1%87%D0%B0%D1%81%D1%82%D0%B8%D0%B5_(%D0%BB%D0%B8%D0%BD%D0%B3%D0%B2%D0%B8%D1%81%D1%82%D0%B8%D0%BA%D0%B0)" TargetMode="External"/><Relationship Id="rId4" Type="http://schemas.openxmlformats.org/officeDocument/2006/relationships/hyperlink" Target="http://ru.wikipedia.org/wiki/%D0%98%D0%BC%D1%8F_%D0%BF%D1%80%D0%B8%D0%BB%D0%B0%D0%B3%D0%B0%D1%82%D0%B5%D0%BB%D1%8C%D0%BD%D0%BE%D0%B5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q=%D1%81%D0%B8%D0%BD%D0%BA%D0%B2%D0%B5%D0%B9%D0%BD+%D0%BA%D0%B0%D1%80%D1%82%D0%B8%D0%BD%D0%BA%D0%B8&amp;newwindow=1&amp;tbm=isch&amp;tbo=u&amp;source=univ&amp;sa=X&amp;ei=xxd2UvhvwbjgBI_PgKAC&amp;ved=0CCkQsAQ&amp;biw=1280&amp;bih=933" TargetMode="External"/><Relationship Id="rId2" Type="http://schemas.openxmlformats.org/officeDocument/2006/relationships/hyperlink" Target="http://ru.wikipedia.org/wiki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620688"/>
            <a:ext cx="4752528" cy="24482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Учимся писать</a:t>
            </a:r>
            <a: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</a:t>
            </a:r>
            <a:br>
              <a:rPr lang="ru-RU" sz="1000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 СИНКВЕЙН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5949280"/>
            <a:ext cx="3600400" cy="62292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Составитель: Шутова В.Г., учитель</a:t>
            </a:r>
          </a:p>
          <a:p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>МБОУ «СОШ № 58» </a:t>
            </a:r>
            <a:r>
              <a:rPr lang="ru-RU" dirty="0" err="1" smtClean="0">
                <a:solidFill>
                  <a:schemeClr val="tx1"/>
                </a:solidFill>
                <a:latin typeface="Georgia" pitchFamily="18" charset="0"/>
              </a:rPr>
              <a:t>г.Новоуральска</a:t>
            </a:r>
            <a:endParaRPr lang="ru-RU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050" name="Picture 2" descr="C:\Documents and Settings\Пользователь\Рабочий стол\синквей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2748685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5544616" cy="6195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</a:rPr>
              <a:t>Что такое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</a:rPr>
              <a:t>синквейн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itchFamily="18" charset="0"/>
              </a:rPr>
              <a:t>?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/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1764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 smtClean="0">
                <a:latin typeface="Georgia" pitchFamily="18" charset="0"/>
              </a:rPr>
              <a:t>Синквейн</a:t>
            </a:r>
            <a:r>
              <a:rPr lang="ru-RU" b="1" dirty="0" smtClean="0">
                <a:latin typeface="Georgia" pitchFamily="18" charset="0"/>
              </a:rPr>
              <a:t>-</a:t>
            </a:r>
            <a:r>
              <a:rPr lang="ru-RU" sz="2400" dirty="0" smtClean="0">
                <a:latin typeface="Georgia" pitchFamily="18" charset="0"/>
              </a:rPr>
              <a:t>(от </a:t>
            </a:r>
            <a:r>
              <a:rPr lang="ru-RU" sz="2400" u="sng" dirty="0" smtClean="0">
                <a:latin typeface="Georgia" pitchFamily="18" charset="0"/>
                <a:hlinkClick r:id="rId2" tooltip="Французский язык"/>
              </a:rPr>
              <a:t>фр.</a:t>
            </a:r>
            <a:r>
              <a:rPr lang="ru-RU" sz="2400" dirty="0" smtClean="0">
                <a:latin typeface="Georgia" pitchFamily="18" charset="0"/>
              </a:rPr>
              <a:t> </a:t>
            </a:r>
            <a:r>
              <a:rPr lang="fr-FR" sz="2400" i="1" dirty="0" smtClean="0">
                <a:latin typeface="Georgia" pitchFamily="18" charset="0"/>
              </a:rPr>
              <a:t>cinquains</a:t>
            </a:r>
            <a:r>
              <a:rPr lang="ru-RU" sz="2400" dirty="0" smtClean="0">
                <a:latin typeface="Georgia" pitchFamily="18" charset="0"/>
              </a:rPr>
              <a:t>, </a:t>
            </a:r>
            <a:r>
              <a:rPr lang="ru-RU" sz="2400" dirty="0" smtClean="0">
                <a:latin typeface="Georgia" pitchFamily="18" charset="0"/>
                <a:hlinkClick r:id="rId3" tooltip="Английский язык"/>
              </a:rPr>
              <a:t>англ.</a:t>
            </a:r>
            <a:r>
              <a:rPr lang="ru-RU" sz="2400" dirty="0" smtClean="0">
                <a:latin typeface="Georgia" pitchFamily="18" charset="0"/>
              </a:rPr>
              <a:t> </a:t>
            </a:r>
            <a:r>
              <a:rPr lang="ru-RU" sz="2400" i="1" dirty="0" err="1" smtClean="0">
                <a:latin typeface="Georgia" pitchFamily="18" charset="0"/>
              </a:rPr>
              <a:t>cinquain</a:t>
            </a:r>
            <a:r>
              <a:rPr lang="ru-RU" sz="2400" dirty="0" smtClean="0">
                <a:latin typeface="Georgia" pitchFamily="18" charset="0"/>
              </a:rPr>
              <a:t>) —</a:t>
            </a:r>
            <a:r>
              <a:rPr lang="ru-RU" dirty="0" err="1" smtClean="0">
                <a:latin typeface="Georgia" pitchFamily="18" charset="0"/>
              </a:rPr>
              <a:t>пятистрочная</a:t>
            </a:r>
            <a:r>
              <a:rPr lang="ru-RU" dirty="0" smtClean="0">
                <a:latin typeface="Georgia" pitchFamily="18" charset="0"/>
              </a:rPr>
              <a:t> </a:t>
            </a:r>
            <a:r>
              <a:rPr lang="ru-RU" dirty="0" smtClean="0">
                <a:latin typeface="Georgia" pitchFamily="18" charset="0"/>
                <a:hlinkClick r:id="rId4" tooltip="Стихотворение"/>
              </a:rPr>
              <a:t>стихотворная</a:t>
            </a:r>
            <a:r>
              <a:rPr lang="ru-RU" dirty="0" smtClean="0">
                <a:latin typeface="Georgia" pitchFamily="18" charset="0"/>
              </a:rPr>
              <a:t> форма, возникшая в </a:t>
            </a:r>
            <a:r>
              <a:rPr lang="ru-RU" dirty="0" smtClean="0">
                <a:latin typeface="Georgia" pitchFamily="18" charset="0"/>
                <a:hlinkClick r:id="rId5" tooltip="США"/>
              </a:rPr>
              <a:t>США</a:t>
            </a:r>
            <a:r>
              <a:rPr lang="ru-RU" dirty="0" smtClean="0">
                <a:latin typeface="Georgia" pitchFamily="18" charset="0"/>
              </a:rPr>
              <a:t> в начале </a:t>
            </a:r>
            <a:r>
              <a:rPr lang="ru-RU" dirty="0" smtClean="0">
                <a:latin typeface="Georgia" pitchFamily="18" charset="0"/>
                <a:hlinkClick r:id="rId6" tooltip="XX век"/>
              </a:rPr>
              <a:t>XX века</a:t>
            </a:r>
            <a:r>
              <a:rPr lang="ru-RU" dirty="0" smtClean="0">
                <a:latin typeface="Georgia" pitchFamily="18" charset="0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под влиянием </a:t>
            </a:r>
            <a:r>
              <a:rPr lang="ru-RU" dirty="0" smtClean="0">
                <a:latin typeface="Georgia" pitchFamily="18" charset="0"/>
                <a:hlinkClick r:id="rId7" tooltip="Япония"/>
              </a:rPr>
              <a:t>японской</a:t>
            </a:r>
            <a:r>
              <a:rPr lang="ru-RU" dirty="0" smtClean="0">
                <a:latin typeface="Georgia" pitchFamily="18" charset="0"/>
              </a:rPr>
              <a:t> </a:t>
            </a:r>
            <a:r>
              <a:rPr lang="ru-RU" dirty="0" smtClean="0">
                <a:latin typeface="Georgia" pitchFamily="18" charset="0"/>
                <a:hlinkClick r:id="rId8" tooltip="Поэзия"/>
              </a:rPr>
              <a:t>поэзии</a:t>
            </a:r>
            <a:r>
              <a:rPr lang="ru-RU" dirty="0" smtClean="0">
                <a:latin typeface="Georgia" pitchFamily="18" charset="0"/>
              </a:rPr>
              <a:t>. </a:t>
            </a: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В дальнейшем стала использоваться </a:t>
            </a: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(в последнее время, с 1997 года, и в </a:t>
            </a:r>
            <a:r>
              <a:rPr lang="ru-RU" dirty="0" smtClean="0">
                <a:latin typeface="Georgia" pitchFamily="18" charset="0"/>
                <a:hlinkClick r:id="rId9" tooltip="Россия"/>
              </a:rPr>
              <a:t>России</a:t>
            </a:r>
            <a:r>
              <a:rPr lang="ru-RU" dirty="0" smtClean="0">
                <a:latin typeface="Georgia" pitchFamily="18" charset="0"/>
              </a:rPr>
              <a:t>) </a:t>
            </a: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в дидактических целях, как эффективный метод развития образной речи, </a:t>
            </a:r>
          </a:p>
          <a:p>
            <a:pPr algn="ctr">
              <a:buNone/>
            </a:pPr>
            <a:r>
              <a:rPr lang="ru-RU" dirty="0" smtClean="0">
                <a:latin typeface="Georgia" pitchFamily="18" charset="0"/>
              </a:rPr>
              <a:t>который позволяет быстро получить результат.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12968" cy="70980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Правила составления </a:t>
            </a: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синквейна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12776"/>
            <a:ext cx="828092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1 строка 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ru-RU" i="1" dirty="0" smtClean="0">
                <a:solidFill>
                  <a:schemeClr val="tx1"/>
                </a:solidFill>
              </a:rPr>
              <a:t>тема </a:t>
            </a:r>
            <a:r>
              <a:rPr lang="ru-RU" i="1" dirty="0" err="1" smtClean="0">
                <a:solidFill>
                  <a:schemeClr val="tx1"/>
                </a:solidFill>
              </a:rPr>
              <a:t>синквейна</a:t>
            </a:r>
            <a:r>
              <a:rPr lang="ru-RU" dirty="0" smtClean="0">
                <a:solidFill>
                  <a:schemeClr val="tx1"/>
                </a:solidFill>
              </a:rPr>
              <a:t>, заключает в себе одно слово (обычно  </a:t>
            </a:r>
            <a:r>
              <a:rPr lang="ru-RU" dirty="0" smtClean="0">
                <a:solidFill>
                  <a:schemeClr val="tx1"/>
                </a:solidFill>
                <a:hlinkClick r:id="rId2" tooltip="Имя существительное"/>
              </a:rPr>
              <a:t>существительное</a:t>
            </a:r>
            <a:r>
              <a:rPr lang="ru-RU" dirty="0" smtClean="0">
                <a:solidFill>
                  <a:schemeClr val="tx1"/>
                </a:solidFill>
              </a:rPr>
              <a:t> или </a:t>
            </a:r>
            <a:r>
              <a:rPr lang="ru-RU" dirty="0" smtClean="0">
                <a:solidFill>
                  <a:schemeClr val="tx1"/>
                </a:solidFill>
                <a:hlinkClick r:id="rId3" tooltip="Местоимение"/>
              </a:rPr>
              <a:t>местоимение</a:t>
            </a:r>
            <a:r>
              <a:rPr lang="ru-RU" dirty="0" smtClean="0">
                <a:solidFill>
                  <a:schemeClr val="tx1"/>
                </a:solidFill>
              </a:rPr>
              <a:t>), которое обозначает объект или предмет, о котором пойдет речь. 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564904"/>
            <a:ext cx="828092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2 строка </a:t>
            </a:r>
            <a:r>
              <a:rPr lang="ru-RU" dirty="0" smtClean="0">
                <a:solidFill>
                  <a:schemeClr val="tx1"/>
                </a:solidFill>
              </a:rPr>
              <a:t>- два слова (чаще всего </a:t>
            </a:r>
            <a:r>
              <a:rPr lang="ru-RU" dirty="0" smtClean="0">
                <a:solidFill>
                  <a:schemeClr val="tx1"/>
                </a:solidFill>
                <a:hlinkClick r:id="rId4" tooltip="Имя прилагательное"/>
              </a:rPr>
              <a:t>прилагательные</a:t>
            </a:r>
            <a:r>
              <a:rPr lang="ru-RU" dirty="0" smtClean="0">
                <a:solidFill>
                  <a:schemeClr val="tx1"/>
                </a:solidFill>
              </a:rPr>
              <a:t> или </a:t>
            </a:r>
            <a:r>
              <a:rPr lang="ru-RU" dirty="0" smtClean="0">
                <a:solidFill>
                  <a:schemeClr val="tx1"/>
                </a:solidFill>
                <a:hlinkClick r:id="rId5" tooltip="Причастие (лингвистика)"/>
              </a:rPr>
              <a:t>причастия</a:t>
            </a:r>
            <a:r>
              <a:rPr lang="ru-RU" dirty="0" smtClean="0">
                <a:solidFill>
                  <a:schemeClr val="tx1"/>
                </a:solidFill>
              </a:rPr>
              <a:t>), они дают </a:t>
            </a:r>
            <a:r>
              <a:rPr lang="ru-RU" i="1" dirty="0" smtClean="0">
                <a:solidFill>
                  <a:schemeClr val="tx1"/>
                </a:solidFill>
              </a:rPr>
              <a:t>описание признаков и свойств</a:t>
            </a:r>
            <a:r>
              <a:rPr lang="ru-RU" dirty="0" smtClean="0">
                <a:solidFill>
                  <a:schemeClr val="tx1"/>
                </a:solidFill>
              </a:rPr>
              <a:t> выбранного в </a:t>
            </a:r>
            <a:r>
              <a:rPr lang="ru-RU" dirty="0" err="1" smtClean="0">
                <a:solidFill>
                  <a:schemeClr val="tx1"/>
                </a:solidFill>
              </a:rPr>
              <a:t>синквейне</a:t>
            </a:r>
            <a:r>
              <a:rPr lang="ru-RU" dirty="0" smtClean="0">
                <a:solidFill>
                  <a:schemeClr val="tx1"/>
                </a:solidFill>
              </a:rPr>
              <a:t> предмета или объекта.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645024"/>
            <a:ext cx="828092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3 строка - </a:t>
            </a:r>
            <a:r>
              <a:rPr lang="ru-RU" dirty="0" smtClean="0">
                <a:solidFill>
                  <a:schemeClr val="tx1"/>
                </a:solidFill>
              </a:rPr>
              <a:t>образована тремя </a:t>
            </a:r>
            <a:r>
              <a:rPr lang="ru-RU" dirty="0" smtClean="0">
                <a:solidFill>
                  <a:schemeClr val="tx1"/>
                </a:solidFill>
                <a:hlinkClick r:id="rId6" tooltip="Глагол"/>
              </a:rPr>
              <a:t>глаголами</a:t>
            </a:r>
            <a:r>
              <a:rPr lang="ru-RU" dirty="0" smtClean="0">
                <a:solidFill>
                  <a:schemeClr val="tx1"/>
                </a:solidFill>
              </a:rPr>
              <a:t> или </a:t>
            </a:r>
            <a:r>
              <a:rPr lang="ru-RU" dirty="0" smtClean="0">
                <a:solidFill>
                  <a:schemeClr val="tx1"/>
                </a:solidFill>
                <a:hlinkClick r:id="rId7" tooltip="Деепричастие"/>
              </a:rPr>
              <a:t>деепричастиями</a:t>
            </a:r>
            <a:r>
              <a:rPr lang="ru-RU" dirty="0" smtClean="0">
                <a:solidFill>
                  <a:schemeClr val="tx1"/>
                </a:solidFill>
              </a:rPr>
              <a:t>, описывающими </a:t>
            </a:r>
            <a:r>
              <a:rPr lang="ru-RU" i="1" dirty="0" smtClean="0">
                <a:solidFill>
                  <a:schemeClr val="tx1"/>
                </a:solidFill>
              </a:rPr>
              <a:t>характерные действия</a:t>
            </a:r>
            <a:r>
              <a:rPr lang="ru-RU" dirty="0" smtClean="0">
                <a:solidFill>
                  <a:schemeClr val="tx1"/>
                </a:solidFill>
              </a:rPr>
              <a:t> объекта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797152"/>
            <a:ext cx="828092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4строка - </a:t>
            </a:r>
            <a:r>
              <a:rPr lang="ru-RU" dirty="0" smtClean="0">
                <a:solidFill>
                  <a:schemeClr val="tx1"/>
                </a:solidFill>
              </a:rPr>
              <a:t>фраза из трёх-пяти слов, выражающая </a:t>
            </a:r>
            <a:r>
              <a:rPr lang="ru-RU" i="1" dirty="0" smtClean="0">
                <a:solidFill>
                  <a:schemeClr val="tx1"/>
                </a:solidFill>
              </a:rPr>
              <a:t>личное отношение</a:t>
            </a:r>
            <a:r>
              <a:rPr lang="ru-RU" dirty="0" smtClean="0">
                <a:solidFill>
                  <a:schemeClr val="tx1"/>
                </a:solidFill>
              </a:rPr>
              <a:t> автора </a:t>
            </a:r>
            <a:r>
              <a:rPr lang="ru-RU" dirty="0" err="1" smtClean="0">
                <a:solidFill>
                  <a:schemeClr val="tx1"/>
                </a:solidFill>
              </a:rPr>
              <a:t>синквейна</a:t>
            </a:r>
            <a:r>
              <a:rPr lang="ru-RU" dirty="0" smtClean="0">
                <a:solidFill>
                  <a:schemeClr val="tx1"/>
                </a:solidFill>
              </a:rPr>
              <a:t> к описываемому предмету или объекту.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805264"/>
            <a:ext cx="8280920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5 строка </a:t>
            </a:r>
            <a:r>
              <a:rPr lang="ru-RU" dirty="0" smtClean="0">
                <a:solidFill>
                  <a:schemeClr val="tx1"/>
                </a:solidFill>
              </a:rPr>
              <a:t>– одно - два </a:t>
            </a:r>
            <a:r>
              <a:rPr lang="ru-RU" i="1" dirty="0" smtClean="0">
                <a:solidFill>
                  <a:schemeClr val="tx1"/>
                </a:solidFill>
              </a:rPr>
              <a:t>слова - </a:t>
            </a:r>
            <a:r>
              <a:rPr lang="ru-RU" i="1" dirty="0" smtClean="0">
                <a:solidFill>
                  <a:schemeClr val="tx1"/>
                </a:solidFill>
                <a:hlinkClick r:id="rId8" tooltip="Резюме"/>
              </a:rPr>
              <a:t>резюме</a:t>
            </a:r>
            <a:r>
              <a:rPr lang="ru-RU" dirty="0" smtClean="0">
                <a:solidFill>
                  <a:schemeClr val="tx1"/>
                </a:solidFill>
              </a:rPr>
              <a:t>, характеризующее </a:t>
            </a:r>
            <a:r>
              <a:rPr lang="ru-RU" i="1" dirty="0" smtClean="0">
                <a:solidFill>
                  <a:schemeClr val="tx1"/>
                </a:solidFill>
              </a:rPr>
              <a:t>суть</a:t>
            </a:r>
            <a:r>
              <a:rPr lang="ru-RU" dirty="0" smtClean="0">
                <a:solidFill>
                  <a:schemeClr val="tx1"/>
                </a:solidFill>
              </a:rPr>
              <a:t> предмета или объекта.  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752" y="2060848"/>
            <a:ext cx="374441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Химия.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2996952"/>
            <a:ext cx="432048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Увлекательная, волшебная.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3861048"/>
            <a:ext cx="475252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Учит, развивает, помогает.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63688" y="4653136"/>
            <a:ext cx="504056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Химия вокруг нас.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5517232"/>
            <a:ext cx="172819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Чудо.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54868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Синквейн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Тереховой А.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 проекту «Удивительное рядом!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Похимичим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?»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83768" y="1772816"/>
            <a:ext cx="374441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Окружающий мир.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2708920"/>
            <a:ext cx="4320480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Интересный, великий.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3573016"/>
            <a:ext cx="5256584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Удивляет, раскрывает и исследует.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4365104"/>
            <a:ext cx="6264696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Окружающий мир – основа знаний.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5229200"/>
            <a:ext cx="1728192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Химия.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4868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Синквейн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Астанкиной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С.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 проекту «Удивительное рядом!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Похимичим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?»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6563072" cy="106984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Источники информации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16833"/>
            <a:ext cx="32255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2"/>
              </a:rPr>
              <a:t>http://ru.wikipedia.org/wiki/</a:t>
            </a:r>
            <a:endParaRPr lang="ru-RU" u="sng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348880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https://www.google.ru/search</a:t>
            </a:r>
            <a:endParaRPr lang="ru-RU" dirty="0" smtClean="0">
              <a:hlinkClick r:id="rId3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85293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Синквейны</a:t>
            </a:r>
            <a:r>
              <a:rPr lang="ru-RU" dirty="0" smtClean="0"/>
              <a:t> из личного архива Шутовой В.Г.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4">
      <a:dk1>
        <a:sysClr val="windowText" lastClr="000000"/>
      </a:dk1>
      <a:lt1>
        <a:sysClr val="window" lastClr="FFFFFF"/>
      </a:lt1>
      <a:dk2>
        <a:srgbClr val="C4CF9F"/>
      </a:dk2>
      <a:lt2>
        <a:srgbClr val="FEFAC9"/>
      </a:lt2>
      <a:accent1>
        <a:srgbClr val="9EB06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88</TotalTime>
  <Words>144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Учимся писать    СИНКВЕЙН</vt:lpstr>
      <vt:lpstr>Что такое синквейн?</vt:lpstr>
      <vt:lpstr>Правила составления синквейна</vt:lpstr>
      <vt:lpstr>Слайд 4</vt:lpstr>
      <vt:lpstr>Слайд 5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писать    СИНКВЕЙН</dc:title>
  <cp:lastModifiedBy>Вера</cp:lastModifiedBy>
  <cp:revision>12</cp:revision>
  <dcterms:modified xsi:type="dcterms:W3CDTF">2013-12-22T17:16:41Z</dcterms:modified>
</cp:coreProperties>
</file>