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4"/>
  </p:notesMasterIdLst>
  <p:sldIdLst>
    <p:sldId id="256" r:id="rId2"/>
    <p:sldId id="272" r:id="rId3"/>
    <p:sldId id="295" r:id="rId4"/>
    <p:sldId id="273" r:id="rId5"/>
    <p:sldId id="308" r:id="rId6"/>
    <p:sldId id="309" r:id="rId7"/>
    <p:sldId id="310" r:id="rId8"/>
    <p:sldId id="312" r:id="rId9"/>
    <p:sldId id="313" r:id="rId10"/>
    <p:sldId id="311" r:id="rId11"/>
    <p:sldId id="315" r:id="rId12"/>
    <p:sldId id="314" r:id="rId13"/>
    <p:sldId id="316" r:id="rId14"/>
    <p:sldId id="317" r:id="rId15"/>
    <p:sldId id="318" r:id="rId16"/>
    <p:sldId id="323" r:id="rId17"/>
    <p:sldId id="324" r:id="rId18"/>
    <p:sldId id="319" r:id="rId19"/>
    <p:sldId id="320" r:id="rId20"/>
    <p:sldId id="321" r:id="rId21"/>
    <p:sldId id="325" r:id="rId22"/>
    <p:sldId id="326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333399"/>
    <a:srgbClr val="003300"/>
    <a:srgbClr val="660033"/>
    <a:srgbClr val="800000"/>
    <a:srgbClr val="CAE8AA"/>
    <a:srgbClr val="CCFFFF"/>
    <a:srgbClr val="FED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96" autoAdjust="0"/>
    <p:restoredTop sz="94660"/>
  </p:normalViewPr>
  <p:slideViewPr>
    <p:cSldViewPr>
      <p:cViewPr>
        <p:scale>
          <a:sx n="66" d="100"/>
          <a:sy n="66" d="100"/>
        </p:scale>
        <p:origin x="-2196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8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D4C8832A-3B3C-43E0-9592-95B8DE2E7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018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1117600" y="6115050"/>
            <a:ext cx="1930400" cy="514350"/>
          </a:xfrm>
        </p:spPr>
        <p:txBody>
          <a:bodyPr/>
          <a:lstStyle>
            <a:lvl1pPr>
              <a:defRPr>
                <a:solidFill>
                  <a:srgbClr val="CC986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56000" y="6115050"/>
            <a:ext cx="2844800" cy="514350"/>
          </a:xfrm>
        </p:spPr>
        <p:txBody>
          <a:bodyPr/>
          <a:lstStyle>
            <a:lvl1pPr>
              <a:defRPr>
                <a:solidFill>
                  <a:srgbClr val="CC986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115050"/>
            <a:ext cx="1828800" cy="514350"/>
          </a:xfrm>
        </p:spPr>
        <p:txBody>
          <a:bodyPr/>
          <a:lstStyle>
            <a:lvl1pPr>
              <a:defRPr>
                <a:solidFill>
                  <a:srgbClr val="CC9864"/>
                </a:solidFill>
              </a:defRPr>
            </a:lvl1pPr>
          </a:lstStyle>
          <a:p>
            <a:pPr>
              <a:defRPr/>
            </a:pPr>
            <a:fld id="{9EBB6EE9-78C8-46C1-A306-7117BC1A7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36DFE-3D92-49EA-A72B-11DDA33DF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40005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40005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FD65E-2CFF-41F0-BD24-E13E7743C7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1DE4E-BF8B-4490-BF29-3320B24B5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DBDE8-9E1F-4400-9087-9F6DA34EE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7B712-99CA-4AEC-B895-DF3FEE263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37D93-2E43-411F-99BD-EFE9AF6C7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EA87A-5072-4D69-A85D-AD81D865D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0E37F-864A-410F-8B62-DA6CF3A50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387BA-2868-49A4-B4ED-9C85F8709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8CB1A-CBEB-4461-8065-3AA0540958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8C735A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50800"/>
            <a:ext cx="8926513" cy="6743700"/>
            <a:chOff x="0" y="42"/>
            <a:chExt cx="4217" cy="5664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0" y="42"/>
              <a:ext cx="4217" cy="5664"/>
              <a:chOff x="0" y="42"/>
              <a:chExt cx="4217" cy="5664"/>
            </a:xfrm>
          </p:grpSpPr>
          <p:sp>
            <p:nvSpPr>
              <p:cNvPr id="2" name="Rectangle 4"/>
              <p:cNvSpPr>
                <a:spLocks noChangeArrowheads="1"/>
              </p:cNvSpPr>
              <p:nvPr/>
            </p:nvSpPr>
            <p:spPr bwMode="ltGray">
              <a:xfrm>
                <a:off x="250" y="169"/>
                <a:ext cx="3967" cy="543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1057" name="Picture 5" descr="minispir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ltGray">
              <a:xfrm>
                <a:off x="0" y="42"/>
                <a:ext cx="558" cy="3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8" name="Rectangle 6"/>
              <p:cNvSpPr>
                <a:spLocks noChangeArrowheads="1"/>
              </p:cNvSpPr>
              <p:nvPr/>
            </p:nvSpPr>
            <p:spPr bwMode="ltGray">
              <a:xfrm>
                <a:off x="282" y="3469"/>
                <a:ext cx="492" cy="38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1059" name="Picture 7" descr="minispir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t="39999"/>
              <a:stretch>
                <a:fillRect/>
              </a:stretch>
            </p:blipFill>
            <p:spPr bwMode="ltGray">
              <a:xfrm>
                <a:off x="0" y="3546"/>
                <a:ext cx="558" cy="2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3" name="Group 8"/>
            <p:cNvGrpSpPr>
              <a:grpSpLocks/>
            </p:cNvGrpSpPr>
            <p:nvPr/>
          </p:nvGrpSpPr>
          <p:grpSpPr bwMode="auto">
            <a:xfrm>
              <a:off x="543" y="1296"/>
              <a:ext cx="3658" cy="4032"/>
              <a:chOff x="198" y="1296"/>
              <a:chExt cx="3658" cy="4032"/>
            </a:xfrm>
          </p:grpSpPr>
          <p:sp>
            <p:nvSpPr>
              <p:cNvPr id="5" name="Line 9"/>
              <p:cNvSpPr>
                <a:spLocks noChangeShapeType="1"/>
              </p:cNvSpPr>
              <p:nvPr/>
            </p:nvSpPr>
            <p:spPr bwMode="ltGray">
              <a:xfrm>
                <a:off x="198" y="129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2" name="Line 10"/>
              <p:cNvSpPr>
                <a:spLocks noChangeShapeType="1"/>
              </p:cNvSpPr>
              <p:nvPr/>
            </p:nvSpPr>
            <p:spPr bwMode="ltGray">
              <a:xfrm>
                <a:off x="198" y="149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3" name="Line 11"/>
              <p:cNvSpPr>
                <a:spLocks noChangeShapeType="1"/>
              </p:cNvSpPr>
              <p:nvPr/>
            </p:nvSpPr>
            <p:spPr bwMode="ltGray">
              <a:xfrm>
                <a:off x="198" y="168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4" name="Line 12"/>
              <p:cNvSpPr>
                <a:spLocks noChangeShapeType="1"/>
              </p:cNvSpPr>
              <p:nvPr/>
            </p:nvSpPr>
            <p:spPr bwMode="ltGray">
              <a:xfrm>
                <a:off x="198" y="187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5" name="Line 13"/>
              <p:cNvSpPr>
                <a:spLocks noChangeShapeType="1"/>
              </p:cNvSpPr>
              <p:nvPr/>
            </p:nvSpPr>
            <p:spPr bwMode="ltGray">
              <a:xfrm>
                <a:off x="198" y="206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6" name="Line 14"/>
              <p:cNvSpPr>
                <a:spLocks noChangeShapeType="1"/>
              </p:cNvSpPr>
              <p:nvPr/>
            </p:nvSpPr>
            <p:spPr bwMode="ltGray">
              <a:xfrm>
                <a:off x="198" y="225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7" name="Line 15"/>
              <p:cNvSpPr>
                <a:spLocks noChangeShapeType="1"/>
              </p:cNvSpPr>
              <p:nvPr/>
            </p:nvSpPr>
            <p:spPr bwMode="ltGray">
              <a:xfrm>
                <a:off x="198" y="245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8" name="Line 16"/>
              <p:cNvSpPr>
                <a:spLocks noChangeShapeType="1"/>
              </p:cNvSpPr>
              <p:nvPr/>
            </p:nvSpPr>
            <p:spPr bwMode="ltGray">
              <a:xfrm>
                <a:off x="198" y="264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9" name="Line 17"/>
              <p:cNvSpPr>
                <a:spLocks noChangeShapeType="1"/>
              </p:cNvSpPr>
              <p:nvPr/>
            </p:nvSpPr>
            <p:spPr bwMode="ltGray">
              <a:xfrm>
                <a:off x="198" y="283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0" name="Line 18"/>
              <p:cNvSpPr>
                <a:spLocks noChangeShapeType="1"/>
              </p:cNvSpPr>
              <p:nvPr/>
            </p:nvSpPr>
            <p:spPr bwMode="ltGray">
              <a:xfrm>
                <a:off x="198" y="302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1" name="Line 19"/>
              <p:cNvSpPr>
                <a:spLocks noChangeShapeType="1"/>
              </p:cNvSpPr>
              <p:nvPr/>
            </p:nvSpPr>
            <p:spPr bwMode="ltGray">
              <a:xfrm>
                <a:off x="198" y="321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2" name="Line 20"/>
              <p:cNvSpPr>
                <a:spLocks noChangeShapeType="1"/>
              </p:cNvSpPr>
              <p:nvPr/>
            </p:nvSpPr>
            <p:spPr bwMode="ltGray">
              <a:xfrm>
                <a:off x="198" y="341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3" name="Line 21"/>
              <p:cNvSpPr>
                <a:spLocks noChangeShapeType="1"/>
              </p:cNvSpPr>
              <p:nvPr/>
            </p:nvSpPr>
            <p:spPr bwMode="ltGray">
              <a:xfrm>
                <a:off x="198" y="360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4" name="Line 22"/>
              <p:cNvSpPr>
                <a:spLocks noChangeShapeType="1"/>
              </p:cNvSpPr>
              <p:nvPr/>
            </p:nvSpPr>
            <p:spPr bwMode="ltGray">
              <a:xfrm>
                <a:off x="198" y="379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5" name="Line 23"/>
              <p:cNvSpPr>
                <a:spLocks noChangeShapeType="1"/>
              </p:cNvSpPr>
              <p:nvPr/>
            </p:nvSpPr>
            <p:spPr bwMode="ltGray">
              <a:xfrm>
                <a:off x="198" y="398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6" name="Line 24"/>
              <p:cNvSpPr>
                <a:spLocks noChangeShapeType="1"/>
              </p:cNvSpPr>
              <p:nvPr/>
            </p:nvSpPr>
            <p:spPr bwMode="ltGray">
              <a:xfrm>
                <a:off x="198" y="417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7" name="Line 25"/>
              <p:cNvSpPr>
                <a:spLocks noChangeShapeType="1"/>
              </p:cNvSpPr>
              <p:nvPr/>
            </p:nvSpPr>
            <p:spPr bwMode="ltGray">
              <a:xfrm>
                <a:off x="198" y="437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8" name="Line 26"/>
              <p:cNvSpPr>
                <a:spLocks noChangeShapeType="1"/>
              </p:cNvSpPr>
              <p:nvPr/>
            </p:nvSpPr>
            <p:spPr bwMode="ltGray">
              <a:xfrm>
                <a:off x="198" y="456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9" name="Line 27"/>
              <p:cNvSpPr>
                <a:spLocks noChangeShapeType="1"/>
              </p:cNvSpPr>
              <p:nvPr/>
            </p:nvSpPr>
            <p:spPr bwMode="ltGray">
              <a:xfrm>
                <a:off x="198" y="475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00" name="Line 28"/>
              <p:cNvSpPr>
                <a:spLocks noChangeShapeType="1"/>
              </p:cNvSpPr>
              <p:nvPr/>
            </p:nvSpPr>
            <p:spPr bwMode="ltGray">
              <a:xfrm>
                <a:off x="198" y="494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01" name="Line 29"/>
              <p:cNvSpPr>
                <a:spLocks noChangeShapeType="1"/>
              </p:cNvSpPr>
              <p:nvPr/>
            </p:nvSpPr>
            <p:spPr bwMode="ltGray">
              <a:xfrm>
                <a:off x="198" y="513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02" name="Line 30"/>
              <p:cNvSpPr>
                <a:spLocks noChangeShapeType="1"/>
              </p:cNvSpPr>
              <p:nvPr/>
            </p:nvSpPr>
            <p:spPr bwMode="ltGray">
              <a:xfrm>
                <a:off x="198" y="533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31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4000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8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716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41400" y="61579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b="0">
                <a:solidFill>
                  <a:schemeClr val="folHlin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1579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b="0">
                <a:solidFill>
                  <a:schemeClr val="folHlin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1579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b="0">
                <a:solidFill>
                  <a:schemeClr val="folHlink"/>
                </a:solidFill>
              </a:defRPr>
            </a:lvl1pPr>
          </a:lstStyle>
          <a:p>
            <a:pPr>
              <a:defRPr/>
            </a:pPr>
            <a:fld id="{53E825EF-EADF-464A-A3C1-00CAC894B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00050"/>
            <a:ext cx="7772400" cy="1012726"/>
          </a:xfrm>
        </p:spPr>
        <p:txBody>
          <a:bodyPr/>
          <a:lstStyle/>
          <a:p>
            <a:r>
              <a:rPr lang="ru-RU" altLang="ru-RU" sz="3800" dirty="0">
                <a:latin typeface="Times New Roman" pitchFamily="18" charset="0"/>
              </a:rPr>
              <a:t>Урок Мужества </a:t>
            </a:r>
            <a:br>
              <a:rPr lang="ru-RU" altLang="ru-RU" sz="3800" dirty="0">
                <a:latin typeface="Times New Roman" pitchFamily="18" charset="0"/>
              </a:rPr>
            </a:br>
            <a:r>
              <a:rPr lang="ru-RU" sz="4000" b="1" dirty="0" smtClean="0"/>
              <a:t>«Битва за Москву»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953840" y="1643934"/>
            <a:ext cx="3978200" cy="46085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altLang="ru-RU" dirty="0"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dirty="0" smtClean="0">
                <a:solidFill>
                  <a:schemeClr val="tx2"/>
                </a:solidFill>
                <a:latin typeface="Times New Roman" pitchFamily="18" charset="0"/>
              </a:rPr>
              <a:t>Учитель</a:t>
            </a:r>
            <a:r>
              <a:rPr lang="ru-RU" altLang="ru-RU">
                <a:solidFill>
                  <a:schemeClr val="tx2"/>
                </a:solidFill>
                <a:latin typeface="Times New Roman" pitchFamily="18" charset="0"/>
              </a:rPr>
              <a:t>: </a:t>
            </a:r>
            <a:r>
              <a:rPr lang="ru-RU" altLang="ru-RU" smtClean="0">
                <a:solidFill>
                  <a:schemeClr val="tx2"/>
                </a:solidFill>
                <a:latin typeface="Times New Roman" pitchFamily="18" charset="0"/>
              </a:rPr>
              <a:t>Вальтер </a:t>
            </a:r>
            <a:endParaRPr lang="ru-RU" alt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dirty="0" smtClean="0">
                <a:solidFill>
                  <a:schemeClr val="tx2"/>
                </a:solidFill>
                <a:latin typeface="Times New Roman" pitchFamily="18" charset="0"/>
              </a:rPr>
              <a:t>Надежда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dirty="0" smtClean="0">
                <a:solidFill>
                  <a:schemeClr val="tx2"/>
                </a:solidFill>
                <a:latin typeface="Times New Roman" pitchFamily="18" charset="0"/>
              </a:rPr>
              <a:t>Константиновна</a:t>
            </a: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endParaRPr lang="ru-RU" altLang="ru-RU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endParaRPr lang="ru-RU" alt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endParaRPr lang="ru-RU" altLang="ru-RU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400" dirty="0" err="1" smtClean="0">
                <a:solidFill>
                  <a:schemeClr val="tx2"/>
                </a:solidFill>
                <a:latin typeface="Times New Roman" pitchFamily="18" charset="0"/>
              </a:rPr>
              <a:t>Падунская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 СОШ,</a:t>
            </a: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филиал МАОУ</a:t>
            </a: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 «СОШ № 4»</a:t>
            </a:r>
            <a:endParaRPr lang="ru-RU" alt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Picture 2" descr="C:\Users\Надежда\Desktop\10368775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5"/>
            <a:ext cx="3845881" cy="481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332656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7 ноября 1941 г., </a:t>
            </a:r>
            <a:r>
              <a:rPr lang="ru-RU" dirty="0"/>
              <a:t>как и в мирные довоенные годы, по радио </a:t>
            </a:r>
            <a:r>
              <a:rPr lang="ru-RU" dirty="0" smtClean="0"/>
              <a:t>прозвучал </a:t>
            </a:r>
            <a:r>
              <a:rPr lang="ru-RU" dirty="0"/>
              <a:t>знакомый сигнал «Слушайте все! Говорят все радиостанции Советского Союза. Центральная радиостанция Москвы начинает передачу с Красной площади парада частей Красной Армии».</a:t>
            </a:r>
          </a:p>
        </p:txBody>
      </p:sp>
      <p:pic>
        <p:nvPicPr>
          <p:cNvPr id="4098" name="Picture 2" descr="C:\Users\Надежда\Desktop\SjdKMuKfY2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40981"/>
            <a:ext cx="7776864" cy="397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42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дежда\Desktop\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8028384" cy="650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36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795592" cy="1584176"/>
          </a:xfrm>
        </p:spPr>
        <p:txBody>
          <a:bodyPr/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000" dirty="0"/>
          </a:p>
        </p:txBody>
      </p:sp>
      <p:pic>
        <p:nvPicPr>
          <p:cNvPr id="6147" name="Picture 3" descr="C:\Users\Надежда\Desktop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68" y="260648"/>
            <a:ext cx="7838144" cy="634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02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28 героев </a:t>
            </a:r>
            <a:r>
              <a:rPr lang="ru-RU" sz="2400" b="1" dirty="0"/>
              <a:t>не дрогнули, почти все погибли, но врага не пропустили </a:t>
            </a:r>
          </a:p>
        </p:txBody>
      </p:sp>
      <p:pic>
        <p:nvPicPr>
          <p:cNvPr id="7170" name="Picture 2" descr="C:\Users\Надежда\Desktop\img_718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954" y="1412776"/>
            <a:ext cx="7686517" cy="516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05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3744416" cy="2376264"/>
          </a:xfrm>
        </p:spPr>
        <p:txBody>
          <a:bodyPr/>
          <a:lstStyle/>
          <a:p>
            <a:pPr algn="just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b="1" dirty="0" smtClean="0"/>
              <a:t>5 – 6   декабря </a:t>
            </a:r>
            <a:r>
              <a:rPr lang="ru-RU" sz="2400" b="1" dirty="0"/>
              <a:t>началось контрнаступление </a:t>
            </a:r>
            <a:r>
              <a:rPr lang="ru-RU" sz="2400" b="1" dirty="0" smtClean="0"/>
              <a:t>со-</a:t>
            </a:r>
            <a:r>
              <a:rPr lang="ru-RU" sz="2400" b="1" dirty="0" err="1" smtClean="0"/>
              <a:t>ветской</a:t>
            </a:r>
            <a:r>
              <a:rPr lang="ru-RU" sz="2400" b="1" dirty="0" smtClean="0"/>
              <a:t> армии. На протяжении </a:t>
            </a:r>
            <a:r>
              <a:rPr lang="ru-RU" sz="2400" b="1" dirty="0"/>
              <a:t>900 </a:t>
            </a:r>
            <a:r>
              <a:rPr lang="ru-RU" sz="2400" b="1" dirty="0" smtClean="0"/>
              <a:t>кило-метров </a:t>
            </a:r>
            <a:r>
              <a:rPr lang="ru-RU" sz="2400" b="1" dirty="0"/>
              <a:t>фронта Красная армия перешла в наступление. От этого наступления была </a:t>
            </a:r>
            <a:r>
              <a:rPr lang="ru-RU" sz="2400" b="1" dirty="0" err="1" smtClean="0"/>
              <a:t>дос-тигнута</a:t>
            </a:r>
            <a:r>
              <a:rPr lang="ru-RU" sz="2400" b="1" dirty="0" smtClean="0"/>
              <a:t> </a:t>
            </a:r>
            <a:r>
              <a:rPr lang="ru-RU" sz="2400" b="1" dirty="0"/>
              <a:t>главная цель — немецкие армии были отодвинуты от Москвы на безопасное </a:t>
            </a:r>
            <a:r>
              <a:rPr lang="ru-RU" sz="2400" b="1" dirty="0" err="1" smtClean="0"/>
              <a:t>расстоя-ние</a:t>
            </a:r>
            <a:r>
              <a:rPr lang="ru-RU" sz="2400" b="1" dirty="0"/>
              <a:t>. На разных участках фронта немцы были отброшены от 100 до 250 километров к западным границам. </a:t>
            </a:r>
          </a:p>
        </p:txBody>
      </p:sp>
      <p:pic>
        <p:nvPicPr>
          <p:cNvPr id="8194" name="Picture 2" descr="C:\Users\Надежда\Desktop\s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21672"/>
            <a:ext cx="3967336" cy="598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536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753672" cy="1143000"/>
          </a:xfrm>
        </p:spPr>
        <p:txBody>
          <a:bodyPr/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	</a:t>
            </a:r>
            <a:r>
              <a:rPr lang="ru-RU" sz="2400" b="1" dirty="0" smtClean="0"/>
              <a:t>Контрнаступление </a:t>
            </a:r>
            <a:r>
              <a:rPr lang="ru-RU" sz="2400" b="1" dirty="0"/>
              <a:t>переросло </a:t>
            </a:r>
            <a:r>
              <a:rPr lang="ru-RU" sz="2400" b="1" dirty="0" smtClean="0"/>
              <a:t>войска в </a:t>
            </a:r>
            <a:r>
              <a:rPr lang="ru-RU" sz="2400" b="1" dirty="0"/>
              <a:t>общее наступление на фронте в две тысячи километров и продолжалось до 20 апреля 1942 </a:t>
            </a:r>
            <a:r>
              <a:rPr lang="ru-RU" sz="2400" b="1" dirty="0" smtClean="0"/>
              <a:t>года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 descr="C:\Users\Надежда\Desktop\mosk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7632848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17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655" y="2199640"/>
            <a:ext cx="3226793" cy="4325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39056" y="404664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Катков Алексей Александрович, воевал на Западном фронте, в Подмосковье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28277" y="260648"/>
            <a:ext cx="410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Мокроусов </a:t>
            </a:r>
            <a:r>
              <a:rPr lang="ru-RU" dirty="0"/>
              <a:t>Петр Николаевич, </a:t>
            </a:r>
            <a:r>
              <a:rPr lang="ru-RU" dirty="0" smtClean="0"/>
              <a:t>воевал </a:t>
            </a:r>
            <a:r>
              <a:rPr lang="ru-RU" dirty="0"/>
              <a:t>на Центральном фронте 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под </a:t>
            </a:r>
            <a:r>
              <a:rPr lang="ru-RU" dirty="0"/>
              <a:t>Москвой.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199640"/>
            <a:ext cx="3528392" cy="4325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852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032" y="476672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Сабанин </a:t>
            </a:r>
            <a:r>
              <a:rPr lang="ru-RU" dirty="0"/>
              <a:t>Семен Глебович, </a:t>
            </a:r>
            <a:r>
              <a:rPr lang="ru-RU" dirty="0" smtClean="0"/>
              <a:t>участвовал </a:t>
            </a:r>
            <a:r>
              <a:rPr lang="ru-RU" dirty="0"/>
              <a:t>в обороне Москвы.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76672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Тюменцов</a:t>
            </a:r>
            <a:r>
              <a:rPr lang="ru-RU" dirty="0"/>
              <a:t> Александр Николаевич, </a:t>
            </a:r>
            <a:r>
              <a:rPr lang="ru-RU" dirty="0" smtClean="0"/>
              <a:t>участвовал </a:t>
            </a:r>
            <a:r>
              <a:rPr lang="ru-RU" dirty="0"/>
              <a:t>в боях за освобождение столицы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858" y="2035580"/>
            <a:ext cx="3242134" cy="433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35580"/>
            <a:ext cx="3240360" cy="4345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90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Надежда\Desktop\38769723-ae86-4f29-960f-fee43af28c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81642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04664"/>
            <a:ext cx="41044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500" dirty="0" smtClean="0"/>
          </a:p>
          <a:p>
            <a:pPr algn="just"/>
            <a:r>
              <a:rPr lang="ru-RU" sz="2500" dirty="0" smtClean="0"/>
              <a:t>С </a:t>
            </a:r>
            <a:r>
              <a:rPr lang="ru-RU" sz="2500" dirty="0"/>
              <a:t>30 сентября по 5 </a:t>
            </a:r>
            <a:r>
              <a:rPr lang="ru-RU" sz="2500" dirty="0" err="1" smtClean="0"/>
              <a:t>декаб-ря</a:t>
            </a:r>
            <a:r>
              <a:rPr lang="ru-RU" sz="2500" dirty="0" smtClean="0"/>
              <a:t> </a:t>
            </a:r>
            <a:r>
              <a:rPr lang="ru-RU" sz="2500" dirty="0"/>
              <a:t>потери советских войск составили 514 338 человек. А впереди были еще Сталинград, Курская дуга, Днепр… До мая 1945 оставалось долгих 3,5 года кровопролитных боев и миллионных потерь!!!</a:t>
            </a:r>
          </a:p>
          <a:p>
            <a:pPr algn="just"/>
            <a:r>
              <a:rPr lang="ru-RU" sz="2500" dirty="0"/>
              <a:t>Но именно на подступах к столице в декабре 41-го ковалась Великая Победа. </a:t>
            </a:r>
          </a:p>
        </p:txBody>
      </p:sp>
    </p:spTree>
    <p:extLst>
      <p:ext uri="{BB962C8B-B14F-4D97-AF65-F5344CB8AC3E}">
        <p14:creationId xmlns:p14="http://schemas.microsoft.com/office/powerpoint/2010/main" val="55648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Мы шли в атаку сквозь огонь и взрывы, </a:t>
            </a:r>
            <a:br>
              <a:rPr lang="ru-RU" dirty="0"/>
            </a:br>
            <a:r>
              <a:rPr lang="ru-RU" dirty="0"/>
              <a:t>Зарю Победы ощутив едва. </a:t>
            </a:r>
            <a:br>
              <a:rPr lang="ru-RU" dirty="0"/>
            </a:br>
            <a:r>
              <a:rPr lang="ru-RU" dirty="0"/>
              <a:t>И умирали, зная — будем живы, </a:t>
            </a:r>
            <a:br>
              <a:rPr lang="ru-RU" dirty="0"/>
            </a:br>
            <a:r>
              <a:rPr lang="ru-RU" dirty="0"/>
              <a:t>Была б жива священная Москва. </a:t>
            </a:r>
            <a:br>
              <a:rPr lang="ru-RU" dirty="0"/>
            </a:br>
            <a:r>
              <a:rPr lang="ru-RU" i="1" dirty="0"/>
              <a:t>                                                 А. </a:t>
            </a:r>
            <a:r>
              <a:rPr lang="ru-RU" i="1" dirty="0" err="1"/>
              <a:t>Ржавский</a:t>
            </a:r>
            <a:endParaRPr lang="ru-RU" dirty="0"/>
          </a:p>
        </p:txBody>
      </p:sp>
      <p:pic>
        <p:nvPicPr>
          <p:cNvPr id="1027" name="Picture 3" descr="C:\Users\Надежда\Desktop\RIAN_5775133.HR.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7704856" cy="4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94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332656"/>
            <a:ext cx="7182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Картина Павла Рыженко с группой художников  </a:t>
            </a:r>
            <a:r>
              <a:rPr lang="ru-RU" dirty="0" err="1"/>
              <a:t>Д.А.Ананьева</a:t>
            </a:r>
            <a:r>
              <a:rPr lang="ru-RU" dirty="0"/>
              <a:t>, </a:t>
            </a:r>
            <a:r>
              <a:rPr lang="ru-RU" dirty="0" err="1"/>
              <a:t>В.М.Богданова</a:t>
            </a:r>
            <a:r>
              <a:rPr lang="ru-RU" dirty="0"/>
              <a:t>, </a:t>
            </a:r>
            <a:r>
              <a:rPr lang="ru-RU" dirty="0" err="1"/>
              <a:t>И.В.Кузнецова</a:t>
            </a:r>
            <a:r>
              <a:rPr lang="ru-RU" dirty="0"/>
              <a:t>, </a:t>
            </a:r>
            <a:r>
              <a:rPr lang="ru-RU" dirty="0" err="1"/>
              <a:t>И.И.Лебедева</a:t>
            </a:r>
            <a:r>
              <a:rPr lang="ru-RU" dirty="0"/>
              <a:t>, </a:t>
            </a:r>
            <a:r>
              <a:rPr lang="ru-RU" dirty="0" err="1"/>
              <a:t>С.Н.Трошини</a:t>
            </a:r>
            <a:r>
              <a:rPr lang="ru-RU" dirty="0"/>
              <a:t> 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Битва под Москвой 1941 год»</a:t>
            </a:r>
          </a:p>
        </p:txBody>
      </p:sp>
      <p:pic>
        <p:nvPicPr>
          <p:cNvPr id="3075" name="Picture 3" descr="C:\Users\Надежда\Desktop\armija_2015_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7632848" cy="437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21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minm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920" y="260648"/>
            <a:ext cx="77265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2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95702"/>
            <a:ext cx="3672408" cy="500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655" y="476672"/>
            <a:ext cx="3158801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4869160"/>
            <a:ext cx="338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latin typeface="Arial Narrow" pitchFamily="34" charset="0"/>
                <a:ea typeface="Microsoft YaHei" pitchFamily="34" charset="-122"/>
                <a:cs typeface="Arial" pitchFamily="34" charset="0"/>
              </a:rPr>
              <a:t>Памятник  </a:t>
            </a:r>
            <a:r>
              <a:rPr lang="ru-RU" altLang="ru-RU" dirty="0" err="1">
                <a:latin typeface="Arial Narrow" pitchFamily="34" charset="0"/>
                <a:ea typeface="Microsoft YaHei" pitchFamily="34" charset="-122"/>
                <a:cs typeface="Arial" pitchFamily="34" charset="0"/>
              </a:rPr>
              <a:t>Ю.Друниной</a:t>
            </a:r>
            <a:r>
              <a:rPr lang="ru-RU" altLang="ru-RU" dirty="0">
                <a:latin typeface="Arial Narrow" pitchFamily="34" charset="0"/>
                <a:ea typeface="Microsoft YaHei" pitchFamily="34" charset="-122"/>
                <a:cs typeface="Arial" pitchFamily="34" charset="0"/>
              </a:rPr>
              <a:t/>
            </a:r>
            <a:br>
              <a:rPr lang="ru-RU" altLang="ru-RU" dirty="0">
                <a:latin typeface="Arial Narrow" pitchFamily="34" charset="0"/>
                <a:ea typeface="Microsoft YaHei" pitchFamily="34" charset="-122"/>
                <a:cs typeface="Arial" pitchFamily="34" charset="0"/>
              </a:rPr>
            </a:br>
            <a:r>
              <a:rPr lang="ru-RU" altLang="ru-RU" dirty="0">
                <a:latin typeface="Arial Narrow" pitchFamily="34" charset="0"/>
                <a:ea typeface="Microsoft YaHei" pitchFamily="34" charset="-122"/>
                <a:cs typeface="Arial" pitchFamily="34" charset="0"/>
              </a:rPr>
              <a:t>г. Ялуторовск </a:t>
            </a:r>
            <a:br>
              <a:rPr lang="ru-RU" altLang="ru-RU" dirty="0">
                <a:latin typeface="Arial Narrow" pitchFamily="34" charset="0"/>
                <a:ea typeface="Microsoft YaHei" pitchFamily="34" charset="-122"/>
                <a:cs typeface="Arial" pitchFamily="34" charset="0"/>
              </a:rPr>
            </a:br>
            <a:r>
              <a:rPr lang="ru-RU" altLang="ru-RU" dirty="0">
                <a:latin typeface="Arial Narrow" pitchFamily="34" charset="0"/>
                <a:ea typeface="Microsoft YaHei" pitchFamily="34" charset="-122"/>
                <a:cs typeface="Arial" pitchFamily="34" charset="0"/>
              </a:rPr>
              <a:t>автор: скульптор В.Н. Шарапов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32656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latin typeface="Arial" pitchFamily="34" charset="0"/>
              </a:rPr>
              <a:t>Юлия Друнина </a:t>
            </a:r>
          </a:p>
          <a:p>
            <a:r>
              <a:rPr lang="ru-RU" altLang="ru-RU" dirty="0" smtClean="0">
                <a:latin typeface="Arial" pitchFamily="34" charset="0"/>
              </a:rPr>
              <a:t>«Я </a:t>
            </a:r>
            <a:r>
              <a:rPr lang="ru-RU" altLang="ru-RU" dirty="0">
                <a:latin typeface="Arial" pitchFamily="34" charset="0"/>
              </a:rPr>
              <a:t>родом не из детства – из войны…»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75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3 </a:t>
            </a:r>
            <a:r>
              <a:rPr lang="ru-RU" dirty="0"/>
              <a:t>декабря в России отмечают памятную дату - </a:t>
            </a:r>
            <a:r>
              <a:rPr lang="ru-RU" i="1" dirty="0"/>
              <a:t>День Неизвестного Солдата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 	</a:t>
            </a:r>
            <a:r>
              <a:rPr lang="ru-RU" dirty="0" smtClean="0"/>
              <a:t>5 </a:t>
            </a:r>
            <a:r>
              <a:rPr lang="ru-RU" dirty="0"/>
              <a:t>декабря - один из дней Воинской славы России - </a:t>
            </a:r>
            <a:r>
              <a:rPr lang="ru-RU" i="1" dirty="0"/>
              <a:t>день начала контрнаступления советских войск под Москвой </a:t>
            </a:r>
          </a:p>
        </p:txBody>
      </p:sp>
      <p:pic>
        <p:nvPicPr>
          <p:cNvPr id="1026" name="Picture 2" descr="C:\Users\Надежда\Desktop\mogila-neizvestnogo-soldata-moskva-1024x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3656"/>
            <a:ext cx="7848872" cy="431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89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9903" y="620688"/>
            <a:ext cx="33843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Штыки от стужи побелели, </a:t>
            </a:r>
            <a:br>
              <a:rPr lang="ru-RU" dirty="0"/>
            </a:br>
            <a:r>
              <a:rPr lang="ru-RU" dirty="0"/>
              <a:t>Снега мерцали синевой. </a:t>
            </a:r>
            <a:br>
              <a:rPr lang="ru-RU" dirty="0"/>
            </a:br>
            <a:r>
              <a:rPr lang="ru-RU" dirty="0"/>
              <a:t>Мы, в первый раз надев шинели, </a:t>
            </a:r>
            <a:br>
              <a:rPr lang="ru-RU" dirty="0"/>
            </a:br>
            <a:r>
              <a:rPr lang="ru-RU" dirty="0"/>
              <a:t>Сурово бились под Москвой. </a:t>
            </a:r>
            <a:br>
              <a:rPr lang="ru-RU" dirty="0"/>
            </a:br>
            <a:r>
              <a:rPr lang="ru-RU" dirty="0"/>
              <a:t>Безусые, почти что дети, </a:t>
            </a:r>
            <a:br>
              <a:rPr lang="ru-RU" dirty="0"/>
            </a:br>
            <a:r>
              <a:rPr lang="ru-RU" dirty="0"/>
              <a:t>Мы знали в яростный тот год, </a:t>
            </a:r>
            <a:br>
              <a:rPr lang="ru-RU" dirty="0"/>
            </a:br>
            <a:r>
              <a:rPr lang="ru-RU" dirty="0"/>
              <a:t>Что вместо нас никто на свете, </a:t>
            </a:r>
            <a:br>
              <a:rPr lang="ru-RU" dirty="0"/>
            </a:br>
            <a:r>
              <a:rPr lang="ru-RU" dirty="0"/>
              <a:t>За этот город не умрет. </a:t>
            </a:r>
            <a:br>
              <a:rPr lang="ru-RU" dirty="0"/>
            </a:br>
            <a:r>
              <a:rPr lang="ru-RU" dirty="0" smtClean="0"/>
              <a:t>       </a:t>
            </a:r>
            <a:r>
              <a:rPr lang="ru-RU" i="1" dirty="0" smtClean="0"/>
              <a:t>Игорь </a:t>
            </a:r>
            <a:r>
              <a:rPr lang="ru-RU" i="1" dirty="0"/>
              <a:t>Иванов</a:t>
            </a:r>
            <a:r>
              <a:rPr lang="ru-RU" dirty="0"/>
              <a:t> 	</a:t>
            </a:r>
          </a:p>
        </p:txBody>
      </p:sp>
      <p:pic>
        <p:nvPicPr>
          <p:cNvPr id="10242" name="Picture 2" descr="C:\Users\Надежда\Desktop\TfbA-Cda6K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54472"/>
            <a:ext cx="432048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Надежда\Desktop\2003240658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14757"/>
            <a:ext cx="4320480" cy="288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91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66800" y="1615689"/>
            <a:ext cx="77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i="1" dirty="0" smtClean="0"/>
              <a:t>)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364088" y="1117240"/>
            <a:ext cx="3463528" cy="5336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9334" y="404664"/>
            <a:ext cx="7772400" cy="636136"/>
          </a:xfrm>
        </p:spPr>
        <p:txBody>
          <a:bodyPr/>
          <a:lstStyle/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36507" y="1117240"/>
            <a:ext cx="422758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Московская </a:t>
            </a:r>
            <a:r>
              <a:rPr lang="ru-RU" dirty="0"/>
              <a:t>битва </a:t>
            </a:r>
            <a:r>
              <a:rPr lang="ru-RU" dirty="0" smtClean="0"/>
              <a:t>продолжалась </a:t>
            </a:r>
            <a:r>
              <a:rPr lang="ru-RU" dirty="0"/>
              <a:t>203 суток. Битва под Москвой включала в себя два периода: оборонительный (30 сентября -  5 декабря </a:t>
            </a:r>
            <a:r>
              <a:rPr lang="ru-RU" dirty="0" smtClean="0"/>
              <a:t>1941года) </a:t>
            </a:r>
            <a:r>
              <a:rPr lang="ru-RU" dirty="0"/>
              <a:t>и наступательный (5 декабря 1941г.- 20 апреля 1942 года).</a:t>
            </a:r>
          </a:p>
          <a:p>
            <a:pPr algn="just"/>
            <a:r>
              <a:rPr lang="ru-RU" dirty="0" smtClean="0"/>
              <a:t>	Именно </a:t>
            </a:r>
            <a:r>
              <a:rPr lang="ru-RU" dirty="0"/>
              <a:t>под Москвой был развеян миф о непобедимости германской армии.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92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План </a:t>
            </a:r>
            <a:r>
              <a:rPr lang="ru-RU" dirty="0"/>
              <a:t>наступления на Москву в гитлеровском штабе носил многозначительное кодовое название «Тайфун»: так подчеркивалось сокрушительная сила готовившегося натиска. Для выполнения задуманного Гитлер выделил 74 </a:t>
            </a:r>
            <a:r>
              <a:rPr lang="ru-RU" dirty="0" smtClean="0"/>
              <a:t>дивизии.</a:t>
            </a:r>
            <a:endParaRPr lang="ru-RU" dirty="0"/>
          </a:p>
        </p:txBody>
      </p:sp>
      <p:pic>
        <p:nvPicPr>
          <p:cNvPr id="5122" name="Picture 2" descr="C:\Users\Надежда\Desktop\3ab6652a8c3ee486dcada01ba33c601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99640"/>
            <a:ext cx="7704856" cy="425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94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260648"/>
            <a:ext cx="5832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Москва! Ты в солдатской шинели</a:t>
            </a:r>
          </a:p>
          <a:p>
            <a:pPr algn="ctr"/>
            <a:r>
              <a:rPr lang="ru-RU" dirty="0"/>
              <a:t>Прошла, не склонив головы!</a:t>
            </a:r>
          </a:p>
          <a:p>
            <a:pPr algn="ctr"/>
            <a:r>
              <a:rPr lang="ru-RU" dirty="0"/>
              <a:t> И сколько б мы песен ни пели</a:t>
            </a:r>
            <a:br>
              <a:rPr lang="ru-RU" dirty="0"/>
            </a:br>
            <a:r>
              <a:rPr lang="ru-RU" dirty="0"/>
              <a:t>   Их мало для нашей Москвы.</a:t>
            </a:r>
            <a:br>
              <a:rPr lang="ru-RU" dirty="0"/>
            </a:br>
            <a:r>
              <a:rPr lang="ru-RU" dirty="0"/>
              <a:t>                                            </a:t>
            </a:r>
            <a:r>
              <a:rPr lang="ru-RU" i="1" dirty="0"/>
              <a:t>Михаил Светлов</a:t>
            </a:r>
            <a:endParaRPr lang="ru-RU" dirty="0"/>
          </a:p>
        </p:txBody>
      </p:sp>
      <p:pic>
        <p:nvPicPr>
          <p:cNvPr id="11266" name="Picture 2" descr="C:\Users\Надежда\Desktop\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99640"/>
            <a:ext cx="7776864" cy="427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36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Бородинское </a:t>
            </a:r>
            <a:r>
              <a:rPr lang="ru-RU" dirty="0"/>
              <a:t>поле - это историческое поле, находящееся к западу от Можайска. Расположено оно на территории Московской области близ деревни Бородино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/>
              <a:t>1941—1942 годах через поле проходил передовой рубеж Можайской линии обороны Москвы. </a:t>
            </a:r>
          </a:p>
        </p:txBody>
      </p:sp>
      <p:pic>
        <p:nvPicPr>
          <p:cNvPr id="2050" name="Picture 2" descr="C:\Users\Надежда\Desktop\110oboro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2896"/>
            <a:ext cx="7776864" cy="390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2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7848873" cy="502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60648"/>
            <a:ext cx="7772400" cy="1282402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Подступы </a:t>
            </a:r>
            <a:r>
              <a:rPr lang="ru-RU" sz="2400" b="1" dirty="0"/>
              <a:t>к Москве защищала 32 Краснознаменная стрелковая дивизия под командованием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Виктора </a:t>
            </a:r>
            <a:r>
              <a:rPr lang="ru-RU" sz="2400" b="1" dirty="0"/>
              <a:t>Ивановича </a:t>
            </a:r>
            <a:r>
              <a:rPr lang="ru-RU" sz="2400" b="1" dirty="0" err="1"/>
              <a:t>Полосухина</a:t>
            </a:r>
            <a:r>
              <a:rPr lang="ru-RU" sz="2400" b="1" dirty="0"/>
              <a:t> 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5780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Надежда\Desktop\armija_2015_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777686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400050"/>
            <a:ext cx="7632848" cy="1143000"/>
          </a:xfrm>
        </p:spPr>
        <p:txBody>
          <a:bodyPr/>
          <a:lstStyle/>
          <a:p>
            <a:pPr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 smtClean="0"/>
              <a:t>Картина </a:t>
            </a:r>
            <a:r>
              <a:rPr lang="ru-RU" sz="2000" b="1" dirty="0"/>
              <a:t>Павла Рыженко с группой художников  </a:t>
            </a:r>
            <a:r>
              <a:rPr lang="ru-RU" sz="2000" b="1" dirty="0" err="1"/>
              <a:t>Д.А.Ананьева</a:t>
            </a:r>
            <a:r>
              <a:rPr lang="ru-RU" sz="2000" b="1" dirty="0"/>
              <a:t>, </a:t>
            </a:r>
            <a:r>
              <a:rPr lang="ru-RU" sz="2000" b="1" dirty="0" err="1"/>
              <a:t>В.М.Богданова</a:t>
            </a:r>
            <a:r>
              <a:rPr lang="ru-RU" sz="2000" b="1" dirty="0"/>
              <a:t>, </a:t>
            </a:r>
            <a:r>
              <a:rPr lang="ru-RU" sz="2000" b="1" dirty="0" err="1"/>
              <a:t>И.В.Кузнецова</a:t>
            </a:r>
            <a:r>
              <a:rPr lang="ru-RU" sz="2000" b="1" dirty="0"/>
              <a:t>, </a:t>
            </a:r>
            <a:r>
              <a:rPr lang="ru-RU" sz="2000" b="1" dirty="0" err="1"/>
              <a:t>И.И.Лебедева</a:t>
            </a:r>
            <a:r>
              <a:rPr lang="ru-RU" sz="2000" b="1" dirty="0"/>
              <a:t>, </a:t>
            </a:r>
            <a:r>
              <a:rPr lang="ru-RU" sz="2000" b="1" dirty="0" err="1"/>
              <a:t>С.Н.Трошини</a:t>
            </a:r>
            <a:r>
              <a:rPr lang="ru-RU" sz="2000" b="1" dirty="0"/>
              <a:t> </a:t>
            </a:r>
            <a:br>
              <a:rPr lang="ru-RU" sz="2000" b="1" dirty="0"/>
            </a:br>
            <a:r>
              <a:rPr lang="ru-RU" sz="2000" b="1" dirty="0"/>
              <a:t>«Битва под Москвой 1941 год»</a:t>
            </a:r>
            <a:br>
              <a:rPr lang="ru-RU" sz="2000" b="1" dirty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91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льбом">
  <a:themeElements>
    <a:clrScheme name="Альбом 2">
      <a:dk1>
        <a:srgbClr val="000000"/>
      </a:dk1>
      <a:lt1>
        <a:srgbClr val="FFFFFF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FFFFF"/>
      </a:accent3>
      <a:accent4>
        <a:srgbClr val="000000"/>
      </a:accent4>
      <a:accent5>
        <a:srgbClr val="CDDBB9"/>
      </a:accent5>
      <a:accent6>
        <a:srgbClr val="3086A5"/>
      </a:accent6>
      <a:hlink>
        <a:srgbClr val="9191E1"/>
      </a:hlink>
      <a:folHlink>
        <a:srgbClr val="CC9864"/>
      </a:folHlink>
    </a:clrScheme>
    <a:fontScheme name="Альбо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Альбом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4">
        <a:dk1>
          <a:srgbClr val="000066"/>
        </a:dk1>
        <a:lt1>
          <a:srgbClr val="FDEDFD"/>
        </a:lt1>
        <a:dk2>
          <a:srgbClr val="221304"/>
        </a:dk2>
        <a:lt2>
          <a:srgbClr val="F3D9F3"/>
        </a:lt2>
        <a:accent1>
          <a:srgbClr val="A1BD69"/>
        </a:accent1>
        <a:accent2>
          <a:srgbClr val="3694B6"/>
        </a:accent2>
        <a:accent3>
          <a:srgbClr val="FEF4FE"/>
        </a:accent3>
        <a:accent4>
          <a:srgbClr val="000056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5">
        <a:dk1>
          <a:srgbClr val="000000"/>
        </a:dk1>
        <a:lt1>
          <a:srgbClr val="EBF6FD"/>
        </a:lt1>
        <a:dk2>
          <a:srgbClr val="221304"/>
        </a:dk2>
        <a:lt2>
          <a:srgbClr val="CCECFF"/>
        </a:lt2>
        <a:accent1>
          <a:srgbClr val="A1BD69"/>
        </a:accent1>
        <a:accent2>
          <a:srgbClr val="3694B6"/>
        </a:accent2>
        <a:accent3>
          <a:srgbClr val="F3FAFE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Office\Шаблоны\Дизайны презентаций\Альбом.pot</Template>
  <TotalTime>2446</TotalTime>
  <Words>154</Words>
  <Application>Microsoft Office PowerPoint</Application>
  <PresentationFormat>Экран (4:3)</PresentationFormat>
  <Paragraphs>42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Альбом</vt:lpstr>
      <vt:lpstr>Урок Мужества  «Битва за Москву»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Подступы к Москве защищала 32 Краснознаменная стрелковая дивизия под командованием  Виктора Ивановича Полосухина  </vt:lpstr>
      <vt:lpstr> Картина Павла Рыженко с группой художников  Д.А.Ананьева, В.М.Богданова, И.В.Кузнецова, И.И.Лебедева, С.Н.Трошини  «Битва под Москвой 1941 год» </vt:lpstr>
      <vt:lpstr>Презентация PowerPoint</vt:lpstr>
      <vt:lpstr>Презентация PowerPoint</vt:lpstr>
      <vt:lpstr>  </vt:lpstr>
      <vt:lpstr>28 героев не дрогнули, почти все погибли, но врага не пропустили </vt:lpstr>
      <vt:lpstr>             5 – 6   декабря началось контрнаступление со-ветской армии. На протяжении 900 кило-метров фронта Красная армия перешла в наступление. От этого наступления была дос-тигнута главная цель — немецкие армии были отодвинуты от Москвы на безопасное расстоя-ние. На разных участках фронта немцы были отброшены от 100 до 250 километров к западным границам. </vt:lpstr>
      <vt:lpstr>    Контрнаступление переросло войска в общее наступление на фронте в две тысячи километров и продолжалось до 20 апреля 1942 года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 46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Самопознание</dc:title>
  <dc:creator>elior</dc:creator>
  <cp:lastModifiedBy>Ольга Александровна</cp:lastModifiedBy>
  <cp:revision>209</cp:revision>
  <dcterms:created xsi:type="dcterms:W3CDTF">1999-02-04T21:27:19Z</dcterms:created>
  <dcterms:modified xsi:type="dcterms:W3CDTF">2020-11-16T09:21:16Z</dcterms:modified>
</cp:coreProperties>
</file>