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notesMasterIdLst>
    <p:notesMasterId r:id="rId17"/>
  </p:notesMasterIdLst>
  <p:sldIdLst>
    <p:sldId id="278" r:id="rId2"/>
    <p:sldId id="341" r:id="rId3"/>
    <p:sldId id="323" r:id="rId4"/>
    <p:sldId id="324" r:id="rId5"/>
    <p:sldId id="326" r:id="rId6"/>
    <p:sldId id="328" r:id="rId7"/>
    <p:sldId id="335" r:id="rId8"/>
    <p:sldId id="336" r:id="rId9"/>
    <p:sldId id="331" r:id="rId10"/>
    <p:sldId id="332" r:id="rId11"/>
    <p:sldId id="330" r:id="rId12"/>
    <p:sldId id="337" r:id="rId13"/>
    <p:sldId id="343" r:id="rId14"/>
    <p:sldId id="338" r:id="rId15"/>
    <p:sldId id="342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CC00"/>
    <a:srgbClr val="000066"/>
    <a:srgbClr val="99CCFF"/>
    <a:srgbClr val="FFF9C1"/>
    <a:srgbClr val="C42A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705" autoAdjust="0"/>
  </p:normalViewPr>
  <p:slideViewPr>
    <p:cSldViewPr>
      <p:cViewPr varScale="1">
        <p:scale>
          <a:sx n="81" d="100"/>
          <a:sy n="81" d="100"/>
        </p:scale>
        <p:origin x="-7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анкетирования родителей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знания род. по экологии</c:v>
                </c:pt>
                <c:pt idx="1">
                  <c:v>воспит. своих детей</c:v>
                </c:pt>
                <c:pt idx="2">
                  <c:v>активность   в жизни ДОО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0.45</c:v>
                </c:pt>
                <c:pt idx="1">
                  <c:v>0.45</c:v>
                </c:pt>
                <c:pt idx="2">
                  <c:v>0.1</c:v>
                </c:pt>
              </c:numCache>
            </c:numRef>
          </c:val>
        </c:ser>
        <c:gapWidth val="100"/>
        <c:axId val="68907392"/>
        <c:axId val="68885120"/>
      </c:barChart>
      <c:valAx>
        <c:axId val="68885120"/>
        <c:scaling>
          <c:orientation val="minMax"/>
        </c:scaling>
        <c:axPos val="l"/>
        <c:majorGridlines/>
        <c:numFmt formatCode="0%" sourceLinked="1"/>
        <c:tickLblPos val="nextTo"/>
        <c:crossAx val="68907392"/>
        <c:crosses val="autoZero"/>
        <c:crossBetween val="between"/>
      </c:valAx>
      <c:catAx>
        <c:axId val="68907392"/>
        <c:scaling>
          <c:orientation val="minMax"/>
        </c:scaling>
        <c:axPos val="b"/>
        <c:tickLblPos val="nextTo"/>
        <c:crossAx val="68885120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62356932521270758"/>
          <c:y val="0.41072552782007132"/>
          <c:w val="0.34141408485595542"/>
          <c:h val="0.58780590961993062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Анализ анкетирование </a:t>
            </a:r>
            <a:r>
              <a:rPr lang="ru-RU" sz="1600" dirty="0"/>
              <a:t>педагогов</a:t>
            </a:r>
          </a:p>
        </c:rich>
      </c:tx>
      <c:layout>
        <c:manualLayout>
          <c:xMode val="edge"/>
          <c:yMode val="edge"/>
          <c:x val="0.14179053946274506"/>
          <c:y val="3.9505896332795179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Анкетирование педагогов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CC00"/>
              </a:solidFill>
            </c:spPr>
          </c:dPt>
          <c:dPt>
            <c:idx val="2"/>
            <c:spPr>
              <a:solidFill>
                <a:schemeClr val="accent5"/>
              </a:solidFill>
            </c:spPr>
          </c:dPt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компетентность в экологии</c:v>
                </c:pt>
                <c:pt idx="1">
                  <c:v>традиционные формы с родителями</c:v>
                </c:pt>
                <c:pt idx="2">
                  <c:v>нетрадиционные формы работы с родителями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</c:v>
                </c:pt>
                <c:pt idx="1">
                  <c:v>0.35000000000000031</c:v>
                </c:pt>
                <c:pt idx="2">
                  <c:v>0.15000000000000024</c:v>
                </c:pt>
              </c:numCache>
            </c:numRef>
          </c:val>
        </c:ser>
        <c:axId val="75088256"/>
        <c:axId val="75082368"/>
      </c:barChart>
      <c:valAx>
        <c:axId val="7508236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75088256"/>
        <c:crosses val="autoZero"/>
        <c:crossBetween val="between"/>
      </c:valAx>
      <c:catAx>
        <c:axId val="75088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5082368"/>
        <c:crosses val="autoZero"/>
        <c:auto val="1"/>
        <c:lblAlgn val="ctr"/>
        <c:lblOffset val="100"/>
      </c:catAx>
    </c:plotArea>
    <c:legend>
      <c:legendPos val="r"/>
      <c:layout/>
      <c:txPr>
        <a:bodyPr/>
        <a:lstStyle/>
        <a:p>
          <a:pPr>
            <a:defRPr sz="105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Мониторинг</a:t>
            </a:r>
            <a:r>
              <a:rPr lang="ru-RU" sz="1600" baseline="0" dirty="0" smtClean="0"/>
              <a:t>  воспитанников</a:t>
            </a:r>
            <a:endParaRPr lang="ru-RU" sz="1600" dirty="0"/>
          </a:p>
        </c:rich>
      </c:tx>
      <c:layout>
        <c:manualLayout>
          <c:xMode val="edge"/>
          <c:yMode val="edge"/>
          <c:x val="0.36223354517203726"/>
          <c:y val="5.4743973795459006E-2"/>
        </c:manualLayout>
      </c:layout>
    </c:title>
    <c:plotArea>
      <c:layout/>
      <c:barChart>
        <c:barDir val="col"/>
        <c:grouping val="clustered"/>
        <c:axId val="80851712"/>
        <c:axId val="75095040"/>
      </c:barChart>
      <c:valAx>
        <c:axId val="75095040"/>
        <c:scaling>
          <c:orientation val="minMax"/>
        </c:scaling>
        <c:delete val="1"/>
        <c:axPos val="l"/>
        <c:numFmt formatCode="0%" sourceLinked="1"/>
        <c:tickLblPos val="none"/>
        <c:crossAx val="80851712"/>
        <c:crosses val="autoZero"/>
        <c:crossBetween val="between"/>
      </c:valAx>
      <c:catAx>
        <c:axId val="8085171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5095040"/>
        <c:crosses val="autoZero"/>
        <c:auto val="1"/>
        <c:lblAlgn val="ctr"/>
        <c:lblOffset val="100"/>
      </c:catAx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05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1927844164924227E-2"/>
          <c:y val="6.343636179523543E-2"/>
          <c:w val="0.86696879350041978"/>
          <c:h val="0.6228306421694276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Сформировано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64-4659-899D-4C42087CFFD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стадии формирования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0.70000000000000062</c:v>
                </c:pt>
                <c:pt idx="1">
                  <c:v>0.60000000000000064</c:v>
                </c:pt>
                <c:pt idx="2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864-4659-899D-4C42087CFFD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30%</a:t>
                    </a:r>
                  </a:p>
                </c:rich>
              </c:tx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864-4659-899D-4C42087CFF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0.2</c:v>
                </c:pt>
                <c:pt idx="1">
                  <c:v>0.30000000000000032</c:v>
                </c:pt>
                <c:pt idx="2">
                  <c:v>0.30000000000000032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864-4659-899D-4C42087CFFD1}"/>
            </c:ext>
          </c:extLst>
        </c:ser>
        <c:gapWidth val="219"/>
        <c:overlap val="-45"/>
        <c:axId val="75058176"/>
        <c:axId val="80909056"/>
      </c:barChart>
      <c:catAx>
        <c:axId val="750581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80909056"/>
        <c:crosses val="autoZero"/>
        <c:auto val="1"/>
        <c:lblAlgn val="ctr"/>
        <c:lblOffset val="100"/>
      </c:catAx>
      <c:valAx>
        <c:axId val="8090905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7505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accent6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6346385134305133"/>
          <c:y val="2.635042832932475E-2"/>
        </c:manualLayout>
      </c:layout>
      <c:txPr>
        <a:bodyPr/>
        <a:lstStyle/>
        <a:p>
          <a:pPr>
            <a:defRPr sz="1600"/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анкетирования родителей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знания род. по экологии</c:v>
                </c:pt>
                <c:pt idx="1">
                  <c:v>воспит. своих детей</c:v>
                </c:pt>
                <c:pt idx="2">
                  <c:v>активность   в жизни ДОО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0.28000000000000008</c:v>
                </c:pt>
                <c:pt idx="2">
                  <c:v>0.23</c:v>
                </c:pt>
              </c:numCache>
            </c:numRef>
          </c:val>
        </c:ser>
        <c:gapWidth val="100"/>
        <c:axId val="80480512"/>
        <c:axId val="80486400"/>
      </c:barChart>
      <c:catAx>
        <c:axId val="80480512"/>
        <c:scaling>
          <c:orientation val="minMax"/>
        </c:scaling>
        <c:axPos val="b"/>
        <c:tickLblPos val="nextTo"/>
        <c:crossAx val="80486400"/>
        <c:crosses val="autoZero"/>
        <c:auto val="1"/>
        <c:lblAlgn val="ctr"/>
        <c:lblOffset val="100"/>
      </c:catAx>
      <c:valAx>
        <c:axId val="80486400"/>
        <c:scaling>
          <c:orientation val="minMax"/>
        </c:scaling>
        <c:axPos val="l"/>
        <c:majorGridlines/>
        <c:numFmt formatCode="0%" sourceLinked="1"/>
        <c:tickLblPos val="nextTo"/>
        <c:crossAx val="8048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356932521270758"/>
          <c:y val="0.41072552782007132"/>
          <c:w val="0.29892768440280387"/>
          <c:h val="0.44468650874668236"/>
        </c:manualLayout>
      </c:layout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Анализ анкетирование </a:t>
            </a:r>
            <a:r>
              <a:rPr lang="ru-RU" sz="1600" dirty="0"/>
              <a:t>педагогов</a:t>
            </a:r>
          </a:p>
        </c:rich>
      </c:tx>
      <c:layout>
        <c:manualLayout>
          <c:xMode val="edge"/>
          <c:yMode val="edge"/>
          <c:x val="0.14179053946274511"/>
          <c:y val="3.9505896332795179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Анкетирование педагогов</c:v>
                </c:pt>
              </c:strCache>
            </c:strRef>
          </c:tx>
          <c:spPr>
            <a:solidFill>
              <a:srgbClr val="FFFF00"/>
            </a:solidFill>
          </c:spPr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FFCC00"/>
              </a:solidFill>
            </c:spPr>
          </c:dPt>
          <c:dPt>
            <c:idx val="2"/>
            <c:spPr>
              <a:solidFill>
                <a:schemeClr val="accent5"/>
              </a:solidFill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компетентность в экологии</c:v>
                </c:pt>
                <c:pt idx="1">
                  <c:v>традиционные формы с родителями</c:v>
                </c:pt>
                <c:pt idx="2">
                  <c:v>нетрадиционные формы работы с родителями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0.35000000000000031</c:v>
                </c:pt>
                <c:pt idx="1">
                  <c:v>0.30000000000000032</c:v>
                </c:pt>
                <c:pt idx="2">
                  <c:v>0.35000000000000031</c:v>
                </c:pt>
              </c:numCache>
            </c:numRef>
          </c:val>
        </c:ser>
        <c:axId val="80515072"/>
        <c:axId val="80513280"/>
      </c:barChart>
      <c:valAx>
        <c:axId val="8051328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0515072"/>
        <c:crosses val="autoZero"/>
        <c:crossBetween val="between"/>
      </c:valAx>
      <c:catAx>
        <c:axId val="80515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0513280"/>
        <c:crosses val="autoZero"/>
        <c:auto val="1"/>
        <c:lblAlgn val="ctr"/>
        <c:lblOffset val="100"/>
      </c:catAx>
    </c:plotArea>
    <c:legend>
      <c:legendPos val="r"/>
      <c:layout/>
      <c:txPr>
        <a:bodyPr/>
        <a:lstStyle/>
        <a:p>
          <a:pPr>
            <a:defRPr sz="105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8.9651223034388203E-2"/>
          <c:y val="0.11598395154753922"/>
          <c:w val="0.86696879350041978"/>
          <c:h val="0.6228306421694276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Сформировано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0.30000000000000032</c:v>
                </c:pt>
                <c:pt idx="2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7C-4782-BC75-30024FB5C3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 стадии формирования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0.60000000000000064</c:v>
                </c:pt>
                <c:pt idx="1">
                  <c:v>0.70000000000000062</c:v>
                </c:pt>
                <c:pt idx="2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27C-4782-BC75-30024FB5C3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сформировано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30%</a:t>
                    </a:r>
                  </a:p>
                </c:rich>
              </c:tx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27C-4782-BC75-30024FB5C3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j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Представления о природе</c:v>
                </c:pt>
                <c:pt idx="1">
                  <c:v>Отношение к природе</c:v>
                </c:pt>
                <c:pt idx="2">
                  <c:v>Трудовые навыки и умения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27C-4782-BC75-30024FB5C39C}"/>
            </c:ext>
          </c:extLst>
        </c:ser>
        <c:gapWidth val="219"/>
        <c:overlap val="-45"/>
        <c:axId val="80505088"/>
        <c:axId val="88342528"/>
      </c:barChart>
      <c:catAx>
        <c:axId val="805050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88342528"/>
        <c:crosses val="autoZero"/>
        <c:auto val="1"/>
        <c:lblAlgn val="ctr"/>
        <c:lblOffset val="100"/>
      </c:catAx>
      <c:valAx>
        <c:axId val="8834252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2060"/>
                </a:solidFill>
                <a:latin typeface="+mj-lt"/>
                <a:ea typeface="+mn-ea"/>
                <a:cs typeface="+mn-cs"/>
              </a:defRPr>
            </a:pPr>
            <a:endParaRPr lang="ru-RU"/>
          </a:p>
        </c:txPr>
        <c:crossAx val="8050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2060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accent6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7035ACA-F55B-446E-A4D5-E23496FDA9AB}" type="datetimeFigureOut">
              <a:rPr lang="ru-RU"/>
              <a:pPr>
                <a:defRPr/>
              </a:pPr>
              <a:t>15.03.2021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E7DB1F1-4426-40A5-8891-F8D56348B1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7DB1F1-4426-40A5-8891-F8D56348B183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8893B6-CEFF-402A-AE4A-9ACDDEB4CD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F9E39-E2BC-4AD3-830B-0312784333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3160D-0635-4727-894B-580EB1B1DF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7825F-F568-42EB-979B-2E9895F8E0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DDB130-99BC-4880-AEBE-C896BC70DA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23DA-64F5-4CFA-BD05-FCDA5EE153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070A6-F55A-4734-9255-7D51410E9D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B3D9-AF91-4C90-BC05-5FE6012BF6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E851-E4BA-416C-94CE-84F95E60E7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1BCF96-3596-476A-A851-F9747D28A7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AC9704-510A-4DA6-8364-11FDE29666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 eaLnBrk="1" hangingPunct="1">
              <a:defRPr sz="1400" smtClean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0F05C0B-6D01-432C-9BD5-12BCF0F58F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0" r:id="rId2"/>
    <p:sldLayoutId id="2147483958" r:id="rId3"/>
    <p:sldLayoutId id="2147483951" r:id="rId4"/>
    <p:sldLayoutId id="2147483952" r:id="rId5"/>
    <p:sldLayoutId id="2147483953" r:id="rId6"/>
    <p:sldLayoutId id="2147483954" r:id="rId7"/>
    <p:sldLayoutId id="2147483959" r:id="rId8"/>
    <p:sldLayoutId id="2147483960" r:id="rId9"/>
    <p:sldLayoutId id="2147483955" r:id="rId10"/>
    <p:sldLayoutId id="2147483956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vg-1952@mail.ru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mail.mail.region-systems.ru/c/eJw9zcEOgjAMgOGngRuk7dq5HXbw4ntMW4HIxAww4e3Vi8l__n5NKlGknRIBAUQI4NE53wOaMnDQGFAAXMNQ8jT31YZpeXbrsW5W1r7u7ZiuSndjb4HYOKNZRJCMIUdhOoVbO6dx216NOzd0-VZ02X03LLM-7PgRNZX30GEU-m_2D_yyLQ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87;&#1083;&#1072;&#1085;%20&#1088;&#1072;&#1073;&#1086;&#1090;&#1099;%20&#1087;&#1086;%20&#1087;&#1088;&#1086;&#1077;&#1082;&#1090;&#1091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2" y="428605"/>
            <a:ext cx="8784976" cy="34335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МБДОУ Воротынский детский  сад №6 </a:t>
            </a:r>
            <a:br>
              <a:rPr lang="ru-RU" alt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«Золотой ключик»</a:t>
            </a:r>
            <a:r>
              <a:rPr lang="ru-RU" alt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Активизация работы с родителями воспитанников в рамках реализации Программы развития ДОО экологического воспитания</a:t>
            </a:r>
            <a:r>
              <a:rPr lang="ru-RU" alt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altLang="ru-RU" sz="48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1908175" y="6165850"/>
            <a:ext cx="46815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dirty="0" smtClean="0"/>
              <a:t>2020 </a:t>
            </a:r>
            <a:r>
              <a:rPr lang="ru-RU" altLang="ru-RU" dirty="0"/>
              <a:t>г. 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430213" y="4357688"/>
            <a:ext cx="846226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altLang="ru-RU" b="1" dirty="0" smtClean="0">
              <a:solidFill>
                <a:srgbClr val="000066"/>
              </a:solidFill>
              <a:latin typeface="Arial" charset="0"/>
            </a:endParaRPr>
          </a:p>
          <a:p>
            <a:pPr algn="ctr"/>
            <a:endParaRPr lang="ru-RU" altLang="ru-RU" sz="1600" b="1" dirty="0" smtClean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6" name="Рисунок 5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8864" y="212341"/>
            <a:ext cx="1143000" cy="9810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64088" y="3645024"/>
            <a:ext cx="33798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000" b="1" dirty="0" smtClean="0">
                <a:solidFill>
                  <a:srgbClr val="000066"/>
                </a:solidFill>
                <a:latin typeface="Arial" charset="0"/>
              </a:rPr>
              <a:t>Выполнила: Шагалова Елена Геннадьевна</a:t>
            </a:r>
          </a:p>
          <a:p>
            <a:pPr lvl="0" algn="ctr"/>
            <a:r>
              <a:rPr lang="ru-RU" altLang="ru-RU" sz="2000" b="1" dirty="0" smtClean="0">
                <a:solidFill>
                  <a:srgbClr val="000066"/>
                </a:solidFill>
                <a:latin typeface="Arial" charset="0"/>
              </a:rPr>
              <a:t>старший воспитатель</a:t>
            </a:r>
            <a:endParaRPr lang="ru-RU" altLang="ru-RU" sz="2000" b="1" dirty="0">
              <a:solidFill>
                <a:srgbClr val="000066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 smtClean="0"/>
              <a:t>Управление проектом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628800"/>
            <a:ext cx="26642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Руководитель проекта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573016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Старший воспитатель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3861048"/>
            <a:ext cx="18002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Воспитатели ДОО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573016"/>
            <a:ext cx="208823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Родительский комитет  ДОО</a:t>
            </a:r>
            <a:endParaRPr lang="ru-RU" sz="20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23728" y="2564904"/>
            <a:ext cx="180020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  <a:endCxn id="6" idx="0"/>
          </p:cNvCxnSpPr>
          <p:nvPr/>
        </p:nvCxnSpPr>
        <p:spPr>
          <a:xfrm>
            <a:off x="4608004" y="2564904"/>
            <a:ext cx="72008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24128" y="2564904"/>
            <a:ext cx="136815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Содержимое 11" descr="C:\Users\admin\Desktop\IMG_3188_full.PN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04665"/>
            <a:ext cx="1440160" cy="144015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07157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/>
              <a:t>Ожидаемые результаты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8786842" cy="5214974"/>
          </a:xfrm>
        </p:spPr>
        <p:txBody>
          <a:bodyPr/>
          <a:lstStyle/>
          <a:p>
            <a:pPr eaLnBrk="1" hangingPunct="1"/>
            <a:endParaRPr lang="ru-RU" altLang="ru-RU" sz="1800" dirty="0" smtClean="0"/>
          </a:p>
          <a:p>
            <a:pPr eaLnBrk="1" hangingPunct="1"/>
            <a:r>
              <a:rPr lang="ru-RU" altLang="ru-RU" sz="2800" dirty="0" smtClean="0"/>
              <a:t>Создание рабочей группы для реализации проекта.</a:t>
            </a:r>
          </a:p>
          <a:p>
            <a:pPr eaLnBrk="1" hangingPunct="1"/>
            <a:r>
              <a:rPr lang="ru-RU" altLang="ru-RU" sz="2800" dirty="0" smtClean="0"/>
              <a:t>Увеличение количества современных  информационных каналов взаимодействия с родителями на 15% (</a:t>
            </a:r>
            <a:r>
              <a:rPr lang="en-US" altLang="ru-RU" sz="2800" dirty="0" err="1" smtClean="0"/>
              <a:t>Whats</a:t>
            </a:r>
            <a:r>
              <a:rPr lang="en-US" altLang="ru-RU" sz="2800" dirty="0" smtClean="0"/>
              <a:t> App</a:t>
            </a:r>
            <a:r>
              <a:rPr lang="ru-RU" altLang="ru-RU" sz="2800" dirty="0" smtClean="0"/>
              <a:t>, </a:t>
            </a:r>
            <a:r>
              <a:rPr lang="en-US" altLang="ru-RU" sz="2800" dirty="0" err="1" smtClean="0"/>
              <a:t>Viber</a:t>
            </a:r>
            <a:r>
              <a:rPr lang="ru-RU" altLang="ru-RU" sz="2800" dirty="0" smtClean="0"/>
              <a:t>, всех групп ДОО).</a:t>
            </a:r>
          </a:p>
          <a:p>
            <a:pPr eaLnBrk="1" hangingPunct="1"/>
            <a:r>
              <a:rPr lang="ru-RU" altLang="ru-RU" sz="2800" dirty="0" smtClean="0"/>
              <a:t>Использование нетрадиционных форм работы педагогов с детьми и родителями на 20%.</a:t>
            </a:r>
          </a:p>
          <a:p>
            <a:pPr eaLnBrk="1" hangingPunct="1"/>
            <a:r>
              <a:rPr lang="ru-RU" altLang="ru-RU" sz="2800" dirty="0" smtClean="0"/>
              <a:t>Число привлекаемых  социальных организаций для реализации проекта выросла на  10%.</a:t>
            </a:r>
          </a:p>
        </p:txBody>
      </p:sp>
      <p:pic>
        <p:nvPicPr>
          <p:cNvPr id="4" name="Содержимое 11" descr="C:\Users\admin\Desktop\IMG_3188_full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60647"/>
            <a:ext cx="1224136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6643734" cy="1000132"/>
          </a:xfrm>
        </p:spPr>
        <p:txBody>
          <a:bodyPr/>
          <a:lstStyle/>
          <a:p>
            <a:pPr algn="ctr"/>
            <a:r>
              <a:rPr lang="ru-RU" altLang="ru-RU" b="1" dirty="0" smtClean="0"/>
              <a:t>Бюджет проекта</a:t>
            </a: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357158" y="1071548"/>
          <a:ext cx="8358246" cy="54537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3095"/>
                <a:gridCol w="4243811"/>
                <a:gridCol w="1744329"/>
                <a:gridCol w="1817011"/>
              </a:tblGrid>
              <a:tr h="5478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/>
                        <a:t>Направления и мероприятия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/>
                        <a:t>Срок</a:t>
                      </a:r>
                    </a:p>
                    <a:p>
                      <a:pPr algn="ctr"/>
                      <a:r>
                        <a:rPr kumimoji="0" lang="ru-RU" sz="1400" kern="1200" dirty="0" smtClean="0"/>
                        <a:t>реализации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/>
                        <a:t>Объем </a:t>
                      </a:r>
                      <a:r>
                        <a:rPr kumimoji="0" lang="ru-RU" sz="1400" kern="1200" dirty="0" err="1" smtClean="0"/>
                        <a:t>грантовой</a:t>
                      </a:r>
                      <a:endParaRPr kumimoji="0" lang="ru-RU" sz="1400" kern="1200" dirty="0" smtClean="0"/>
                    </a:p>
                    <a:p>
                      <a:pPr algn="ctr"/>
                      <a:r>
                        <a:rPr kumimoji="0" lang="ru-RU" sz="1400" kern="1200" dirty="0" smtClean="0"/>
                        <a:t>поддержки (руб.)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kern="1200" dirty="0" smtClean="0"/>
                        <a:t>Приобретение программного и методического обеспечения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8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1.1.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/>
                        <a:t>Приобретение методической литературы и пособий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10 000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31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kern="1200" dirty="0" smtClean="0">
                          <a:solidFill>
                            <a:schemeClr val="tx1"/>
                          </a:solidFill>
                        </a:rPr>
                        <a:t>Повышение квалификации и переподготовка педагогических работников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8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2.1.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</a:rPr>
                        <a:t>Повышение квалификации педагогических кадров 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10 000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sng" kern="1200" dirty="0" smtClean="0"/>
                        <a:t>Модернизация материально - технической базы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93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3.1.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</a:rPr>
                        <a:t>Приобретение развивающих игр и игрушек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7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3.2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</a:rPr>
                        <a:t>Приобретение лабораторного оборудования для проектной деятельности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50 000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8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3.3.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/>
                        <a:t>Приобретение технических средств обучения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2020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20 000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86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3.4.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</a:rPr>
                        <a:t>Приобретение дидактического оборудования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2020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73"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400" kern="1200" dirty="0" smtClean="0"/>
                        <a:t>Итого</a:t>
                      </a:r>
                      <a:r>
                        <a:rPr kumimoji="0" lang="ru-RU" sz="1400" kern="1200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</a:rPr>
                        <a:t>для реализации проекта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290</a:t>
                      </a: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Содержимое 11" descr="C:\Users\admin\Desktop\IMG_3188_full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188640"/>
            <a:ext cx="9361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Возможные риски и пути их преодоления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1447800"/>
          <a:ext cx="8043890" cy="439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2909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Риски</a:t>
                      </a:r>
                      <a:endParaRPr lang="ru-RU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Способы их    преодоления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Слабая  координация действий участников проекта.</a:t>
                      </a:r>
                      <a:endParaRPr lang="ru-RU" sz="18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Разработать приказ о создании рабочей группы  данного проекта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Некомпетентность </a:t>
                      </a:r>
                      <a:r>
                        <a:rPr lang="ru-RU" sz="1800" baseline="0" dirty="0" smtClean="0"/>
                        <a:t>  по данной проблеме </a:t>
                      </a:r>
                      <a:r>
                        <a:rPr lang="ru-RU" sz="1800" dirty="0" smtClean="0"/>
                        <a:t>педагогов в работе по экологии.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Повышение профессиональной компетентности прохождение специальных курсов квалификации.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Отсутствие использования в работе с родителями нетрадиционных форм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Использование педагогами нетрадиционных  современных форм взаимодействия с родителями.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Недостаточные условия  РППС в группах ДОО.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Модернизация РППС в группах ДОО.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Взаимодействие с социальными партнерами.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Поиск социальных партнеров и привлечение к взаимодействию с ДОО.</a:t>
                      </a:r>
                      <a:endParaRPr lang="ru-RU" sz="18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Содержимое 11" descr="C:\Users\admin\Desktop\IMG_3188_full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260648"/>
            <a:ext cx="9006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71546"/>
          </a:xfrm>
        </p:spPr>
        <p:txBody>
          <a:bodyPr/>
          <a:lstStyle/>
          <a:p>
            <a:pPr algn="ctr"/>
            <a:r>
              <a:rPr lang="ru-RU" b="1" dirty="0" smtClean="0"/>
              <a:t>Итоговый результат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214422"/>
          <a:ext cx="3500462" cy="2409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429124" y="1285860"/>
          <a:ext cx="392909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3113979722"/>
              </p:ext>
            </p:extLst>
          </p:nvPr>
        </p:nvGraphicFramePr>
        <p:xfrm>
          <a:off x="2699792" y="4365104"/>
          <a:ext cx="3789219" cy="214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843808" y="3861048"/>
            <a:ext cx="367240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Мониторинг воспитанников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8" name="Содержимое 11" descr="C:\Users\admin\Desktop\IMG_3188_full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260647"/>
            <a:ext cx="1224136" cy="12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XxX\Desktop\20190904_135822.jpg"/>
          <p:cNvPicPr>
            <a:picLocks noChangeAspect="1" noChangeArrowheads="1"/>
          </p:cNvPicPr>
          <p:nvPr/>
        </p:nvPicPr>
        <p:blipFill>
          <a:blip r:embed="rId2" cstate="print"/>
          <a:srcRect t="1699"/>
          <a:stretch>
            <a:fillRect/>
          </a:stretch>
        </p:blipFill>
        <p:spPr bwMode="auto">
          <a:xfrm>
            <a:off x="971600" y="2348880"/>
            <a:ext cx="7315720" cy="4165923"/>
          </a:xfrm>
          <a:prstGeom prst="rect">
            <a:avLst/>
          </a:prstGeom>
          <a:ln w="1905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67544" y="26064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Нижегородская область, г.о. Воротынский  ул. Мелиораторов д.9.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Муниципальное бюджетное дошкольное образовательное учреждение  Воротынский детский сад №6 «Золотой ключик»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Контакты: 8(831)6422676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Электронная почта ДОУ: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+mn-lt"/>
                <a:hlinkClick r:id="rId3"/>
              </a:rPr>
              <a:t>mvg-1952@mail.ru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Сайт ДОУ: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  <a:hlinkClick r:id="rId4"/>
              </a:rPr>
              <a:t> mdou6-goldkey.ru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352928" cy="493352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В наше время проблемы экологического воспитания вышли на первый план, и им уделяют все больше внимания. Почему эти проблемы стали актуальными? Главная причина в деятельности человека в природе, часто безграмотная, неправильная с экологической точки зрения, расточительная, ведущая к нарушению экологического равновесия.       Семья занимает важное место в экологическом воспитании человека.  Поэтому экологическое воспитание детей должно проходить в тесном взаимодействии с семьёй ребёнка. </a:t>
            </a:r>
            <a:endParaRPr lang="ru-RU" dirty="0"/>
          </a:p>
        </p:txBody>
      </p:sp>
      <p:pic>
        <p:nvPicPr>
          <p:cNvPr id="5" name="Рисунок 4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332656"/>
            <a:ext cx="1143000" cy="981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215106" cy="571480"/>
          </a:xfrm>
        </p:spPr>
        <p:txBody>
          <a:bodyPr/>
          <a:lstStyle/>
          <a:p>
            <a:pPr algn="ctr" eaLnBrk="1" hangingPunct="1"/>
            <a:r>
              <a:rPr lang="ru-RU" altLang="ru-RU" sz="2400" b="1" dirty="0" smtClean="0"/>
              <a:t>Нормативное основание разработки проекта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quarter" idx="1"/>
          </p:nvPr>
        </p:nvSpPr>
        <p:spPr>
          <a:xfrm>
            <a:off x="170929" y="457179"/>
            <a:ext cx="8572560" cy="6357958"/>
          </a:xfrm>
        </p:spPr>
        <p:txBody>
          <a:bodyPr/>
          <a:lstStyle/>
          <a:p>
            <a:pPr algn="just"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Федеральные</a:t>
            </a: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документы</a:t>
            </a: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sz="1400" dirty="0" smtClean="0"/>
              <a:t>Федеральный закон "Об образовании в Российской Федерации" от 29.12.2012 N 273-ФЗ</a:t>
            </a:r>
          </a:p>
          <a:p>
            <a:pPr algn="just"/>
            <a:r>
              <a:rPr lang="ru-RU" sz="1400" dirty="0" smtClean="0"/>
              <a:t> Федеральный закон "Об охране окружающей среды" от 10.01.2002 N 7-ФЗ, </a:t>
            </a:r>
          </a:p>
          <a:p>
            <a:pPr algn="just"/>
            <a:r>
              <a:rPr lang="ru-RU" sz="1400" dirty="0" smtClean="0"/>
              <a:t>Указ Президента РФ от 19.04.2017 №176 «О стратегии экологической безопасности Российской Федерации на период до 2025 г» (созданы предпосылки правовой базы для формирования системы экологического образования населения); </a:t>
            </a:r>
          </a:p>
          <a:p>
            <a:pPr algn="just"/>
            <a:r>
              <a:rPr lang="ru-RU" sz="1400" dirty="0" smtClean="0"/>
              <a:t>Приказ Минобрнауки России от 17.10.2013 N 1155 "Об утверждении федерального государственного образовательного стандарта дошкольного образования" (Зарегистрировано в Минюсте России 14.11.2013 N 30384)</a:t>
            </a:r>
          </a:p>
          <a:p>
            <a:pPr algn="just"/>
            <a:r>
              <a:rPr lang="ru-RU" sz="1400" dirty="0" smtClean="0"/>
              <a:t>Экологическая доктрина (2002); </a:t>
            </a:r>
          </a:p>
          <a:p>
            <a:pPr algn="just"/>
            <a:r>
              <a:rPr lang="ru-RU" sz="1400" dirty="0" smtClean="0"/>
              <a:t>Основы государственной политики в области экологического развития Российской Федерации на период до 2030 года (2012); </a:t>
            </a:r>
          </a:p>
          <a:p>
            <a:pPr algn="just"/>
            <a:r>
              <a:rPr lang="ru-RU" sz="1400" dirty="0" smtClean="0"/>
              <a:t>«Стратегии развития воспитания в Российской Федерации на период</a:t>
            </a:r>
            <a:r>
              <a:rPr lang="ru-RU" sz="1400" dirty="0" smtClean="0">
                <a:sym typeface="Symbol"/>
              </a:rPr>
              <a:t></a:t>
            </a:r>
            <a:r>
              <a:rPr lang="ru-RU" sz="1400" dirty="0" smtClean="0"/>
              <a:t> до 2025 года».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Региональные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 документы</a:t>
            </a:r>
          </a:p>
          <a:p>
            <a:pPr algn="just"/>
            <a:r>
              <a:rPr lang="ru-RU" sz="1400" dirty="0" smtClean="0"/>
              <a:t>Приказ Министерства экологии и природных ресурсов Нижегородской области от 29.02.2012г. №204 «Об утверждении административного регламента министерства экологии и природных  ресурсов Нижегородской области по исполнению государственной функции «Осуществление регионального  государственного надзора» (ред.от.01.06.2015г.)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Муниципальные документы</a:t>
            </a:r>
          </a:p>
          <a:p>
            <a:pPr algn="just"/>
            <a:r>
              <a:rPr lang="ru-RU" sz="1400" dirty="0" smtClean="0"/>
              <a:t>О внесении изменений в муниципальную программу «Организация мероприятий </a:t>
            </a:r>
            <a:r>
              <a:rPr lang="ru-RU" sz="1400" dirty="0" err="1" smtClean="0"/>
              <a:t>межпоселенческого</a:t>
            </a:r>
            <a:r>
              <a:rPr lang="ru-RU" sz="1400" dirty="0" smtClean="0"/>
              <a:t> характера по охране окружающей среды на территории Воротынского муниципального района в 2015-2020 годах», утвержденную постановлением администрации Воротынского муниципального района Нижегородской области от 01.08.2014 №183 «Об утверждении муниципальных программ»№245.12.09.2019</a:t>
            </a:r>
          </a:p>
          <a:p>
            <a:endParaRPr lang="ru-RU" altLang="ru-RU" sz="1400" dirty="0" smtClean="0"/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88640"/>
            <a:ext cx="1143000" cy="981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/>
              <a:t>Анализ ситуации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472518" cy="5500726"/>
          </a:xfrm>
        </p:spPr>
        <p:txBody>
          <a:bodyPr/>
          <a:lstStyle/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1600" dirty="0" smtClean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85786" y="1000108"/>
          <a:ext cx="357190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4876" y="1000108"/>
          <a:ext cx="357190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2627784" y="3717032"/>
          <a:ext cx="3571900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="" xmlns:p14="http://schemas.microsoft.com/office/powerpoint/2010/main" val="3905059961"/>
              </p:ext>
            </p:extLst>
          </p:nvPr>
        </p:nvGraphicFramePr>
        <p:xfrm>
          <a:off x="2915816" y="4077072"/>
          <a:ext cx="3816424" cy="2418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419871" y="3429000"/>
            <a:ext cx="2680891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Мониторинг воспитанников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C:\Users\admin\Desktop\IMG_3188_full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332656"/>
            <a:ext cx="1143000" cy="981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 smtClean="0"/>
              <a:t>Проблема проекта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57338"/>
            <a:ext cx="7772400" cy="4572000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altLang="ru-RU" smtClean="0"/>
              <a:t>Недостаточная </a:t>
            </a:r>
            <a:r>
              <a:rPr lang="ru-RU" altLang="ru-RU" dirty="0" smtClean="0"/>
              <a:t>активность родителей  воспитанников в реализации Программы развития ДОО в рамках экологического воспитания в соответствии ФГОС ДО, которая не позволяет достичь целевых показателей.</a:t>
            </a:r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04664"/>
            <a:ext cx="1143000" cy="981075"/>
          </a:xfrm>
          <a:prstGeom prst="rect">
            <a:avLst/>
          </a:prstGeom>
          <a:noFill/>
        </p:spPr>
      </p:pic>
      <p:pic>
        <p:nvPicPr>
          <p:cNvPr id="5" name="Picture 2" descr="C:\Users\mvideo\Desktop\мама\для фильма\прогулка, полив песок\20180830_1038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4224470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b="1" dirty="0" smtClean="0"/>
              <a:t>Анализ альтернатив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altLang="ru-RU" b="1" dirty="0" smtClean="0"/>
              <a:t>1.Использование педагогами ДОО современных технологий во взаимодействие с родителями воспитанников по данной проблеме.</a:t>
            </a:r>
          </a:p>
          <a:p>
            <a:pPr eaLnBrk="1" hangingPunct="1">
              <a:buNone/>
            </a:pPr>
            <a:r>
              <a:rPr lang="ru-RU" altLang="ru-RU" sz="1800" dirty="0" smtClean="0"/>
              <a:t>2</a:t>
            </a:r>
            <a:r>
              <a:rPr lang="ru-RU" altLang="ru-RU" dirty="0" smtClean="0"/>
              <a:t>.Участие  родителей в создании РППС  по экологическому воспитанию детей в ДОО.</a:t>
            </a:r>
          </a:p>
          <a:p>
            <a:pPr eaLnBrk="1" hangingPunct="1">
              <a:buNone/>
            </a:pPr>
            <a:r>
              <a:rPr lang="ru-RU" altLang="ru-RU" sz="1800" dirty="0" smtClean="0"/>
              <a:t>3.</a:t>
            </a:r>
            <a:r>
              <a:rPr lang="ru-RU" altLang="ru-RU" dirty="0" smtClean="0"/>
              <a:t>Участие родителей в совместных экологический проектах, акциях, мероприятиях.</a:t>
            </a:r>
          </a:p>
          <a:p>
            <a:pPr eaLnBrk="1" hangingPunct="1">
              <a:buNone/>
            </a:pPr>
            <a:r>
              <a:rPr lang="ru-RU" altLang="ru-RU" sz="1800" dirty="0" smtClean="0"/>
              <a:t>4.</a:t>
            </a:r>
            <a:r>
              <a:rPr lang="ru-RU" altLang="ru-RU" dirty="0" smtClean="0"/>
              <a:t>Создание совместных  экологических моделей для воспитания экологической культуры детей.</a:t>
            </a:r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76672"/>
            <a:ext cx="1143000" cy="981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Разработать систему  вовлечения родителей воспитанников в деятельность ДОО по экологическому воспитанию.</a:t>
            </a:r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04664"/>
            <a:ext cx="1143000" cy="981075"/>
          </a:xfrm>
          <a:prstGeom prst="rect">
            <a:avLst/>
          </a:prstGeom>
          <a:noFill/>
        </p:spPr>
      </p:pic>
      <p:pic>
        <p:nvPicPr>
          <p:cNvPr id="5" name="Picture 2" descr="C:\Users\mvideo\Desktop\мама\август фото\DSC045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4038600" cy="288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" name="Picture 3" descr="C:\Users\mvideo\Desktop\мама\для фильма\прогулка, полив песок\20180830_1039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01008"/>
            <a:ext cx="365640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проекта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136904" cy="5077544"/>
          </a:xfrm>
        </p:spPr>
        <p:txBody>
          <a:bodyPr/>
          <a:lstStyle/>
          <a:p>
            <a:r>
              <a:rPr lang="ru-RU" dirty="0" smtClean="0"/>
              <a:t>Организация деятельности рабочей группы.</a:t>
            </a:r>
          </a:p>
          <a:p>
            <a:r>
              <a:rPr lang="ru-RU" altLang="ru-RU" dirty="0" smtClean="0"/>
              <a:t>Использование педагогами ДОО современных технологий во взаимодействие с родителями воспитанников по данной проблеме. </a:t>
            </a:r>
            <a:endParaRPr lang="ru-RU" dirty="0" smtClean="0"/>
          </a:p>
          <a:p>
            <a:r>
              <a:rPr lang="ru-RU" dirty="0" smtClean="0"/>
              <a:t>Повышение компетентности  педагогов ДОО по экологическому воспитанию при взаимодействии с родителями воспитанников.</a:t>
            </a:r>
          </a:p>
          <a:p>
            <a:r>
              <a:rPr lang="ru-RU" dirty="0" smtClean="0"/>
              <a:t>Расширение форм взаимодействия с социумом   активизируя родителей воспитанников  ДОО.</a:t>
            </a:r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04664"/>
            <a:ext cx="1143000" cy="981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30008" cy="70609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hlinkClick r:id="rId2" action="ppaction://hlinkfile"/>
              </a:rPr>
              <a:t>План проекта</a:t>
            </a:r>
            <a:endParaRPr lang="ru-RU" altLang="ru-RU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None/>
            </a:pPr>
            <a:endParaRPr lang="ru-RU" altLang="ru-RU" dirty="0" smtClean="0"/>
          </a:p>
        </p:txBody>
      </p:sp>
      <p:pic>
        <p:nvPicPr>
          <p:cNvPr id="4" name="Рисунок 3" descr="C:\Users\admin\Desktop\IMG_3188_ful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39"/>
            <a:ext cx="864096" cy="648073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8"/>
          <a:ext cx="8712972" cy="569637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81885"/>
                <a:gridCol w="2774499"/>
                <a:gridCol w="1944217"/>
                <a:gridCol w="1368152"/>
                <a:gridCol w="1944219"/>
              </a:tblGrid>
              <a:tr h="5259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№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Мероприятия 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Ответственный 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Срок 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Ожидаемый результат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9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1.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Создание рабочей группы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Заведующий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 течение месяца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Приказ создания рабочей группы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9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1.1.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Разработка  положения рабочей группы данного проекта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Рабочая группа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 течение месяца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Положение рабочей группы проекта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Организация образовательного процесса по экологии в соответствии с Программой развития ДОО.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Старший воспитатель, воспитатели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 течение всего проекта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Нетрадиционные формы организации образовательного процесса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91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/>
                        <a:t>2.1.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</a:rPr>
                        <a:t>Создание  современных нетрадиционных форм </a:t>
                      </a:r>
                      <a:r>
                        <a:rPr lang="ru-RU" sz="1400" b="1" dirty="0" smtClean="0">
                          <a:latin typeface="+mn-lt"/>
                        </a:rPr>
                        <a:t>взаимодействия</a:t>
                      </a:r>
                      <a:r>
                        <a:rPr lang="ru-RU" sz="1400" b="1" baseline="0" dirty="0" smtClean="0">
                          <a:latin typeface="+mn-lt"/>
                        </a:rPr>
                        <a:t> с родителями.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</a:rPr>
                        <a:t>Старший воспитатель, воспитатели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ноябрь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Создание </a:t>
                      </a:r>
                      <a:r>
                        <a:rPr lang="ru-RU" sz="1400" b="1" dirty="0" smtClean="0"/>
                        <a:t>современных информационных </a:t>
                      </a:r>
                      <a:r>
                        <a:rPr lang="ru-RU" sz="1400" b="1" dirty="0"/>
                        <a:t>групп </a:t>
                      </a:r>
                      <a:r>
                        <a:rPr lang="en-US" sz="1400" b="1" dirty="0" err="1"/>
                        <a:t>Whats</a:t>
                      </a:r>
                      <a:r>
                        <a:rPr lang="en-US" sz="1400" b="1" dirty="0"/>
                        <a:t> App</a:t>
                      </a:r>
                      <a:r>
                        <a:rPr lang="ru-RU" sz="1400" b="1" dirty="0"/>
                        <a:t>, </a:t>
                      </a:r>
                      <a:r>
                        <a:rPr lang="en-US" sz="1400" b="1" dirty="0" err="1"/>
                        <a:t>Viber</a:t>
                      </a:r>
                      <a:r>
                        <a:rPr lang="ru-RU" sz="1400" b="1" dirty="0"/>
                        <a:t>  в группах ДОО.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2.2.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Приобретение</a:t>
                      </a:r>
                      <a:r>
                        <a:rPr lang="ru-RU" sz="14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оборудования.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Руководитель</a:t>
                      </a:r>
                      <a:endParaRPr lang="ru-RU" sz="1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В течение всего проекта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Закупка</a:t>
                      </a:r>
                      <a:r>
                        <a:rPr lang="ru-RU" sz="1400" b="1" baseline="0" dirty="0" smtClean="0"/>
                        <a:t> </a:t>
                      </a:r>
                      <a:r>
                        <a:rPr lang="ru-RU" sz="1400" b="1" dirty="0" smtClean="0"/>
                        <a:t>лабораторного </a:t>
                      </a:r>
                      <a:r>
                        <a:rPr lang="ru-RU" sz="1400" b="1" dirty="0"/>
                        <a:t>оборудования для проектной деятельности.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2090</TotalTime>
  <Words>861</Words>
  <Application>Microsoft Office PowerPoint</Application>
  <PresentationFormat>Экран (4:3)</PresentationFormat>
  <Paragraphs>150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МБДОУ Воротынский детский  сад №6  «Золотой ключик» Активизация работы с родителями воспитанников в рамках реализации Программы развития ДОО экологического воспитания </vt:lpstr>
      <vt:lpstr>Актуальность проекта</vt:lpstr>
      <vt:lpstr>Нормативное основание разработки проекта</vt:lpstr>
      <vt:lpstr>Анализ ситуации</vt:lpstr>
      <vt:lpstr>Проблема проекта</vt:lpstr>
      <vt:lpstr>Анализ альтернатив</vt:lpstr>
      <vt:lpstr>Цель проекта</vt:lpstr>
      <vt:lpstr>Задачи проекта</vt:lpstr>
      <vt:lpstr>План проекта</vt:lpstr>
      <vt:lpstr>Управление проектом</vt:lpstr>
      <vt:lpstr>Ожидаемые результаты</vt:lpstr>
      <vt:lpstr>Бюджет проекта</vt:lpstr>
      <vt:lpstr>Возможные риски и пути их преодоления</vt:lpstr>
      <vt:lpstr>Итоговый результат</vt:lpstr>
      <vt:lpstr>Слайд 15</vt:lpstr>
    </vt:vector>
  </TitlesOfParts>
  <Company>школа 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Малый педагогический совет по преемственности</dc:title>
  <dc:creator>админ</dc:creator>
  <cp:lastModifiedBy>XxX</cp:lastModifiedBy>
  <cp:revision>188</cp:revision>
  <dcterms:created xsi:type="dcterms:W3CDTF">2008-11-12T06:52:26Z</dcterms:created>
  <dcterms:modified xsi:type="dcterms:W3CDTF">2021-03-15T08:37:56Z</dcterms:modified>
</cp:coreProperties>
</file>