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7" r:id="rId2"/>
    <p:sldId id="256" r:id="rId3"/>
    <p:sldId id="269" r:id="rId4"/>
    <p:sldId id="257" r:id="rId5"/>
    <p:sldId id="258" r:id="rId6"/>
    <p:sldId id="290" r:id="rId7"/>
    <p:sldId id="259" r:id="rId8"/>
    <p:sldId id="291" r:id="rId9"/>
    <p:sldId id="267" r:id="rId10"/>
    <p:sldId id="274" r:id="rId11"/>
    <p:sldId id="262" r:id="rId12"/>
    <p:sldId id="286" r:id="rId13"/>
    <p:sldId id="295" r:id="rId14"/>
    <p:sldId id="293" r:id="rId15"/>
    <p:sldId id="294" r:id="rId16"/>
    <p:sldId id="264" r:id="rId17"/>
    <p:sldId id="282" r:id="rId18"/>
    <p:sldId id="260" r:id="rId19"/>
    <p:sldId id="283" r:id="rId20"/>
    <p:sldId id="296" r:id="rId21"/>
    <p:sldId id="277" r:id="rId22"/>
    <p:sldId id="271" r:id="rId23"/>
    <p:sldId id="26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94660"/>
  </p:normalViewPr>
  <p:slideViewPr>
    <p:cSldViewPr>
      <p:cViewPr varScale="1">
        <p:scale>
          <a:sx n="42" d="100"/>
          <a:sy n="42" d="100"/>
        </p:scale>
        <p:origin x="-13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E31B0-AD4F-451D-BAF5-945E3A1E4214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3140F-9A6F-42A6-8322-343C64F5C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E31B0-AD4F-451D-BAF5-945E3A1E4214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3140F-9A6F-42A6-8322-343C64F5C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E31B0-AD4F-451D-BAF5-945E3A1E4214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3140F-9A6F-42A6-8322-343C64F5C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E31B0-AD4F-451D-BAF5-945E3A1E4214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3140F-9A6F-42A6-8322-343C64F5C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E31B0-AD4F-451D-BAF5-945E3A1E4214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3140F-9A6F-42A6-8322-343C64F5C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E31B0-AD4F-451D-BAF5-945E3A1E4214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3140F-9A6F-42A6-8322-343C64F5C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E31B0-AD4F-451D-BAF5-945E3A1E4214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3140F-9A6F-42A6-8322-343C64F5C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E31B0-AD4F-451D-BAF5-945E3A1E4214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3140F-9A6F-42A6-8322-343C64F5C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E31B0-AD4F-451D-BAF5-945E3A1E4214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3140F-9A6F-42A6-8322-343C64F5C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E31B0-AD4F-451D-BAF5-945E3A1E4214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3140F-9A6F-42A6-8322-343C64F5C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E31B0-AD4F-451D-BAF5-945E3A1E4214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3140F-9A6F-42A6-8322-343C64F5C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rgbClr val="FFFF00">
                <a:alpha val="60000"/>
              </a:srgbClr>
            </a:gs>
            <a:gs pos="68000">
              <a:srgbClr val="00B050">
                <a:alpha val="91000"/>
              </a:srgbClr>
            </a:gs>
            <a:gs pos="100000">
              <a:srgbClr val="008000">
                <a:alpha val="81961"/>
              </a:srgbClr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E31B0-AD4F-451D-BAF5-945E3A1E4214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B3140F-9A6F-42A6-8322-343C64F5C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 spokes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101;&#1082;&#1086;&#1083;&#1086;&#1075;&#1080;&#1103;%20&#1082;&#1086;&#1085;&#1082;&#1091;&#1088;&#1089;\&#1055;&#1077;&#1085;&#1080;&#1077;%20&#1087;&#1090;&#1080;&#1094;%20-%20&#1059;&#1090;&#1088;&#1086;%20&#1074;%20&#1083;&#1077;&#1089;&#1091;.mp3" TargetMode="Externa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Внеурочная деятельность.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Выполнила: Чернова Лидия Григорьевна учитель начальных классов </a:t>
            </a:r>
            <a:r>
              <a:rPr lang="en-US" dirty="0" smtClean="0"/>
              <a:t>I</a:t>
            </a:r>
            <a:r>
              <a:rPr lang="ru-RU" dirty="0" smtClean="0"/>
              <a:t> квалификационная категория МОУ СОШ д. </a:t>
            </a:r>
            <a:r>
              <a:rPr lang="ru-RU" dirty="0" err="1" smtClean="0"/>
              <a:t>Гожня</a:t>
            </a:r>
            <a:r>
              <a:rPr lang="ru-RU" smtClean="0"/>
              <a:t> Удмуртская </a:t>
            </a:r>
            <a:r>
              <a:rPr lang="ru-RU" dirty="0" smtClean="0"/>
              <a:t>Республика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3556262"/>
      </p:ext>
    </p:extLst>
  </p:cSld>
  <p:clrMapOvr>
    <a:masterClrMapping/>
  </p:clrMapOvr>
  <p:transition>
    <p:wheel spokes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656606">
            <a:off x="150816" y="541311"/>
            <a:ext cx="6947879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Игра «Если я приду в лесок»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 rot="20779967">
            <a:off x="2928926" y="2714619"/>
            <a:ext cx="3429024" cy="2500331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Oval 8"/>
          <p:cNvSpPr>
            <a:spLocks noGrp="1" noChangeArrowheads="1"/>
          </p:cNvSpPr>
          <p:nvPr>
            <p:ph sz="half" idx="1"/>
          </p:nvPr>
        </p:nvSpPr>
        <p:spPr>
          <a:xfrm rot="20496663">
            <a:off x="679692" y="1398641"/>
            <a:ext cx="8352204" cy="4909309"/>
          </a:xfrm>
          <a:prstGeom prst="ellipse">
            <a:avLst/>
          </a:prstGeom>
          <a:solidFill>
            <a:srgbClr val="2D08CA"/>
          </a:solidFill>
          <a:ln>
            <a:solidFill>
              <a:schemeClr val="tx1"/>
            </a:solidFill>
            <a:round/>
          </a:ln>
        </p:spPr>
        <p:txBody>
          <a:bodyPr wrap="none" anchor="ctr">
            <a:noAutofit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Сейчас мы проверим, как вы знаете правила поведения в лесу.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Для этого поиграем в игру «Если я приду в лесок». 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Я буду говорить вам свои действия, а вы отвечать, 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если я буду поступать хорошо, говорим «да», 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если плохо, то все вместе кричим «нет»!  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647605">
            <a:off x="29183" y="675750"/>
            <a:ext cx="6667976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3100" dirty="0" smtClean="0"/>
              <a:t>Наш лес наполнен трелями разных птиц,  а каких давайте отгадаем загадки и узнаем.</a:t>
            </a:r>
            <a:r>
              <a:rPr lang="ru-RU" sz="3100" dirty="0" smtClean="0">
                <a:solidFill>
                  <a:schemeClr val="bg1"/>
                </a:solidFill>
              </a:rPr>
              <a:t/>
            </a:r>
            <a:br>
              <a:rPr lang="ru-RU" sz="3100" dirty="0" smtClean="0">
                <a:solidFill>
                  <a:schemeClr val="bg1"/>
                </a:solidFill>
              </a:rPr>
            </a:br>
            <a:endParaRPr lang="ru-RU" sz="4000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val 20"/>
          <p:cNvSpPr>
            <a:spLocks noGrp="1" noChangeArrowheads="1"/>
          </p:cNvSpPr>
          <p:nvPr>
            <p:ph sz="quarter" idx="1"/>
          </p:nvPr>
        </p:nvSpPr>
        <p:spPr>
          <a:xfrm rot="20484806">
            <a:off x="457200" y="1600200"/>
            <a:ext cx="7467600" cy="4873625"/>
          </a:xfrm>
          <a:prstGeom prst="ellipse">
            <a:avLst/>
          </a:prstGeom>
          <a:solidFill>
            <a:srgbClr val="CB0518"/>
          </a:solidFill>
          <a:ln>
            <a:solidFill>
              <a:schemeClr val="tx1"/>
            </a:solidFill>
            <a:round/>
          </a:ln>
        </p:spPr>
        <p:txBody>
          <a:bodyPr wrap="none" anchor="ctr">
            <a:noAutofit/>
          </a:bodyPr>
          <a:lstStyle/>
          <a:p>
            <a:r>
              <a:rPr lang="ru-RU" sz="1400" dirty="0" smtClean="0"/>
              <a:t>Непоседа пестрая,  Птица длиннохвостая,</a:t>
            </a:r>
          </a:p>
          <a:p>
            <a:pPr>
              <a:buNone/>
            </a:pPr>
            <a:r>
              <a:rPr lang="ru-RU" sz="1400" dirty="0" smtClean="0"/>
              <a:t>Птица говорливая,  Самая болтливая.</a:t>
            </a:r>
          </a:p>
          <a:p>
            <a:pPr>
              <a:buNone/>
            </a:pPr>
            <a:r>
              <a:rPr lang="ru-RU" sz="1400" dirty="0" smtClean="0"/>
              <a:t>              (Сорока)</a:t>
            </a:r>
          </a:p>
          <a:p>
            <a:r>
              <a:rPr lang="ru-RU" sz="1400" dirty="0" smtClean="0"/>
              <a:t>Кто на елке, на суку</a:t>
            </a:r>
          </a:p>
          <a:p>
            <a:pPr>
              <a:buNone/>
            </a:pPr>
            <a:r>
              <a:rPr lang="ru-RU" sz="1400" dirty="0" smtClean="0"/>
              <a:t>Счет ведет: "ку-ку, ку-ку?"</a:t>
            </a:r>
          </a:p>
          <a:p>
            <a:pPr>
              <a:buNone/>
            </a:pPr>
            <a:r>
              <a:rPr lang="ru-RU" sz="1400" dirty="0" smtClean="0"/>
              <a:t>              (Кукушка)</a:t>
            </a:r>
          </a:p>
          <a:p>
            <a:r>
              <a:rPr lang="ru-RU" sz="1400" dirty="0" smtClean="0"/>
              <a:t>Днем спит, Ночью летает.</a:t>
            </a:r>
          </a:p>
          <a:p>
            <a:pPr>
              <a:buNone/>
            </a:pPr>
            <a:r>
              <a:rPr lang="ru-RU" sz="1400" dirty="0" smtClean="0"/>
              <a:t>                (Сова)</a:t>
            </a:r>
            <a:endParaRPr lang="ru-RU" sz="1600" dirty="0" smtClean="0"/>
          </a:p>
          <a:p>
            <a:r>
              <a:rPr lang="ru-RU" sz="1400" dirty="0" smtClean="0"/>
              <a:t>Какую птицу называют лесным доктором?</a:t>
            </a:r>
          </a:p>
          <a:p>
            <a:pPr>
              <a:buNone/>
            </a:pPr>
            <a:r>
              <a:rPr lang="ru-RU" sz="1400" dirty="0" smtClean="0"/>
              <a:t>                (дятел)</a:t>
            </a:r>
          </a:p>
          <a:p>
            <a:r>
              <a:rPr lang="ru-RU" sz="1400" dirty="0" smtClean="0"/>
              <a:t>Спинкою зеленовата, животиком желтовата.  </a:t>
            </a:r>
          </a:p>
          <a:p>
            <a:pPr>
              <a:buNone/>
            </a:pPr>
            <a:r>
              <a:rPr lang="ru-RU" sz="1400" dirty="0" smtClean="0"/>
              <a:t>                (синица)</a:t>
            </a:r>
          </a:p>
          <a:p>
            <a:r>
              <a:rPr lang="ru-RU" sz="1400" dirty="0" smtClean="0"/>
              <a:t>Какая птица выводит птенцов зимой? </a:t>
            </a:r>
          </a:p>
          <a:p>
            <a:pPr>
              <a:buNone/>
            </a:pPr>
            <a:r>
              <a:rPr lang="ru-RU" sz="1400" dirty="0" smtClean="0"/>
              <a:t>                 ( Клёст)</a:t>
            </a:r>
            <a:endParaRPr lang="ru-RU" sz="1800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214290"/>
            <a:ext cx="5770984" cy="1143000"/>
          </a:xfrm>
        </p:spPr>
        <p:txBody>
          <a:bodyPr/>
          <a:lstStyle/>
          <a:p>
            <a:r>
              <a:rPr lang="ru-RU" dirty="0" smtClean="0"/>
              <a:t>Найди лишнюю птицу.</a:t>
            </a:r>
            <a:endParaRPr lang="ru-RU" dirty="0"/>
          </a:p>
        </p:txBody>
      </p:sp>
      <p:pic>
        <p:nvPicPr>
          <p:cNvPr id="4" name="Picture 3" descr="C:\Documents and Settings\User\Мои документы\Загрузки\снегирь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214422"/>
            <a:ext cx="2316828" cy="21613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1142984"/>
            <a:ext cx="5786478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3286124"/>
            <a:ext cx="2374554" cy="2694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02040287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049737">
            <a:off x="-111418" y="489295"/>
            <a:ext cx="3357103" cy="1417633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36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/>
            </a:r>
            <a:br>
              <a:rPr lang="ru-RU" sz="36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</a:br>
            <a:r>
              <a:rPr lang="ru-RU" sz="36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/>
            </a:r>
            <a:br>
              <a:rPr lang="ru-RU" sz="36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</a:br>
            <a:r>
              <a:rPr lang="ru-RU" sz="3600" b="1" i="1" kern="10" dirty="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/>
            </a:r>
            <a:br>
              <a:rPr lang="ru-RU" sz="3600" b="1" i="1" kern="10" dirty="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</a:br>
            <a:r>
              <a:rPr lang="ru-RU" sz="24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/>
            </a:r>
            <a:br>
              <a:rPr lang="ru-RU" sz="24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</a:br>
            <a:r>
              <a:rPr lang="ru-RU" sz="28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/>
            </a:r>
            <a:br>
              <a:rPr lang="ru-RU" sz="28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</a:br>
            <a:endParaRPr lang="ru-RU" sz="3600" dirty="0"/>
          </a:p>
        </p:txBody>
      </p:sp>
      <p:sp>
        <p:nvSpPr>
          <p:cNvPr id="4" name="Oval 18"/>
          <p:cNvSpPr>
            <a:spLocks noGrp="1" noChangeArrowheads="1"/>
          </p:cNvSpPr>
          <p:nvPr>
            <p:ph sz="quarter" idx="1"/>
          </p:nvPr>
        </p:nvSpPr>
        <p:spPr>
          <a:xfrm rot="20285331">
            <a:off x="82975" y="1433253"/>
            <a:ext cx="7725472" cy="4451425"/>
          </a:xfrm>
          <a:prstGeom prst="ellipse">
            <a:avLst/>
          </a:prstGeom>
          <a:solidFill>
            <a:srgbClr val="0BAFF9"/>
          </a:solidFill>
          <a:ln>
            <a:solidFill>
              <a:schemeClr val="tx1"/>
            </a:solidFill>
            <a:round/>
          </a:ln>
        </p:spPr>
        <p:txBody>
          <a:bodyPr wrap="none" anchor="ctr">
            <a:normAutofit fontScale="77500" lnSpcReduction="20000"/>
          </a:bodyPr>
          <a:lstStyle/>
          <a:p>
            <a:pPr algn="ctr">
              <a:buNone/>
            </a:pPr>
            <a:r>
              <a:rPr lang="ru-RU" sz="4000" b="1" i="1" kern="10" dirty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latin typeface="Times New Roman"/>
                <a:cs typeface="Times New Roman"/>
              </a:rPr>
              <a:t>Лепесток лети-лети, </a:t>
            </a:r>
            <a:br>
              <a:rPr lang="ru-RU" sz="4000" b="1" i="1" kern="10" dirty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latin typeface="Times New Roman"/>
                <a:cs typeface="Times New Roman"/>
              </a:rPr>
            </a:br>
            <a:r>
              <a:rPr lang="ru-RU" sz="4000" b="1" i="1" kern="10" dirty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latin typeface="Times New Roman"/>
                <a:cs typeface="Times New Roman"/>
              </a:rPr>
              <a:t>Нам задание  неси! </a:t>
            </a:r>
            <a:endParaRPr lang="ru-RU" sz="4000" dirty="0" smtClean="0"/>
          </a:p>
          <a:p>
            <a:r>
              <a:rPr lang="ru-RU" sz="4000" dirty="0" smtClean="0">
                <a:cs typeface="Times New Roman" pitchFamily="18" charset="0"/>
              </a:rPr>
              <a:t>Почему лишняя?</a:t>
            </a:r>
            <a:endParaRPr lang="ru-RU" sz="4000" dirty="0">
              <a:cs typeface="Times New Roman" pitchFamily="18" charset="0"/>
            </a:endParaRPr>
          </a:p>
          <a:p>
            <a:r>
              <a:rPr lang="ru-RU" sz="4000" dirty="0" smtClean="0"/>
              <a:t>Как вы думаете, </a:t>
            </a:r>
          </a:p>
          <a:p>
            <a:pPr>
              <a:buNone/>
            </a:pPr>
            <a:r>
              <a:rPr lang="ru-RU" sz="4000" dirty="0" smtClean="0"/>
              <a:t>когда птицы нуждаются  в защите? </a:t>
            </a:r>
          </a:p>
          <a:p>
            <a:pPr>
              <a:buNone/>
            </a:pPr>
            <a:r>
              <a:rPr lang="ru-RU" sz="4000" b="1" i="1" kern="10" dirty="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/>
            </a:r>
            <a:br>
              <a:rPr lang="ru-RU" sz="4000" b="1" i="1" kern="10" dirty="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62034" y="3933056"/>
            <a:ext cx="228601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916533849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Птицы – защитники лесов.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Птицы – защитники лесов, садов, полей. Они сохраняют урожай, уничтожают огромное количество вредных насекомых. Хищные птицы ловят на полях грызунов. Птицы украшают землю. Вслушайтесь в их неповторимые голоса.</a:t>
            </a:r>
          </a:p>
          <a:p>
            <a:r>
              <a:rPr lang="ru-RU" sz="2800" dirty="0" smtClean="0"/>
              <a:t>Ласточка зимует в Африке. В Центральной Европе — с конца апреля до сентября-октября.</a:t>
            </a:r>
          </a:p>
          <a:p>
            <a:r>
              <a:rPr lang="ru-RU" altLang="zh-CN" sz="2800" dirty="0" smtClean="0"/>
              <a:t>Ловит мелких насекомых на лету, обычно высоко в воздухе. </a:t>
            </a:r>
            <a:endParaRPr lang="ru-RU" sz="2800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880844640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552623">
            <a:off x="327979" y="594641"/>
            <a:ext cx="5738993" cy="1451736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Лепесток лети-лети, </a:t>
            </a:r>
            <a:br>
              <a:rPr lang="ru-RU" sz="28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</a:br>
            <a:r>
              <a:rPr lang="ru-RU" sz="28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Нам задание  неси!</a:t>
            </a:r>
            <a:r>
              <a:rPr lang="ru-RU" sz="2800" b="1" i="1" kern="10" dirty="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endParaRPr lang="ru-RU" sz="2800" dirty="0"/>
          </a:p>
        </p:txBody>
      </p:sp>
      <p:sp>
        <p:nvSpPr>
          <p:cNvPr id="4" name="Oval 17"/>
          <p:cNvSpPr>
            <a:spLocks noGrp="1" noChangeArrowheads="1"/>
          </p:cNvSpPr>
          <p:nvPr>
            <p:ph sz="quarter" idx="1"/>
          </p:nvPr>
        </p:nvSpPr>
        <p:spPr>
          <a:xfrm rot="20489735">
            <a:off x="441096" y="1501342"/>
            <a:ext cx="8090566" cy="4873625"/>
          </a:xfrm>
          <a:prstGeom prst="ellipse">
            <a:avLst/>
          </a:prstGeom>
          <a:solidFill>
            <a:srgbClr val="7F3197"/>
          </a:solidFill>
          <a:ln>
            <a:solidFill>
              <a:schemeClr val="tx1"/>
            </a:solidFill>
            <a:round/>
          </a:ln>
        </p:spPr>
        <p:txBody>
          <a:bodyPr wrap="none" anchor="ctr">
            <a:normAutofit fontScale="92500" lnSpcReduction="10000"/>
          </a:bodyPr>
          <a:lstStyle/>
          <a:p>
            <a:pPr algn="ctr">
              <a:buNone/>
            </a:pPr>
            <a:r>
              <a:rPr lang="ru-RU" sz="2400" dirty="0" smtClean="0"/>
              <a:t>Физкультминутка. </a:t>
            </a:r>
          </a:p>
          <a:p>
            <a:pPr algn="ctr">
              <a:buNone/>
            </a:pPr>
            <a:r>
              <a:rPr lang="ru-RU" sz="2400" dirty="0" smtClean="0"/>
              <a:t>Утром Стрекоза проснулась,</a:t>
            </a:r>
          </a:p>
          <a:p>
            <a:pPr algn="ctr">
              <a:buNone/>
            </a:pPr>
            <a:r>
              <a:rPr lang="ru-RU" sz="2400" dirty="0" smtClean="0"/>
              <a:t>Улыбнулась, потянулась,</a:t>
            </a:r>
          </a:p>
          <a:p>
            <a:pPr algn="ctr">
              <a:buNone/>
            </a:pPr>
            <a:r>
              <a:rPr lang="ru-RU" sz="2400" dirty="0" smtClean="0"/>
              <a:t>Раз – росой она умылась,</a:t>
            </a:r>
          </a:p>
          <a:p>
            <a:pPr algn="ctr">
              <a:buNone/>
            </a:pPr>
            <a:r>
              <a:rPr lang="ru-RU" sz="2400" dirty="0" smtClean="0"/>
              <a:t>Два – изящно покружилась,</a:t>
            </a:r>
          </a:p>
          <a:p>
            <a:pPr algn="ctr">
              <a:buNone/>
            </a:pPr>
            <a:r>
              <a:rPr lang="ru-RU" sz="2400" dirty="0" smtClean="0"/>
              <a:t>Три – нагнулась и присела,</a:t>
            </a:r>
          </a:p>
          <a:p>
            <a:pPr algn="ctr">
              <a:buNone/>
            </a:pPr>
            <a:r>
              <a:rPr lang="ru-RU" sz="2400" dirty="0" smtClean="0"/>
              <a:t>На четыре – улетела.</a:t>
            </a:r>
          </a:p>
          <a:p>
            <a:pPr algn="ctr">
              <a:buNone/>
            </a:pPr>
            <a:r>
              <a:rPr lang="ru-RU" sz="2400" dirty="0" smtClean="0"/>
              <a:t>У реки остановилась,</a:t>
            </a:r>
          </a:p>
          <a:p>
            <a:pPr algn="ctr">
              <a:buNone/>
            </a:pPr>
            <a:r>
              <a:rPr lang="ru-RU" sz="2400" dirty="0" smtClean="0"/>
              <a:t>Над водою покружилась.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40365972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620170">
            <a:off x="12210" y="476295"/>
            <a:ext cx="5365017" cy="1580281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/>
            </a:r>
            <a:br>
              <a:rPr lang="ru-RU" sz="36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</a:br>
            <a:r>
              <a:rPr lang="ru-RU" sz="36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Лепесток лети-лети, </a:t>
            </a:r>
            <a:br>
              <a:rPr lang="ru-RU" sz="36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</a:br>
            <a:r>
              <a:rPr lang="ru-RU" sz="36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Нам задание  неси!</a:t>
            </a:r>
            <a:br>
              <a:rPr lang="ru-RU" sz="36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</a:br>
            <a:r>
              <a:rPr lang="ru-RU" sz="36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00B05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Экологическая задача.</a:t>
            </a:r>
            <a:r>
              <a:rPr lang="ru-RU" sz="32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00B05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/>
            </a:r>
            <a:br>
              <a:rPr lang="ru-RU" sz="32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00B05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4" name="Oval 19"/>
          <p:cNvSpPr>
            <a:spLocks noGrp="1" noChangeArrowheads="1"/>
          </p:cNvSpPr>
          <p:nvPr>
            <p:ph sz="quarter" idx="1"/>
          </p:nvPr>
        </p:nvSpPr>
        <p:spPr>
          <a:xfrm rot="20472647">
            <a:off x="449263" y="1552575"/>
            <a:ext cx="7766050" cy="4873625"/>
          </a:xfrm>
          <a:prstGeom prst="ellipse">
            <a:avLst/>
          </a:prstGeom>
          <a:solidFill>
            <a:srgbClr val="FF9933"/>
          </a:solidFill>
          <a:ln>
            <a:solidFill>
              <a:schemeClr val="tx1"/>
            </a:solidFill>
            <a:round/>
          </a:ln>
        </p:spPr>
        <p:txBody>
          <a:bodyPr wrap="none" anchor="ctr">
            <a:normAutofit fontScale="85000" lnSpcReduction="20000"/>
          </a:bodyPr>
          <a:lstStyle/>
          <a:p>
            <a:r>
              <a:rPr lang="ru-RU" sz="2400" dirty="0" smtClean="0"/>
              <a:t>Гуляя с родителями по лесу Света и Алеша </a:t>
            </a:r>
          </a:p>
          <a:p>
            <a:r>
              <a:rPr lang="ru-RU" sz="2400" dirty="0" smtClean="0"/>
              <a:t>увидели большой муравейник.</a:t>
            </a:r>
          </a:p>
          <a:p>
            <a:r>
              <a:rPr lang="ru-RU" sz="2400" dirty="0" smtClean="0"/>
              <a:t>-Давайте посмотрим, что внутри муравьиного </a:t>
            </a:r>
          </a:p>
          <a:p>
            <a:r>
              <a:rPr lang="ru-RU" sz="2400" dirty="0" smtClean="0"/>
              <a:t>домика,- сказал Алеша.</a:t>
            </a:r>
          </a:p>
          <a:p>
            <a:r>
              <a:rPr lang="ru-RU" sz="2400" dirty="0" smtClean="0"/>
              <a:t>-Давайте,- с интересом ответила Света.</a:t>
            </a:r>
          </a:p>
          <a:p>
            <a:r>
              <a:rPr lang="ru-RU" sz="2400" dirty="0" smtClean="0"/>
              <a:t>Дети взяли большую палку и начали </a:t>
            </a:r>
          </a:p>
          <a:p>
            <a:r>
              <a:rPr lang="ru-RU" sz="2400" dirty="0" smtClean="0"/>
              <a:t>ворошить муравейник. Увидев, чем заняты дети, </a:t>
            </a:r>
          </a:p>
          <a:p>
            <a:r>
              <a:rPr lang="ru-RU" sz="2400" dirty="0" smtClean="0"/>
              <a:t>мама подбежала к ним, забрала палку и сказала:</a:t>
            </a:r>
          </a:p>
          <a:p>
            <a:r>
              <a:rPr lang="ru-RU" sz="2400" dirty="0" smtClean="0"/>
              <a:t>- Если бы муравьи могли говорить, </a:t>
            </a:r>
          </a:p>
          <a:p>
            <a:r>
              <a:rPr lang="ru-RU" sz="2400" dirty="0" smtClean="0"/>
              <a:t>они бы сказали вам ,что………</a:t>
            </a:r>
          </a:p>
          <a:p>
            <a:r>
              <a:rPr lang="ru-RU" sz="2400" i="1" dirty="0" smtClean="0"/>
              <a:t>Вопрос: </a:t>
            </a:r>
            <a:r>
              <a:rPr lang="ru-RU" sz="2400" b="1" i="1" dirty="0" smtClean="0"/>
              <a:t>Что сказали бы муравьи?</a:t>
            </a:r>
            <a:endParaRPr lang="ru-RU" sz="2400" b="1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797040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/>
              <a:t>Муравейник – жилище муравьёв.</a:t>
            </a:r>
            <a:br>
              <a:rPr lang="ru-RU" sz="2800" dirty="0" smtClean="0"/>
            </a:br>
            <a:r>
              <a:rPr lang="ru-RU" sz="2800" dirty="0" smtClean="0"/>
              <a:t>Муравей – трудолюбивое насекомое. Муравьев называют санитарами леса, они уничтожают вредных насекомых. Можно ли разорять муравейники?</a:t>
            </a:r>
            <a:endParaRPr lang="ru-RU" sz="2800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43608" y="3068960"/>
            <a:ext cx="3237731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30772" y="3068960"/>
            <a:ext cx="316835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667359956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108786">
            <a:off x="-289836" y="610028"/>
            <a:ext cx="5857142" cy="1400050"/>
          </a:xfrm>
        </p:spPr>
        <p:txBody>
          <a:bodyPr>
            <a:noAutofit/>
          </a:bodyPr>
          <a:lstStyle/>
          <a:p>
            <a:r>
              <a:rPr lang="ru-RU" sz="3200" b="1" i="1" kern="10" dirty="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Лепесток лети-лети, </a:t>
            </a:r>
            <a:br>
              <a:rPr lang="ru-RU" sz="3200" b="1" i="1" kern="10" dirty="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</a:br>
            <a:r>
              <a:rPr lang="ru-RU" sz="3200" b="1" i="1" kern="10" dirty="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Нам задание  неси!</a:t>
            </a:r>
            <a:br>
              <a:rPr lang="ru-RU" sz="3200" b="1" i="1" kern="10" dirty="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</a:br>
            <a:endParaRPr lang="ru-RU" sz="3200" dirty="0"/>
          </a:p>
        </p:txBody>
      </p:sp>
      <p:sp>
        <p:nvSpPr>
          <p:cNvPr id="4" name="Oval 15"/>
          <p:cNvSpPr>
            <a:spLocks noGrp="1" noChangeArrowheads="1"/>
          </p:cNvSpPr>
          <p:nvPr>
            <p:ph sz="quarter" idx="1"/>
          </p:nvPr>
        </p:nvSpPr>
        <p:spPr>
          <a:xfrm rot="20233969">
            <a:off x="406312" y="1348560"/>
            <a:ext cx="8770648" cy="4873625"/>
          </a:xfrm>
          <a:prstGeom prst="ellipse">
            <a:avLst/>
          </a:prstGeom>
          <a:solidFill>
            <a:srgbClr val="048E25"/>
          </a:solidFill>
          <a:ln>
            <a:solidFill>
              <a:schemeClr val="tx1"/>
            </a:solidFill>
            <a:round/>
          </a:ln>
        </p:spPr>
        <p:txBody>
          <a:bodyPr wrap="none" anchor="ctr"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Грибная история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dirty="0" smtClean="0"/>
              <a:t>азовите съедобные грибы.</a:t>
            </a:r>
          </a:p>
          <a:p>
            <a:r>
              <a:rPr lang="ru-RU" sz="2800" dirty="0" smtClean="0"/>
              <a:t>Ядовитый гриб, убийца мух.</a:t>
            </a:r>
          </a:p>
          <a:p>
            <a:r>
              <a:rPr lang="ru-RU" sz="2800" dirty="0" smtClean="0"/>
              <a:t>Можно ли пинать и топтать ядовитые грибы?</a:t>
            </a:r>
          </a:p>
          <a:p>
            <a:r>
              <a:rPr lang="ru-RU" sz="2800" dirty="0" smtClean="0"/>
              <a:t>Как правильно собирать грибы?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Назови грибы, найди лишнее.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571612"/>
            <a:ext cx="3143272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4000504"/>
            <a:ext cx="3071834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3929066"/>
            <a:ext cx="299085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C:\Documents and Settings\User\Мои документы\Загрузки\белый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1571612"/>
            <a:ext cx="2743200" cy="20478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88843890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Экологическая игра- путешествие «Цветик - </a:t>
            </a:r>
            <a:r>
              <a:rPr lang="ru-RU" dirty="0" err="1" smtClean="0"/>
              <a:t>семицветик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 полезных свойствах мухомора…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14488"/>
            <a:ext cx="3214710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786182" y="1428736"/>
            <a:ext cx="4572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>
                <a:latin typeface="Century" pitchFamily="18" charset="0"/>
              </a:rPr>
              <a:t>Он помогает бороться с мухами. 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Century" pitchFamily="18" charset="0"/>
              </a:rPr>
              <a:t> Красный мухомор для оленей, лосей и коров служит лекарством. 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Century" pitchFamily="18" charset="0"/>
              </a:rPr>
              <a:t> Мухоморы также лечат и растения. 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Century" pitchFamily="18" charset="0"/>
              </a:rPr>
              <a:t> Мухомор обладает лечебными свойствами, из него получают лекарственные препараты. 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Century" pitchFamily="18" charset="0"/>
              </a:rPr>
              <a:t>Этот гриб занесен в Красную книгу</a:t>
            </a:r>
            <a:endParaRPr lang="ru-RU" dirty="0">
              <a:latin typeface="Century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692696"/>
            <a:ext cx="5696780" cy="14401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cap="small" dirty="0" smtClean="0">
                <a:solidFill>
                  <a:srgbClr val="C00000"/>
                </a:solidFill>
                <a:latin typeface="+mn-lt"/>
              </a:rPr>
              <a:t>Помощь лесу </a:t>
            </a:r>
            <a:r>
              <a:rPr lang="ru-RU" sz="1800" b="1" cap="small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1800" b="1" cap="small" dirty="0" smtClean="0">
                <a:solidFill>
                  <a:srgbClr val="C00000"/>
                </a:solidFill>
                <a:latin typeface="+mn-lt"/>
              </a:rPr>
            </a:br>
            <a:r>
              <a:rPr lang="ru-RU" sz="2000" b="1" cap="small" dirty="0" smtClean="0">
                <a:solidFill>
                  <a:srgbClr val="002060"/>
                </a:solidFill>
                <a:latin typeface="+mn-lt"/>
              </a:rPr>
              <a:t>Если только захотите вы природе помогать, </a:t>
            </a:r>
            <a:br>
              <a:rPr lang="ru-RU" sz="2000" b="1" cap="small" dirty="0" smtClean="0">
                <a:solidFill>
                  <a:srgbClr val="002060"/>
                </a:solidFill>
                <a:latin typeface="+mn-lt"/>
              </a:rPr>
            </a:br>
            <a:r>
              <a:rPr lang="ru-RU" sz="2000" b="1" cap="small" dirty="0" smtClean="0">
                <a:solidFill>
                  <a:srgbClr val="002060"/>
                </a:solidFill>
                <a:latin typeface="+mn-lt"/>
              </a:rPr>
              <a:t>Лучше правила учите, чтобы их не забывать!</a:t>
            </a:r>
            <a:br>
              <a:rPr lang="ru-RU" sz="2000" b="1" cap="small" dirty="0" smtClean="0">
                <a:solidFill>
                  <a:srgbClr val="002060"/>
                </a:solidFill>
                <a:latin typeface="+mn-lt"/>
              </a:rPr>
            </a:br>
            <a:r>
              <a:rPr lang="ru-RU" sz="2000" b="1" cap="small" dirty="0" smtClean="0">
                <a:solidFill>
                  <a:srgbClr val="002060"/>
                </a:solidFill>
                <a:latin typeface="+mn-lt"/>
              </a:rPr>
              <a:t>Что означает каждый знак? </a:t>
            </a:r>
            <a:endParaRPr lang="ru-RU" sz="2000" b="1" cap="small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13" name="Рисунок 12" descr="http://ru.static.z-dn.net/files/d75/82f779997740859cd4981a01fc39d7ab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08" y="2714620"/>
            <a:ext cx="6046644" cy="335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Documents and Settings\User\Мои документы\Загрузки\коли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428604"/>
            <a:ext cx="2286016" cy="235745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r>
              <a:rPr lang="ru-RU" dirty="0" smtClean="0"/>
              <a:t>Что нового узнали?</a:t>
            </a:r>
          </a:p>
          <a:p>
            <a:r>
              <a:rPr lang="ru-RU" dirty="0" smtClean="0"/>
              <a:t>Понравилось ли вам путешествие?</a:t>
            </a:r>
          </a:p>
          <a:p>
            <a:r>
              <a:rPr lang="ru-RU" dirty="0" smtClean="0"/>
              <a:t>Кому было скучно?</a:t>
            </a:r>
          </a:p>
          <a:p>
            <a:pPr lvl="0"/>
            <a:r>
              <a:rPr lang="ru-RU" sz="2400" b="1" dirty="0" smtClean="0"/>
              <a:t>На доске дерево – приклеивают листочки (желтый – понравился, понял; красный – не понравился, ничего не понял.)</a:t>
            </a:r>
            <a:endParaRPr lang="ru-RU" dirty="0" smtClean="0"/>
          </a:p>
          <a:p>
            <a:endParaRPr lang="ru-RU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4000504"/>
            <a:ext cx="228601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19972" y="3500438"/>
            <a:ext cx="258098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0"/>
          <p:cNvSpPr>
            <a:spLocks noChangeArrowheads="1"/>
          </p:cNvSpPr>
          <p:nvPr/>
        </p:nvSpPr>
        <p:spPr bwMode="auto">
          <a:xfrm rot="-2479457">
            <a:off x="2464923" y="1015126"/>
            <a:ext cx="1019175" cy="2008187"/>
          </a:xfrm>
          <a:prstGeom prst="ellipse">
            <a:avLst/>
          </a:prstGeom>
          <a:solidFill>
            <a:srgbClr val="CB0518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entury Schoolbook" pitchFamily="18" charset="0"/>
            </a:endParaRPr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 rot="320189">
            <a:off x="4234548" y="257333"/>
            <a:ext cx="1019175" cy="2008188"/>
          </a:xfrm>
          <a:prstGeom prst="ellipse">
            <a:avLst/>
          </a:prstGeom>
          <a:solidFill>
            <a:srgbClr val="2D08C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entury Schoolbook" pitchFamily="18" charset="0"/>
            </a:endParaRPr>
          </a:p>
        </p:txBody>
      </p:sp>
      <p:sp>
        <p:nvSpPr>
          <p:cNvPr id="6" name="Oval 15"/>
          <p:cNvSpPr>
            <a:spLocks noChangeArrowheads="1"/>
          </p:cNvSpPr>
          <p:nvPr/>
        </p:nvSpPr>
        <p:spPr bwMode="auto">
          <a:xfrm rot="3403032">
            <a:off x="6110149" y="1187348"/>
            <a:ext cx="1019175" cy="2008188"/>
          </a:xfrm>
          <a:prstGeom prst="ellipse">
            <a:avLst/>
          </a:prstGeom>
          <a:solidFill>
            <a:srgbClr val="048E2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entury Schoolbook" pitchFamily="18" charset="0"/>
            </a:endParaRPr>
          </a:p>
        </p:txBody>
      </p:sp>
      <p:sp>
        <p:nvSpPr>
          <p:cNvPr id="7" name="Oval 16"/>
          <p:cNvSpPr>
            <a:spLocks noChangeArrowheads="1"/>
          </p:cNvSpPr>
          <p:nvPr/>
        </p:nvSpPr>
        <p:spPr bwMode="auto">
          <a:xfrm rot="6542101">
            <a:off x="6177933" y="3019796"/>
            <a:ext cx="1019175" cy="2008187"/>
          </a:xfrm>
          <a:prstGeom prst="ellipse">
            <a:avLst/>
          </a:prstGeom>
          <a:solidFill>
            <a:srgbClr val="EDD20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entury Schoolbook" pitchFamily="18" charset="0"/>
            </a:endParaRPr>
          </a:p>
        </p:txBody>
      </p:sp>
      <p:sp>
        <p:nvSpPr>
          <p:cNvPr id="8" name="Oval 17"/>
          <p:cNvSpPr>
            <a:spLocks noChangeArrowheads="1"/>
          </p:cNvSpPr>
          <p:nvPr/>
        </p:nvSpPr>
        <p:spPr bwMode="auto">
          <a:xfrm rot="9157180">
            <a:off x="4976691" y="4342961"/>
            <a:ext cx="1019175" cy="2008188"/>
          </a:xfrm>
          <a:prstGeom prst="ellipse">
            <a:avLst/>
          </a:prstGeom>
          <a:solidFill>
            <a:srgbClr val="7F3197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entury Schoolbook" pitchFamily="18" charset="0"/>
            </a:endParaRPr>
          </a:p>
        </p:txBody>
      </p:sp>
      <p:sp>
        <p:nvSpPr>
          <p:cNvPr id="9" name="Oval 19"/>
          <p:cNvSpPr>
            <a:spLocks noChangeArrowheads="1"/>
          </p:cNvSpPr>
          <p:nvPr/>
        </p:nvSpPr>
        <p:spPr bwMode="auto">
          <a:xfrm rot="-9370207">
            <a:off x="2918009" y="4269364"/>
            <a:ext cx="1019175" cy="2008188"/>
          </a:xfrm>
          <a:prstGeom prst="ellipse">
            <a:avLst/>
          </a:prstGeom>
          <a:solidFill>
            <a:srgbClr val="FF99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entury Schoolbook" pitchFamily="18" charset="0"/>
            </a:endParaRPr>
          </a:p>
        </p:txBody>
      </p:sp>
      <p:sp>
        <p:nvSpPr>
          <p:cNvPr id="10" name="Oval 18"/>
          <p:cNvSpPr>
            <a:spLocks noChangeArrowheads="1"/>
          </p:cNvSpPr>
          <p:nvPr/>
        </p:nvSpPr>
        <p:spPr bwMode="auto">
          <a:xfrm rot="5400000">
            <a:off x="1780358" y="2720180"/>
            <a:ext cx="1019175" cy="2008187"/>
          </a:xfrm>
          <a:prstGeom prst="ellipse">
            <a:avLst/>
          </a:prstGeom>
          <a:solidFill>
            <a:srgbClr val="0BAFF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entury Schoolbook" pitchFamily="18" charset="0"/>
            </a:endParaRPr>
          </a:p>
        </p:txBody>
      </p:sp>
      <p:sp>
        <p:nvSpPr>
          <p:cNvPr id="11" name="Oval 21"/>
          <p:cNvSpPr>
            <a:spLocks noChangeArrowheads="1"/>
          </p:cNvSpPr>
          <p:nvPr/>
        </p:nvSpPr>
        <p:spPr bwMode="auto">
          <a:xfrm>
            <a:off x="3071802" y="2071678"/>
            <a:ext cx="3084374" cy="2736304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4400" dirty="0" smtClean="0">
                <a:solidFill>
                  <a:srgbClr val="FF0000"/>
                </a:solidFill>
                <a:latin typeface="Century Schoolbook" pitchFamily="18" charset="0"/>
              </a:rPr>
              <a:t>Молодцы</a:t>
            </a:r>
          </a:p>
          <a:p>
            <a:r>
              <a:rPr lang="ru-RU" sz="4400" dirty="0" smtClean="0">
                <a:solidFill>
                  <a:srgbClr val="FF0000"/>
                </a:solidFill>
                <a:latin typeface="Century Schoolbook" pitchFamily="18" charset="0"/>
              </a:rPr>
              <a:t> ребята!</a:t>
            </a:r>
            <a:endParaRPr lang="ru-RU" sz="4400" dirty="0">
              <a:solidFill>
                <a:srgbClr val="FF0000"/>
              </a:solidFill>
              <a:latin typeface="Century Schoolbook" pitchFamily="18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357694"/>
            <a:ext cx="228601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Цели мероприятия: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/>
              <a:t>  </a:t>
            </a:r>
            <a:r>
              <a:rPr lang="ru-RU" sz="2400" dirty="0"/>
              <a:t>Воспитывать любовь к родной </a:t>
            </a:r>
            <a:r>
              <a:rPr lang="ru-RU" sz="2400" dirty="0" smtClean="0"/>
              <a:t>природе, бережное отношение к ней.</a:t>
            </a:r>
          </a:p>
          <a:p>
            <a:r>
              <a:rPr lang="ru-RU" sz="2400" dirty="0" smtClean="0"/>
              <a:t>Воспитывать умение соблюдать правила поведения в лесу.</a:t>
            </a:r>
            <a:endParaRPr lang="ru-RU" sz="2400" dirty="0"/>
          </a:p>
          <a:p>
            <a:r>
              <a:rPr lang="ru-RU" sz="2400" dirty="0" smtClean="0"/>
              <a:t> </a:t>
            </a:r>
            <a:r>
              <a:rPr lang="ru-RU" sz="2400" dirty="0"/>
              <a:t>Содействовать формированию экологических знаний учащихся.</a:t>
            </a:r>
          </a:p>
          <a:p>
            <a:r>
              <a:rPr lang="ru-RU" sz="2400" dirty="0"/>
              <a:t>  Способность развитию познавательных интересов детей</a:t>
            </a:r>
            <a:r>
              <a:rPr lang="ru-RU" sz="2400" dirty="0" smtClean="0"/>
              <a:t>.</a:t>
            </a:r>
          </a:p>
          <a:p>
            <a:endParaRPr lang="ru-RU" sz="2800" dirty="0" smtClean="0"/>
          </a:p>
          <a:p>
            <a:r>
              <a:rPr lang="ru-RU" sz="2800" dirty="0" smtClean="0"/>
              <a:t>Стихи 2 ученика</a:t>
            </a: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8184" y="4221088"/>
            <a:ext cx="228601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Autofit/>
          </a:bodyPr>
          <a:lstStyle/>
          <a:p>
            <a:r>
              <a:rPr lang="ru-RU" sz="3600" dirty="0" smtClean="0"/>
              <a:t>Жил – был Колобок. Ему надоело сидеть на подоконнике и он ушёл в лес.</a:t>
            </a:r>
            <a:endParaRPr lang="ru-RU" sz="36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020" r="1010"/>
          <a:stretch>
            <a:fillRect/>
          </a:stretch>
        </p:blipFill>
        <p:spPr bwMode="auto">
          <a:xfrm>
            <a:off x="1357290" y="2000240"/>
            <a:ext cx="6858048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Покатился по лесной тропинке и увидел чудесную поляну.  (пение птиц)</a:t>
            </a:r>
            <a:endParaRPr lang="ru-RU" sz="32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643050"/>
            <a:ext cx="6000792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Пение птиц - Утро в лесу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14282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6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На сказочной поляне рос волшебный цветок. У этого цветка семь лепестков и все разного цвета.</a:t>
            </a:r>
            <a:endParaRPr lang="ru-RU" sz="3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71612"/>
            <a:ext cx="771530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0"/>
          <p:cNvSpPr>
            <a:spLocks noChangeArrowheads="1"/>
          </p:cNvSpPr>
          <p:nvPr/>
        </p:nvSpPr>
        <p:spPr bwMode="auto">
          <a:xfrm rot="-2479457">
            <a:off x="4663147" y="1299267"/>
            <a:ext cx="1019175" cy="2008187"/>
          </a:xfrm>
          <a:prstGeom prst="ellipse">
            <a:avLst/>
          </a:prstGeom>
          <a:solidFill>
            <a:srgbClr val="CB0518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entury Schoolbook" pitchFamily="18" charset="0"/>
            </a:endParaRPr>
          </a:p>
        </p:txBody>
      </p:sp>
      <p:sp>
        <p:nvSpPr>
          <p:cNvPr id="4" name="Oval 8"/>
          <p:cNvSpPr>
            <a:spLocks noChangeArrowheads="1"/>
          </p:cNvSpPr>
          <p:nvPr/>
        </p:nvSpPr>
        <p:spPr bwMode="auto">
          <a:xfrm rot="520987">
            <a:off x="5783922" y="846829"/>
            <a:ext cx="1019175" cy="2008188"/>
          </a:xfrm>
          <a:prstGeom prst="ellipse">
            <a:avLst/>
          </a:prstGeom>
          <a:solidFill>
            <a:srgbClr val="2D08C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entury Schoolbook" pitchFamily="18" charset="0"/>
            </a:endParaRPr>
          </a:p>
        </p:txBody>
      </p:sp>
      <p:sp>
        <p:nvSpPr>
          <p:cNvPr id="5" name="Oval 15"/>
          <p:cNvSpPr>
            <a:spLocks noChangeArrowheads="1"/>
          </p:cNvSpPr>
          <p:nvPr/>
        </p:nvSpPr>
        <p:spPr bwMode="auto">
          <a:xfrm rot="3403032">
            <a:off x="6824528" y="1401661"/>
            <a:ext cx="1019175" cy="2008188"/>
          </a:xfrm>
          <a:prstGeom prst="ellipse">
            <a:avLst/>
          </a:prstGeom>
          <a:solidFill>
            <a:srgbClr val="048E2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entury Schoolbook" pitchFamily="18" charset="0"/>
            </a:endParaRPr>
          </a:p>
        </p:txBody>
      </p:sp>
      <p:sp>
        <p:nvSpPr>
          <p:cNvPr id="6" name="Oval 16"/>
          <p:cNvSpPr>
            <a:spLocks noChangeArrowheads="1"/>
          </p:cNvSpPr>
          <p:nvPr/>
        </p:nvSpPr>
        <p:spPr bwMode="auto">
          <a:xfrm rot="6542101">
            <a:off x="7035666" y="2674836"/>
            <a:ext cx="1019175" cy="2008187"/>
          </a:xfrm>
          <a:prstGeom prst="ellipse">
            <a:avLst/>
          </a:prstGeom>
          <a:solidFill>
            <a:srgbClr val="EDD20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entury Schoolbook" pitchFamily="18" charset="0"/>
            </a:endParaRPr>
          </a:p>
        </p:txBody>
      </p:sp>
      <p:sp>
        <p:nvSpPr>
          <p:cNvPr id="7" name="Oval 17"/>
          <p:cNvSpPr>
            <a:spLocks noChangeArrowheads="1"/>
          </p:cNvSpPr>
          <p:nvPr/>
        </p:nvSpPr>
        <p:spPr bwMode="auto">
          <a:xfrm rot="9157180">
            <a:off x="6258585" y="3494779"/>
            <a:ext cx="1019175" cy="2008188"/>
          </a:xfrm>
          <a:prstGeom prst="ellipse">
            <a:avLst/>
          </a:prstGeom>
          <a:solidFill>
            <a:srgbClr val="7F3197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entury Schoolbook" pitchFamily="18" charset="0"/>
            </a:endParaRPr>
          </a:p>
        </p:txBody>
      </p:sp>
      <p:sp>
        <p:nvSpPr>
          <p:cNvPr id="8" name="Oval 19"/>
          <p:cNvSpPr>
            <a:spLocks noChangeArrowheads="1"/>
          </p:cNvSpPr>
          <p:nvPr/>
        </p:nvSpPr>
        <p:spPr bwMode="auto">
          <a:xfrm rot="-9370207">
            <a:off x="5064785" y="3564629"/>
            <a:ext cx="1019175" cy="2008188"/>
          </a:xfrm>
          <a:prstGeom prst="ellipse">
            <a:avLst/>
          </a:prstGeom>
          <a:solidFill>
            <a:srgbClr val="FF99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entury Schoolbook" pitchFamily="18" charset="0"/>
            </a:endParaRPr>
          </a:p>
        </p:txBody>
      </p:sp>
      <p:sp>
        <p:nvSpPr>
          <p:cNvPr id="9" name="Oval 18"/>
          <p:cNvSpPr>
            <a:spLocks noChangeArrowheads="1"/>
          </p:cNvSpPr>
          <p:nvPr/>
        </p:nvSpPr>
        <p:spPr bwMode="auto">
          <a:xfrm rot="5400000">
            <a:off x="4260716" y="2446236"/>
            <a:ext cx="1019175" cy="2008187"/>
          </a:xfrm>
          <a:prstGeom prst="ellipse">
            <a:avLst/>
          </a:prstGeom>
          <a:solidFill>
            <a:srgbClr val="0BAFF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entury Schoolbook" pitchFamily="18" charset="0"/>
            </a:endParaRPr>
          </a:p>
        </p:txBody>
      </p:sp>
      <p:sp>
        <p:nvSpPr>
          <p:cNvPr id="10" name="Oval 21"/>
          <p:cNvSpPr>
            <a:spLocks noChangeArrowheads="1"/>
          </p:cNvSpPr>
          <p:nvPr/>
        </p:nvSpPr>
        <p:spPr bwMode="auto">
          <a:xfrm>
            <a:off x="5710897" y="2796279"/>
            <a:ext cx="936625" cy="9366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entury Schoolbook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7158" y="3286124"/>
            <a:ext cx="3168650" cy="25542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kern="10" dirty="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Лепесток лети-лети,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kern="10" dirty="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Нам задание  неси!</a:t>
            </a:r>
          </a:p>
        </p:txBody>
      </p:sp>
      <p:sp>
        <p:nvSpPr>
          <p:cNvPr id="13" name="Oval 15"/>
          <p:cNvSpPr>
            <a:spLocks noChangeArrowheads="1"/>
          </p:cNvSpPr>
          <p:nvPr/>
        </p:nvSpPr>
        <p:spPr bwMode="auto">
          <a:xfrm rot="3403032">
            <a:off x="6824528" y="1401661"/>
            <a:ext cx="1019175" cy="2008188"/>
          </a:xfrm>
          <a:prstGeom prst="ellipse">
            <a:avLst/>
          </a:prstGeom>
          <a:solidFill>
            <a:srgbClr val="048E2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entury Schoolbook" pitchFamily="18" charset="0"/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571480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i="1" dirty="0">
                <a:solidFill>
                  <a:srgbClr val="E9006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Вырос волшебный цветок на поляне,</a:t>
            </a:r>
            <a:endParaRPr lang="ru-RU" sz="2000" dirty="0">
              <a:solidFill>
                <a:srgbClr val="E9006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0" hangingPunct="0">
              <a:lnSpc>
                <a:spcPct val="150000"/>
              </a:lnSpc>
            </a:pPr>
            <a:r>
              <a:rPr lang="ru-RU" sz="2000" b="1" i="1" dirty="0">
                <a:solidFill>
                  <a:srgbClr val="E9006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Утром весенним раскрыл лепестки.</a:t>
            </a:r>
            <a:endParaRPr lang="ru-RU" sz="2000" dirty="0">
              <a:solidFill>
                <a:srgbClr val="E9006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0" hangingPunct="0">
              <a:lnSpc>
                <a:spcPct val="150000"/>
              </a:lnSpc>
            </a:pPr>
            <a:r>
              <a:rPr lang="ru-RU" sz="2000" b="1" i="1" dirty="0">
                <a:solidFill>
                  <a:srgbClr val="E9006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лепестках вы найдёте задания</a:t>
            </a:r>
            <a:endParaRPr lang="ru-RU" sz="2000" dirty="0">
              <a:solidFill>
                <a:srgbClr val="E9006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0" hangingPunct="0">
              <a:lnSpc>
                <a:spcPct val="150000"/>
              </a:lnSpc>
            </a:pPr>
            <a:r>
              <a:rPr lang="ru-RU" sz="2000" b="1" i="1" dirty="0">
                <a:solidFill>
                  <a:srgbClr val="E9006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Выполнить их  мы скорее спешим.</a:t>
            </a:r>
            <a:endParaRPr lang="ru-RU" sz="2000" dirty="0">
              <a:solidFill>
                <a:srgbClr val="E9006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7944" y="2054777"/>
            <a:ext cx="4369118" cy="4191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611560" y="2967335"/>
            <a:ext cx="317462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Вспомните </a:t>
            </a: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поведения в лесу, так как мы отправимся в гости в лес.</a:t>
            </a:r>
          </a:p>
          <a:p>
            <a:r>
              <a:rPr lang="ru-RU" sz="2400" b="1" i="1" kern="10" dirty="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/>
            </a:r>
            <a:br>
              <a:rPr lang="ru-RU" sz="2400" b="1" i="1" kern="10" dirty="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</a:b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642918"/>
            <a:ext cx="5904656" cy="14811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i="1" kern="10" dirty="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Лепесток лети-лети, </a:t>
            </a:r>
            <a:br>
              <a:rPr lang="ru-RU" sz="3200" b="1" i="1" kern="10" dirty="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</a:br>
            <a:r>
              <a:rPr lang="ru-RU" sz="3200" b="1" i="1" kern="10" dirty="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Нам задание  неси!</a:t>
            </a:r>
            <a:r>
              <a:rPr lang="ru-RU" sz="2400" dirty="0">
                <a:solidFill>
                  <a:srgbClr val="C00000"/>
                </a:solidFill>
              </a:rPr>
              <a:t> </a:t>
            </a:r>
            <a:endParaRPr lang="ru-RU" sz="3200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16"/>
          <p:cNvSpPr>
            <a:spLocks noGrp="1" noChangeArrowheads="1"/>
          </p:cNvSpPr>
          <p:nvPr>
            <p:ph sz="quarter" idx="1"/>
          </p:nvPr>
        </p:nvSpPr>
        <p:spPr>
          <a:xfrm rot="20624241">
            <a:off x="345967" y="395777"/>
            <a:ext cx="8621972" cy="6253941"/>
          </a:xfrm>
          <a:prstGeom prst="ellipse">
            <a:avLst/>
          </a:prstGeom>
          <a:solidFill>
            <a:srgbClr val="EDD20D"/>
          </a:solidFill>
          <a:ln>
            <a:solidFill>
              <a:schemeClr val="tx1"/>
            </a:solidFill>
            <a:round/>
          </a:ln>
        </p:spPr>
        <p:txBody>
          <a:bodyPr wrap="none" anchor="ctr">
            <a:normAutofit/>
          </a:bodyPr>
          <a:lstStyle/>
          <a:p>
            <a:pPr>
              <a:buNone/>
            </a:pPr>
            <a:r>
              <a:rPr lang="ru-RU" sz="4000" b="1" dirty="0"/>
              <a:t>Правила поведения в лесу</a:t>
            </a:r>
            <a:r>
              <a:rPr lang="ru-RU" sz="4000" b="1" dirty="0" smtClean="0"/>
              <a:t>.</a:t>
            </a:r>
            <a:r>
              <a:rPr lang="ru-RU" sz="4000" b="1" dirty="0"/>
              <a:t> </a:t>
            </a:r>
            <a:endParaRPr lang="ru-RU" sz="4000" dirty="0"/>
          </a:p>
          <a:p>
            <a:r>
              <a:rPr lang="ru-RU" sz="1800" dirty="0"/>
              <a:t>1.     Нельзя</a:t>
            </a:r>
            <a:r>
              <a:rPr lang="ru-RU" sz="2800" dirty="0"/>
              <a:t> </a:t>
            </a:r>
            <a:r>
              <a:rPr lang="ru-RU" sz="1800" dirty="0"/>
              <a:t>шуметь, так можно нарушить нормальную 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жизнь </a:t>
            </a:r>
            <a:r>
              <a:rPr lang="ru-RU" sz="1800" dirty="0"/>
              <a:t>обитателей леса.</a:t>
            </a:r>
          </a:p>
          <a:p>
            <a:r>
              <a:rPr lang="ru-RU" sz="1800" dirty="0"/>
              <a:t>2.     Нельзя рвать много цветов, зная, что никогда </a:t>
            </a:r>
            <a:r>
              <a:rPr lang="ru-RU" sz="1800" dirty="0" smtClean="0"/>
              <a:t>не</a:t>
            </a:r>
          </a:p>
          <a:p>
            <a:pPr>
              <a:buNone/>
            </a:pPr>
            <a:r>
              <a:rPr lang="ru-RU" sz="1800" dirty="0" smtClean="0"/>
              <a:t> </a:t>
            </a:r>
            <a:r>
              <a:rPr lang="ru-RU" sz="1800" dirty="0"/>
              <a:t>поставишь их в вазу.</a:t>
            </a:r>
          </a:p>
          <a:p>
            <a:r>
              <a:rPr lang="ru-RU" sz="1800" dirty="0"/>
              <a:t>3.     Нельзя ломать маленькие деревца, кустарники, ветки.</a:t>
            </a:r>
          </a:p>
          <a:p>
            <a:r>
              <a:rPr lang="ru-RU" sz="1800" dirty="0"/>
              <a:t>4.     Нельзя ловить бабочек, жуков и других обитателей леса.</a:t>
            </a:r>
          </a:p>
          <a:p>
            <a:r>
              <a:rPr lang="ru-RU" sz="1800" dirty="0"/>
              <a:t>5.     Нельзя оставлять после себя мусор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6.     Нельзя забирать домой птенчиков и маленьких зверюшек.</a:t>
            </a:r>
            <a:endParaRPr lang="ru-RU" sz="1800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917</TotalTime>
  <Words>590</Words>
  <Application>Microsoft Office PowerPoint</Application>
  <PresentationFormat>Экран (4:3)</PresentationFormat>
  <Paragraphs>106</Paragraphs>
  <Slides>23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Внеурочная деятельность. </vt:lpstr>
      <vt:lpstr>Экологическая игра- путешествие «Цветик - семицветик»</vt:lpstr>
      <vt:lpstr>Цели мероприятия:</vt:lpstr>
      <vt:lpstr>Жил – был Колобок. Ему надоело сидеть на подоконнике и он ушёл в лес.</vt:lpstr>
      <vt:lpstr>Покатился по лесной тропинке и увидел чудесную поляну.  (пение птиц)</vt:lpstr>
      <vt:lpstr>На сказочной поляне рос волшебный цветок. У этого цветка семь лепестков и все разного цвета.</vt:lpstr>
      <vt:lpstr>Презентация PowerPoint</vt:lpstr>
      <vt:lpstr>Презентация PowerPoint</vt:lpstr>
      <vt:lpstr>Презентация PowerPoint</vt:lpstr>
      <vt:lpstr>Игра «Если я приду в лесок»</vt:lpstr>
      <vt:lpstr> Наш лес наполнен трелями разных птиц,  а каких давайте отгадаем загадки и узнаем. </vt:lpstr>
      <vt:lpstr>Найди лишнюю птицу.</vt:lpstr>
      <vt:lpstr>     </vt:lpstr>
      <vt:lpstr>Птицы – защитники лесов. </vt:lpstr>
      <vt:lpstr>Лепесток лети-лети,  Нам задание  неси! </vt:lpstr>
      <vt:lpstr> Лепесток лети-лети,  Нам задание  неси! Экологическая задача. </vt:lpstr>
      <vt:lpstr>Муравейник – жилище муравьёв. Муравей – трудолюбивое насекомое. Муравьев называют санитарами леса, они уничтожают вредных насекомых. Можно ли разорять муравейники?</vt:lpstr>
      <vt:lpstr>Лепесток лети-лети,  Нам задание  неси! </vt:lpstr>
      <vt:lpstr>Назови грибы, найди лишнее.</vt:lpstr>
      <vt:lpstr>О полезных свойствах мухомора…</vt:lpstr>
      <vt:lpstr>Помощь лесу  Если только захотите вы природе помогать,  Лучше правила учите, чтобы их не забывать! Что означает каждый знак? 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Компьютер</cp:lastModifiedBy>
  <cp:revision>91</cp:revision>
  <dcterms:created xsi:type="dcterms:W3CDTF">2017-01-31T15:04:26Z</dcterms:created>
  <dcterms:modified xsi:type="dcterms:W3CDTF">2018-01-05T17:27:46Z</dcterms:modified>
</cp:coreProperties>
</file>