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1" r:id="rId2"/>
    <p:sldId id="262" r:id="rId3"/>
    <p:sldId id="264" r:id="rId4"/>
    <p:sldId id="266" r:id="rId5"/>
    <p:sldId id="265" r:id="rId6"/>
    <p:sldId id="267" r:id="rId7"/>
    <p:sldId id="268" r:id="rId8"/>
    <p:sldId id="270" r:id="rId9"/>
    <p:sldId id="272" r:id="rId10"/>
    <p:sldId id="273" r:id="rId11"/>
    <p:sldId id="275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6" y="-4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emf"/><Relationship Id="rId4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13.03.2013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6.jpg"/><Relationship Id="rId7" Type="http://schemas.openxmlformats.org/officeDocument/2006/relationships/package" Target="../embeddings/_________Microsoft_Word2.docx"/><Relationship Id="rId12" Type="http://schemas.openxmlformats.org/officeDocument/2006/relationships/image" Target="../media/image5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11" Type="http://schemas.openxmlformats.org/officeDocument/2006/relationships/package" Target="../embeddings/_________Microsoft_Word4.docx"/><Relationship Id="rId5" Type="http://schemas.openxmlformats.org/officeDocument/2006/relationships/package" Target="../embeddings/_________Microsoft_Word1.docx"/><Relationship Id="rId10" Type="http://schemas.openxmlformats.org/officeDocument/2006/relationships/image" Target="../media/image4.emf"/><Relationship Id="rId4" Type="http://schemas.openxmlformats.org/officeDocument/2006/relationships/image" Target="../media/image3.png"/><Relationship Id="rId9" Type="http://schemas.openxmlformats.org/officeDocument/2006/relationships/package" Target="../embeddings/_________Microsoft_Word3.docx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413" y="0"/>
            <a:ext cx="4571059" cy="685800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837309"/>
              </p:ext>
            </p:extLst>
          </p:nvPr>
        </p:nvGraphicFramePr>
        <p:xfrm>
          <a:off x="827584" y="4509120"/>
          <a:ext cx="7416824" cy="122413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926559"/>
                <a:gridCol w="927647"/>
                <a:gridCol w="926559"/>
                <a:gridCol w="927647"/>
                <a:gridCol w="926559"/>
                <a:gridCol w="927647"/>
                <a:gridCol w="926559"/>
                <a:gridCol w="927647"/>
              </a:tblGrid>
              <a:tr h="12241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1"/>
              <p:cNvSpPr>
                <a:spLocks noGrp="1" noChangeArrowheads="1"/>
              </p:cNvSpPr>
              <p:nvPr>
                <p:ph type="title"/>
              </p:nvPr>
            </p:nvSpPr>
            <p:spPr bwMode="auto">
              <a:xfrm>
                <a:off x="467544" y="398166"/>
                <a:ext cx="7704856" cy="34901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228600">
                  <a:lnSpc>
                    <a:spcPct val="115000"/>
                  </a:lnSpc>
                </a:pPr>
                <a:r>
                  <a:rPr lang="ru-RU" sz="2400" b="0" dirty="0">
                    <a:solidFill>
                      <a:schemeClr val="tx1"/>
                    </a:solidFill>
                    <a:effectLst/>
                    <a:latin typeface="Times New Roman"/>
                    <a:ea typeface="Calibri"/>
                  </a:rPr>
                  <a:t>Зачеркните в таблице буквы, которыми обозначены ложные </a:t>
                </a:r>
                <a:r>
                  <a:rPr lang="ru-RU" sz="2400" b="0" dirty="0" smtClean="0">
                    <a:solidFill>
                      <a:schemeClr val="tx1"/>
                    </a:solidFill>
                    <a:effectLst/>
                    <a:latin typeface="Times New Roman"/>
                    <a:ea typeface="Calibri"/>
                  </a:rPr>
                  <a:t>высказывания.</a:t>
                </a:r>
                <a:r>
                  <a:rPr lang="ru-RU" sz="2400" b="0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  <a:t/>
                </a:r>
                <a:br>
                  <a:rPr lang="ru-RU" sz="2400" b="0" dirty="0" smtClean="0">
                    <a:solidFill>
                      <a:schemeClr val="tx1"/>
                    </a:solidFill>
                    <a:latin typeface="Times New Roman"/>
                    <a:ea typeface="Calibri"/>
                    <a:cs typeface="Times New Roman"/>
                  </a:rPr>
                </a:br>
                <a:r>
                  <a:rPr lang="ru-RU" sz="1800" b="0" dirty="0" smtClean="0">
                    <a:solidFill>
                      <a:srgbClr val="000000"/>
                    </a:solidFill>
                    <a:latin typeface="Times New Roman"/>
                    <a:ea typeface="Calibri"/>
                    <a:cs typeface="Times New Roman"/>
                  </a:rPr>
                  <a:t>(</a:t>
                </a:r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С) Уравнение вида </a:t>
                </a:r>
                <a14:m>
                  <m:oMath xmlns:m="http://schemas.openxmlformats.org/officeDocument/2006/math"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а</m:t>
                    </m:r>
                    <m:sSup>
                      <m:sSupPr>
                        <m:ctrlP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r>
                      <a:rPr lang="en-US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𝑏</m:t>
                    </m:r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х+с=0</m:t>
                    </m:r>
                  </m:oMath>
                </a14:m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называется </a:t>
                </a: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линейным.</a:t>
                </a:r>
                <a:r>
                  <a:rPr lang="ru-RU" sz="1800" b="0" dirty="0">
                    <a:ea typeface="Calibri"/>
                    <a:cs typeface="Times New Roman"/>
                  </a:rPr>
                  <a:t/>
                </a:r>
                <a:br>
                  <a:rPr lang="ru-RU" sz="1800" b="0" dirty="0">
                    <a:ea typeface="Calibri"/>
                    <a:cs typeface="Times New Roman"/>
                  </a:rPr>
                </a:b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В) В уравнении </a:t>
                </a:r>
                <a14:m>
                  <m:oMath xmlns:m="http://schemas.openxmlformats.org/officeDocument/2006/math"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2</m:t>
                    </m:r>
                    <m:sSup>
                      <m:sSupPr>
                        <m:ctrlP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+7х−3=0</m:t>
                    </m:r>
                  </m:oMath>
                </a14:m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старший коэффициент равен </a:t>
                </a: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2.</a:t>
                </a:r>
                <a:r>
                  <a:rPr lang="ru-RU" sz="1800" b="0" dirty="0">
                    <a:ea typeface="Calibri"/>
                    <a:cs typeface="Times New Roman"/>
                  </a:rPr>
                  <a:t/>
                </a:r>
                <a:br>
                  <a:rPr lang="ru-RU" sz="1800" b="0" dirty="0">
                    <a:ea typeface="Calibri"/>
                    <a:cs typeface="Times New Roman"/>
                  </a:rPr>
                </a:b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Ю) Уравнение 5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−х+6=0 </m:t>
                    </m:r>
                  </m:oMath>
                </a14:m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приведённое.</a:t>
                </a:r>
                <a:r>
                  <a:rPr lang="ru-RU" sz="1800" b="0" dirty="0">
                    <a:ea typeface="Calibri"/>
                    <a:cs typeface="Times New Roman"/>
                  </a:rPr>
                  <a:t/>
                </a:r>
                <a:br>
                  <a:rPr lang="ru-RU" sz="1800" b="0" dirty="0">
                    <a:ea typeface="Calibri"/>
                    <a:cs typeface="Times New Roman"/>
                  </a:rPr>
                </a:b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И) Корнем уравнения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−100х+99=0</m:t>
                    </m:r>
                  </m:oMath>
                </a14:m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является число </a:t>
                </a: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1.</a:t>
                </a:r>
                <a:r>
                  <a:rPr lang="ru-RU" sz="1800" b="0" dirty="0">
                    <a:ea typeface="Calibri"/>
                    <a:cs typeface="Times New Roman"/>
                  </a:rPr>
                  <a:t/>
                </a:r>
                <a:br>
                  <a:rPr lang="ru-RU" sz="1800" b="0" dirty="0">
                    <a:ea typeface="Calibri"/>
                    <a:cs typeface="Times New Roman"/>
                  </a:rPr>
                </a:b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У) Если </a:t>
                </a:r>
                <a:r>
                  <a:rPr lang="en-US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 </a:t>
                </a:r>
                <a14:m>
                  <m:oMath xmlns:m="http://schemas.openxmlformats.org/officeDocument/2006/math"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&lt;0</m:t>
                    </m:r>
                  </m:oMath>
                </a14:m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 то уравнение имеет один </a:t>
                </a: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корень.</a:t>
                </a:r>
                <a:r>
                  <a:rPr lang="ru-RU" sz="1800" b="0" dirty="0">
                    <a:ea typeface="Calibri"/>
                    <a:cs typeface="Times New Roman"/>
                  </a:rPr>
                  <a:t/>
                </a:r>
                <a:br>
                  <a:rPr lang="ru-RU" sz="1800" b="0" dirty="0">
                    <a:ea typeface="Calibri"/>
                    <a:cs typeface="Times New Roman"/>
                  </a:rPr>
                </a:b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Е) График функции </a:t>
                </a:r>
                <a14:m>
                  <m:oMath xmlns:m="http://schemas.openxmlformats.org/officeDocument/2006/math"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у=</m:t>
                    </m:r>
                    <m:sSup>
                      <m:sSupPr>
                        <m:ctrlP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−2х−3 </m:t>
                    </m:r>
                  </m:oMath>
                </a14:m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пересекает ось Ох в двух </a:t>
                </a: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точках.</a:t>
                </a:r>
                <a:r>
                  <a:rPr lang="ru-RU" sz="1800" b="0" dirty="0">
                    <a:ea typeface="Calibri"/>
                    <a:cs typeface="Times New Roman"/>
                  </a:rPr>
                  <a:t/>
                </a:r>
                <a:br>
                  <a:rPr lang="ru-RU" sz="1800" b="0" dirty="0">
                    <a:ea typeface="Calibri"/>
                    <a:cs typeface="Times New Roman"/>
                  </a:rPr>
                </a:b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Т) Уравнение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−10х+25=0</m:t>
                    </m:r>
                  </m:oMath>
                </a14:m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имеет 1 </a:t>
                </a: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корень.</a:t>
                </a:r>
                <a:r>
                  <a:rPr lang="ru-RU" sz="1800" b="0" dirty="0">
                    <a:ea typeface="Calibri"/>
                    <a:cs typeface="Times New Roman"/>
                  </a:rPr>
                  <a:t/>
                </a:r>
                <a:br>
                  <a:rPr lang="ru-RU" sz="1800" b="0" dirty="0">
                    <a:ea typeface="Calibri"/>
                    <a:cs typeface="Times New Roman"/>
                  </a:rPr>
                </a:br>
                <a:r>
                  <a:rPr lang="ru-RU" sz="1800" b="0" dirty="0"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К) Уравнение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18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18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+7х=0</m:t>
                    </m:r>
                  </m:oMath>
                </a14:m>
                <a:r>
                  <a:rPr lang="ru-RU" sz="18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является полным.</a:t>
                </a:r>
                <a:endParaRPr lang="ru-RU" sz="1800" b="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Rectang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 bwMode="auto">
              <a:xfrm>
                <a:off x="467544" y="398166"/>
                <a:ext cx="7704856" cy="3490186"/>
              </a:xfrm>
              <a:prstGeom prst="rect">
                <a:avLst/>
              </a:prstGeom>
              <a:blipFill rotWithShape="1">
                <a:blip r:embed="rId4"/>
                <a:stretch>
                  <a:fillRect b="-261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382233"/>
              </p:ext>
            </p:extLst>
          </p:nvPr>
        </p:nvGraphicFramePr>
        <p:xfrm>
          <a:off x="1116013" y="4941168"/>
          <a:ext cx="511175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Документ" r:id="rId5" imgW="531838" imgH="528602" progId="Word.Document.12">
                  <p:embed/>
                </p:oleObj>
              </mc:Choice>
              <mc:Fallback>
                <p:oleObj name="Документ" r:id="rId5" imgW="531838" imgH="5286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16013" y="4941168"/>
                        <a:ext cx="511175" cy="503238"/>
                      </a:xfrm>
                      <a:prstGeom prst="rect">
                        <a:avLst/>
                      </a:prstGeom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5093895"/>
              </p:ext>
            </p:extLst>
          </p:nvPr>
        </p:nvGraphicFramePr>
        <p:xfrm>
          <a:off x="2915816" y="4941168"/>
          <a:ext cx="511175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Документ" r:id="rId7" imgW="531838" imgH="531126" progId="Word.Document.12">
                  <p:embed/>
                </p:oleObj>
              </mc:Choice>
              <mc:Fallback>
                <p:oleObj name="Документ" r:id="rId7" imgW="531838" imgH="531126" progId="Word.Document.12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4941168"/>
                        <a:ext cx="511175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7605754"/>
              </p:ext>
            </p:extLst>
          </p:nvPr>
        </p:nvGraphicFramePr>
        <p:xfrm>
          <a:off x="4783138" y="4943475"/>
          <a:ext cx="5127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Документ" r:id="rId9" imgW="531838" imgH="531126" progId="Word.Document.12">
                  <p:embed/>
                </p:oleObj>
              </mc:Choice>
              <mc:Fallback>
                <p:oleObj name="Документ" r:id="rId9" imgW="531838" imgH="531126" progId="Word.Document.12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3138" y="4943475"/>
                        <a:ext cx="512762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268256"/>
              </p:ext>
            </p:extLst>
          </p:nvPr>
        </p:nvGraphicFramePr>
        <p:xfrm>
          <a:off x="7596188" y="4943475"/>
          <a:ext cx="512762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Документ" r:id="rId11" imgW="531838" imgH="531126" progId="Word.Document.12">
                  <p:embed/>
                </p:oleObj>
              </mc:Choice>
              <mc:Fallback>
                <p:oleObj name="Документ" r:id="rId11" imgW="531838" imgH="531126" progId="Word.Document.12">
                  <p:embed/>
                  <p:pic>
                    <p:nvPicPr>
                      <p:cNvPr id="0" name="Объект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96188" y="4943475"/>
                        <a:ext cx="512762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3"/>
            <a:ext cx="4570414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414" y="0"/>
            <a:ext cx="45710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92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49809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13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0.50625 0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13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0.50625 0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700" dirty="0">
                <a:solidFill>
                  <a:srgbClr val="464646"/>
                </a:solidFill>
              </a:rPr>
              <a:t>Проверка самостоятельной работы.</a:t>
            </a:r>
            <a:br>
              <a:rPr lang="ru-RU" sz="3700" dirty="0">
                <a:solidFill>
                  <a:srgbClr val="464646"/>
                </a:solidFill>
              </a:rPr>
            </a:br>
            <a:r>
              <a:rPr lang="en-US" sz="3700" dirty="0" smtClean="0">
                <a:solidFill>
                  <a:srgbClr val="464646"/>
                </a:solidFill>
              </a:rPr>
              <a:t>II</a:t>
            </a:r>
            <a:r>
              <a:rPr lang="ru-RU" sz="3700" dirty="0" smtClean="0">
                <a:solidFill>
                  <a:srgbClr val="464646"/>
                </a:solidFill>
              </a:rPr>
              <a:t> </a:t>
            </a:r>
            <a:r>
              <a:rPr lang="ru-RU" sz="3700" dirty="0">
                <a:solidFill>
                  <a:srgbClr val="464646"/>
                </a:solidFill>
              </a:rPr>
              <a:t>группа: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284863"/>
            <a:ext cx="4680520" cy="5156505"/>
          </a:xfrm>
        </p:spPr>
      </p:pic>
    </p:spTree>
    <p:extLst>
      <p:ext uri="{BB962C8B-B14F-4D97-AF65-F5344CB8AC3E}">
        <p14:creationId xmlns:p14="http://schemas.microsoft.com/office/powerpoint/2010/main" val="319788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457200" y="274638"/>
                <a:ext cx="8229600" cy="3874442"/>
              </a:xfrm>
            </p:spPr>
            <p:txBody>
              <a:bodyPr>
                <a:norm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4400" b="0" dirty="0" smtClean="0">
                    <a:effectLst/>
                    <a:latin typeface="Times New Roman"/>
                    <a:ea typeface="Calibri"/>
                  </a:rPr>
                  <a:t>Домашнее задание:</a:t>
                </a:r>
                <a:br>
                  <a:rPr lang="ru-RU" sz="4400" b="0" dirty="0" smtClean="0">
                    <a:effectLst/>
                    <a:latin typeface="Times New Roman"/>
                    <a:ea typeface="Calibri"/>
                  </a:rPr>
                </a:br>
                <a:r>
                  <a:rPr lang="ru-RU" sz="4400" b="0" dirty="0" smtClean="0">
                    <a:effectLst/>
                    <a:latin typeface="Times New Roman"/>
                    <a:ea typeface="Calibri"/>
                  </a:rPr>
                  <a:t/>
                </a:r>
                <a:br>
                  <a:rPr lang="ru-RU" sz="4400" b="0" dirty="0" smtClean="0">
                    <a:effectLst/>
                    <a:latin typeface="Times New Roman"/>
                    <a:ea typeface="Calibri"/>
                  </a:rPr>
                </a:br>
                <a:r>
                  <a:rPr lang="ru-RU" sz="3200" b="0" dirty="0" smtClean="0">
                    <a:effectLst/>
                    <a:latin typeface="Times New Roman"/>
                    <a:ea typeface="Calibri"/>
                  </a:rPr>
                  <a:t>1. Параграф </a:t>
                </a:r>
                <a:r>
                  <a:rPr lang="ru-RU" sz="3200" b="0" dirty="0">
                    <a:effectLst/>
                    <a:latin typeface="Times New Roman"/>
                    <a:ea typeface="Calibri"/>
                  </a:rPr>
                  <a:t>29, №29.8, 29.9, 29.12(</a:t>
                </a:r>
                <a:r>
                  <a:rPr lang="ru-RU" sz="3200" b="0" dirty="0" err="1">
                    <a:effectLst/>
                    <a:latin typeface="Times New Roman"/>
                    <a:ea typeface="Calibri"/>
                  </a:rPr>
                  <a:t>а,б</a:t>
                </a:r>
                <a:r>
                  <a:rPr lang="ru-RU" sz="3200" b="0" dirty="0" smtClean="0">
                    <a:effectLst/>
                    <a:latin typeface="Times New Roman"/>
                    <a:ea typeface="Calibri"/>
                  </a:rPr>
                  <a:t>).</a:t>
                </a:r>
                <a:br>
                  <a:rPr lang="ru-RU" sz="3200" b="0" dirty="0" smtClean="0">
                    <a:effectLst/>
                    <a:latin typeface="Times New Roman"/>
                    <a:ea typeface="Calibri"/>
                  </a:rPr>
                </a:br>
                <a:r>
                  <a:rPr lang="ru-RU" sz="3200" b="0" dirty="0" smtClean="0">
                    <a:effectLst/>
                    <a:latin typeface="Times New Roman"/>
                    <a:ea typeface="Calibri"/>
                  </a:rPr>
                  <a:t>2. </a:t>
                </a:r>
                <a:r>
                  <a:rPr lang="ru-RU" sz="3200" b="0" dirty="0">
                    <a:effectLst/>
                    <a:latin typeface="Times New Roman"/>
                    <a:ea typeface="Calibri"/>
                    <a:cs typeface="Times New Roman"/>
                  </a:rPr>
                  <a:t>Дополнительное задание: </a:t>
                </a:r>
                <a:r>
                  <a:rPr lang="ru-RU" sz="3200" b="0" dirty="0" smtClean="0">
                    <a:effectLst/>
                    <a:latin typeface="Times New Roman"/>
                    <a:ea typeface="Calibri"/>
                    <a:cs typeface="Times New Roman"/>
                  </a:rPr>
                  <a:t/>
                </a:r>
                <a:br>
                  <a:rPr lang="ru-RU" sz="3200" b="0" dirty="0" smtClean="0">
                    <a:effectLst/>
                    <a:latin typeface="Times New Roman"/>
                    <a:ea typeface="Calibri"/>
                    <a:cs typeface="Times New Roman"/>
                  </a:rPr>
                </a:br>
                <a:r>
                  <a:rPr lang="ru-RU" sz="3200" b="0" dirty="0" smtClean="0">
                    <a:effectLst/>
                    <a:latin typeface="Times New Roman"/>
                    <a:ea typeface="Calibri"/>
                    <a:cs typeface="Times New Roman"/>
                  </a:rPr>
                  <a:t>В </a:t>
                </a:r>
                <a:r>
                  <a:rPr lang="ru-RU" sz="3200" b="0" dirty="0">
                    <a:effectLst/>
                    <a:latin typeface="Times New Roman"/>
                    <a:ea typeface="Calibri"/>
                    <a:cs typeface="Times New Roman"/>
                  </a:rPr>
                  <a:t>уравнении 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32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32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+5х+с=0 </m:t>
                    </m:r>
                  </m:oMath>
                </a14:m>
                <a:r>
                  <a:rPr lang="ru-RU" sz="3200" b="0" dirty="0">
                    <a:effectLst/>
                    <a:latin typeface="Times New Roman"/>
                    <a:ea typeface="Calibri"/>
                    <a:cs typeface="Times New Roman"/>
                  </a:rPr>
                  <a:t>сумма квадратов корней равна 7. Найдите </a:t>
                </a:r>
                <a:r>
                  <a:rPr lang="ru-RU" sz="3200" b="0" i="1" dirty="0">
                    <a:effectLst/>
                    <a:latin typeface="Times New Roman"/>
                    <a:ea typeface="Calibri"/>
                    <a:cs typeface="Times New Roman"/>
                  </a:rPr>
                  <a:t>с</a:t>
                </a:r>
                <a:r>
                  <a:rPr lang="ru-RU" sz="3200" b="0" dirty="0"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  <a:r>
                  <a:rPr lang="ru-RU" sz="3200" b="0" dirty="0">
                    <a:effectLst/>
                    <a:latin typeface="Calibri"/>
                    <a:ea typeface="Calibri"/>
                    <a:cs typeface="Times New Roman"/>
                  </a:rPr>
                  <a:t/>
                </a:r>
                <a:br>
                  <a:rPr lang="ru-RU" sz="3200" b="0" dirty="0">
                    <a:effectLst/>
                    <a:latin typeface="Calibri"/>
                    <a:ea typeface="Calibri"/>
                    <a:cs typeface="Times New Roman"/>
                  </a:rPr>
                </a:br>
                <a:endParaRPr lang="ru-RU" sz="3200" b="0" dirty="0"/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274638"/>
                <a:ext cx="8229600" cy="3874442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639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82554"/>
          </a:xfrm>
        </p:spPr>
        <p:txBody>
          <a:bodyPr>
            <a:noAutofit/>
          </a:bodyPr>
          <a:lstStyle/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Рефлексия.</a:t>
            </a:r>
            <a:br>
              <a:rPr lang="ru-RU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en-US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/>
            </a:r>
            <a:br>
              <a:rPr lang="en-US" sz="280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sz="2800" b="0" dirty="0" smtClean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Продолжите </a:t>
            </a:r>
            <a: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фразу:</a:t>
            </a:r>
            <a:b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“Сегодня на уроке я узнал...”;</a:t>
            </a:r>
            <a:b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“Сегодня на уроке я научился...”</a:t>
            </a:r>
            <a:b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“Сегодня на уроке я познакомился...”</a:t>
            </a:r>
            <a:b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“Сегодня на уроке я повторил ...”</a:t>
            </a:r>
            <a:b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</a:br>
            <a:r>
              <a:rPr lang="ru-RU" sz="2800" b="0" dirty="0">
                <a:solidFill>
                  <a:schemeClr val="tx1"/>
                </a:solidFill>
                <a:effectLst/>
                <a:latin typeface="Times New Roman"/>
                <a:ea typeface="Times New Roman"/>
              </a:rPr>
              <a:t>“Сегодня на уроке я закрепил...”</a:t>
            </a:r>
          </a:p>
        </p:txBody>
      </p:sp>
    </p:spTree>
    <p:extLst>
      <p:ext uri="{BB962C8B-B14F-4D97-AF65-F5344CB8AC3E}">
        <p14:creationId xmlns:p14="http://schemas.microsoft.com/office/powerpoint/2010/main" val="401732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412776"/>
            <a:ext cx="3317850" cy="485877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Франсуа Виет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65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домашнего задания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Таблица 1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9425398"/>
                  </p:ext>
                </p:extLst>
              </p:nvPr>
            </p:nvGraphicFramePr>
            <p:xfrm>
              <a:off x="0" y="1556792"/>
              <a:ext cx="8820470" cy="436532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582276"/>
                    <a:gridCol w="1559318"/>
                    <a:gridCol w="1559318"/>
                    <a:gridCol w="1559318"/>
                    <a:gridCol w="1560240"/>
                  </a:tblGrid>
                  <a:tr h="1036992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+ 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 </a:t>
                          </a: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∙  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8496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−2х−15=0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- 3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lvl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- 15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849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−5х+6=0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849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+15х+36=0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- 12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42950" indent="-28575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Tx/>
                            <a:buChar char="-"/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indent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-15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36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1122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3</m:t>
                                </m:r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+5х−2=0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- 2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800" i="1" dirty="0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800" b="0" i="1" dirty="0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800" b="0" i="1" dirty="0" smtClean="0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cs typeface="Times New Roman"/>
                                      </a:rPr>
                                      <m:t>3</m:t>
                                    </m:r>
                                  </m:den>
                                </m:f>
                                <m:r>
                                  <a:rPr lang="ru-RU" sz="1800" i="1" dirty="0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ru-RU" sz="1800" b="0" i="1" smtClea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/>
                                  <a:cs typeface="Times New Roman"/>
                                </a:rPr>
                                <m:t>=−1</m:t>
                              </m:r>
                              <m:f>
                                <m:fPr>
                                  <m:ctrlP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dirty="0" smtClean="0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 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43118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6</m:t>
                                </m:r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+5х+1=0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kumimoji="0" lang="ru-RU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-</a:t>
                          </a:r>
                          <a:r>
                            <a:rPr kumimoji="0" lang="ru-RU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-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ru-RU" sz="180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ru-RU" sz="1800" b="0" i="1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849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2</m:t>
                                </m:r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−х−1=0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kumimoji="0" lang="ru-RU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-</a:t>
                          </a:r>
                          <a:r>
                            <a:rPr kumimoji="0" lang="ru-RU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kumimoji="0" lang="ru-RU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-</a:t>
                          </a:r>
                          <a:r>
                            <a:rPr kumimoji="0" lang="ru-RU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kumimoji="0" lang="ru-RU" sz="18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Таблица 1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89425398"/>
                  </p:ext>
                </p:extLst>
              </p:nvPr>
            </p:nvGraphicFramePr>
            <p:xfrm>
              <a:off x="0" y="1556792"/>
              <a:ext cx="8820470" cy="4365321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582276"/>
                    <a:gridCol w="1559318"/>
                    <a:gridCol w="1559318"/>
                    <a:gridCol w="1559318"/>
                    <a:gridCol w="1560240"/>
                  </a:tblGrid>
                  <a:tr h="1036992">
                    <a:tc>
                      <a:txBody>
                        <a:bodyPr/>
                        <a:lstStyle/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+ 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 </a:t>
                          </a: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∙  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849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210588" r="-241274" b="-544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- 3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lvl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- 15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849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10588" r="-241274" b="-444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1849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410588" r="-241274" b="-34470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- 12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742950" indent="-28575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Tx/>
                            <a:buChar char="-"/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indent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-15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36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1122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370940" r="-241274" b="-1504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- 2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65234" t="-370940" r="-200000" b="-1504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65234" t="-370940" r="-100000" b="-15042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65234" t="-370940" b="-150427"/>
                          </a:stretch>
                        </a:blipFill>
                      </a:tcPr>
                    </a:tc>
                  </a:tr>
                  <a:tr h="54311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619101" r="-241274" b="-97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66275" t="-619101" r="-301176" b="-97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65234" t="-619101" r="-200000" b="-97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65234" t="-619101" r="-100000" b="-977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65234" t="-619101" b="-97753"/>
                          </a:stretch>
                        </a:blipFill>
                      </a:tcPr>
                    </a:tc>
                  </a:tr>
                  <a:tr h="518496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t="-752941" r="-241274" b="-23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66275" t="-752941" r="-301176" b="-23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r>
                            <a:rPr lang="ru-RU" sz="18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365234" t="-752941" r="-100000" b="-23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465234" t="-752941" b="-235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303" y="1484784"/>
            <a:ext cx="6585697" cy="537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35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6.84551E-7 L 0.00174 0.2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113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74 0.2278 L 0.00174 0.3117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74 0.31174 L 0.00174 0.3956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74 0.39569 L 0.00174 0.4796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74 0.47963 L 0.00174 0.5740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174 0.57408 L 0.00174 0.658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9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457200" y="274638"/>
                <a:ext cx="8435280" cy="5602634"/>
              </a:xfrm>
            </p:spPr>
            <p:txBody>
              <a:bodyPr>
                <a:no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ru-RU" sz="32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Вывод</a:t>
                </a:r>
                <a:r>
                  <a:rPr lang="ru-RU" sz="3200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:</a:t>
                </a:r>
                <a:r>
                  <a:rPr lang="ru-RU" sz="2800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/>
                </a:r>
                <a:br>
                  <a:rPr lang="ru-RU" sz="2800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</a:br>
                <a:r>
                  <a:rPr lang="ru-RU" sz="2000" b="0" dirty="0">
                    <a:effectLst/>
                    <a:latin typeface="Calibri"/>
                    <a:ea typeface="Calibri"/>
                    <a:cs typeface="Times New Roman"/>
                  </a:rPr>
                  <a:t/>
                </a:r>
                <a:br>
                  <a:rPr lang="ru-RU" sz="2000" b="0" dirty="0">
                    <a:effectLst/>
                    <a:latin typeface="Calibri"/>
                    <a:ea typeface="Calibri"/>
                    <a:cs typeface="Times New Roman"/>
                  </a:rPr>
                </a:br>
                <a:r>
                  <a:rPr lang="ru-RU" sz="3200" b="0" dirty="0" smtClean="0">
                    <a:solidFill>
                      <a:schemeClr val="tx1"/>
                    </a:solidFill>
                    <a:effectLst/>
                    <a:latin typeface="Calibri"/>
                    <a:ea typeface="Calibri"/>
                    <a:cs typeface="Times New Roman"/>
                  </a:rPr>
                  <a:t>1. </a:t>
                </a:r>
                <a:r>
                  <a:rPr lang="ru-RU" sz="3200" b="0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Пусть </a:t>
                </a:r>
                <a:r>
                  <a:rPr lang="ru-RU" sz="3200" b="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ru-RU" sz="3200" b="0" baseline="-250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1</a:t>
                </a:r>
                <a:r>
                  <a:rPr lang="ru-RU" sz="3200" b="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и х</a:t>
                </a:r>
                <a:r>
                  <a:rPr lang="ru-RU" sz="3200" b="0" baseline="-250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корни приведённого квадратного уравнения </a:t>
                </a:r>
                <a:r>
                  <a:rPr lang="ru-RU" sz="3200" b="0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/>
                </a:r>
                <a:br>
                  <a:rPr lang="ru-RU" sz="3200" b="0" dirty="0" smtClean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</a:br>
                <a14:m>
                  <m:oMath xmlns:m="http://schemas.openxmlformats.org/officeDocument/2006/math">
                    <m:sSup>
                      <m:sSupPr>
                        <m:ctrlPr>
                          <a:rPr lang="ru-RU" sz="32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32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32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r>
                      <a:rPr lang="en-US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𝑝</m:t>
                    </m:r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х+</m:t>
                    </m:r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𝑞</m:t>
                    </m:r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=0</m:t>
                    </m:r>
                  </m:oMath>
                </a14:m>
                <a:r>
                  <a:rPr lang="ru-RU" sz="32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 тогда </a:t>
                </a:r>
                <a:r>
                  <a:rPr lang="ru-RU" sz="3200" b="0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/>
                </a:r>
                <a:br>
                  <a:rPr lang="ru-RU" sz="3200" b="0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</a:br>
                <a:r>
                  <a:rPr lang="ru-RU" sz="3200" b="0" u="sng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ru-RU" sz="3200" b="0" u="sng" baseline="-25000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ru-RU" sz="3200" b="0" u="sng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+ х</a:t>
                </a:r>
                <a:r>
                  <a:rPr lang="ru-RU" sz="3200" b="0" u="sng" baseline="-25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 - </a:t>
                </a:r>
                <a:r>
                  <a:rPr lang="en-US" sz="3200" b="0" u="sng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p</a:t>
                </a:r>
                <a:r>
                  <a:rPr lang="ru-RU" sz="3200" b="0" u="sng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;       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ru-RU" sz="3200" b="0" u="sng" baseline="-25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∙ х</a:t>
                </a:r>
                <a:r>
                  <a:rPr lang="ru-RU" sz="3200" b="0" u="sng" baseline="-25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=</a:t>
                </a:r>
                <a:r>
                  <a:rPr lang="en-US" sz="3200" b="0" u="sng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q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r>
                  <a:rPr lang="ru-RU" sz="3200" b="0" u="sng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/>
                </a:r>
                <a:br>
                  <a:rPr lang="ru-RU" sz="3200" b="0" u="sng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</a:br>
                <a:r>
                  <a:rPr lang="ru-RU" sz="3200" b="0" dirty="0">
                    <a:effectLst/>
                    <a:latin typeface="Calibri"/>
                    <a:ea typeface="Calibri"/>
                    <a:cs typeface="Times New Roman"/>
                  </a:rPr>
                  <a:t/>
                </a:r>
                <a:br>
                  <a:rPr lang="ru-RU" sz="3200" b="0" dirty="0">
                    <a:effectLst/>
                    <a:latin typeface="Calibri"/>
                    <a:ea typeface="Calibri"/>
                    <a:cs typeface="Times New Roman"/>
                  </a:rPr>
                </a:br>
                <a:r>
                  <a:rPr lang="ru-RU" sz="3200" b="0" dirty="0" smtClean="0">
                    <a:solidFill>
                      <a:schemeClr val="tx1"/>
                    </a:solidFill>
                    <a:effectLst/>
                    <a:latin typeface="Calibri"/>
                    <a:ea typeface="Calibri"/>
                    <a:cs typeface="Times New Roman"/>
                  </a:rPr>
                  <a:t>2.</a:t>
                </a:r>
                <a:r>
                  <a:rPr lang="ru-RU" sz="3200" b="0" dirty="0" smtClean="0">
                    <a:solidFill>
                      <a:schemeClr val="tx1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ru-RU" sz="3200" b="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Пусть х</a:t>
                </a:r>
                <a:r>
                  <a:rPr lang="ru-RU" sz="3200" b="0" baseline="-250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1</a:t>
                </a:r>
                <a:r>
                  <a:rPr lang="ru-RU" sz="3200" b="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и х</a:t>
                </a:r>
                <a:r>
                  <a:rPr lang="ru-RU" sz="3200" b="0" baseline="-2500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0" dirty="0">
                    <a:solidFill>
                      <a:srgbClr val="00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 корни  не приведённого квадратного уравнения </a:t>
                </a:r>
                <a14:m>
                  <m:oMath xmlns:m="http://schemas.openxmlformats.org/officeDocument/2006/math"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а</m:t>
                    </m:r>
                    <m:sSup>
                      <m:sSupPr>
                        <m:ctrlPr>
                          <a:rPr lang="ru-RU" sz="32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32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х</m:t>
                        </m:r>
                      </m:e>
                      <m:sup>
                        <m:r>
                          <a:rPr lang="ru-RU" sz="3200" b="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+</m:t>
                    </m:r>
                    <m:r>
                      <a:rPr lang="en-US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𝑏</m:t>
                    </m:r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х+</m:t>
                    </m:r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𝑐</m:t>
                    </m:r>
                    <m:r>
                      <a:rPr lang="ru-RU" sz="3200" b="0" i="1">
                        <a:solidFill>
                          <a:srgbClr val="000000"/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=0</m:t>
                    </m:r>
                  </m:oMath>
                </a14:m>
                <a:r>
                  <a:rPr lang="ru-RU" sz="3200" b="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 тогда </a:t>
                </a:r>
                <a:r>
                  <a:rPr lang="ru-RU" sz="3200" b="0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/>
                </a:r>
                <a:br>
                  <a:rPr lang="ru-RU" sz="3200" b="0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</a:b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х</a:t>
                </a:r>
                <a:r>
                  <a:rPr lang="ru-RU" sz="3200" b="0" u="sng" baseline="-25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1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+ х</a:t>
                </a:r>
                <a:r>
                  <a:rPr lang="ru-RU" sz="3200" b="0" u="sng" baseline="-25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2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= - </a:t>
                </a:r>
                <a:r>
                  <a:rPr lang="en-US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b</a:t>
                </a:r>
                <a:r>
                  <a:rPr lang="ru-RU" sz="3200" b="0" u="sng" dirty="0" smtClean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/а;        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х</a:t>
                </a:r>
                <a:r>
                  <a:rPr lang="ru-RU" sz="3200" b="0" u="sng" baseline="-25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1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∙ х</a:t>
                </a:r>
                <a:r>
                  <a:rPr lang="ru-RU" sz="3200" b="0" u="sng" baseline="-25000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2</a:t>
                </a:r>
                <a:r>
                  <a:rPr lang="ru-RU" sz="3200" b="0" u="sng" dirty="0">
                    <a:solidFill>
                      <a:srgbClr val="000000"/>
                    </a:solidFill>
                    <a:effectLst/>
                    <a:latin typeface="Times New Roman"/>
                    <a:ea typeface="Times New Roman"/>
                  </a:rPr>
                  <a:t> =с/а. </a:t>
                </a:r>
                <a:r>
                  <a:rPr lang="ru-RU" sz="3200" u="sng" dirty="0">
                    <a:effectLst/>
                  </a:rPr>
                  <a:t/>
                </a:r>
                <a:br>
                  <a:rPr lang="ru-RU" sz="3200" u="sng" dirty="0">
                    <a:effectLst/>
                  </a:rPr>
                </a:br>
                <a:endParaRPr lang="ru-RU" sz="3200" b="0" u="sng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274638"/>
                <a:ext cx="8435280" cy="5602634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085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5242594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4400" dirty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Тема урока: </a:t>
            </a:r>
            <a:r>
              <a:rPr lang="ru-RU" sz="4400" b="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Теорема Виета.</a:t>
            </a:r>
            <a:br>
              <a:rPr lang="ru-RU" sz="4400" b="0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</a:br>
            <a:r>
              <a:rPr lang="ru-RU" b="0" dirty="0">
                <a:effectLst/>
              </a:rPr>
              <a:t/>
            </a:r>
            <a:br>
              <a:rPr lang="ru-RU" b="0" dirty="0">
                <a:effectLst/>
              </a:rPr>
            </a:br>
            <a:r>
              <a:rPr lang="ru-RU" sz="4400" dirty="0">
                <a:effectLst/>
                <a:latin typeface="Times New Roman"/>
                <a:ea typeface="Calibri"/>
              </a:rPr>
              <a:t>Цель урока: </a:t>
            </a:r>
            <a:r>
              <a:rPr lang="ru-RU" sz="4400" b="0" dirty="0" smtClean="0">
                <a:effectLst/>
                <a:latin typeface="Times New Roman"/>
                <a:ea typeface="Calibri"/>
              </a:rPr>
              <a:t>Установление </a:t>
            </a:r>
            <a:r>
              <a:rPr lang="ru-RU" sz="4400" b="0" dirty="0">
                <a:effectLst/>
                <a:latin typeface="Times New Roman"/>
                <a:ea typeface="Calibri"/>
              </a:rPr>
              <a:t>и </a:t>
            </a:r>
            <a:r>
              <a:rPr lang="ru-RU" sz="4400" b="0" dirty="0" smtClean="0">
                <a:effectLst/>
                <a:latin typeface="Times New Roman"/>
                <a:ea typeface="Calibri"/>
              </a:rPr>
              <a:t>доказательство зависимости </a:t>
            </a:r>
            <a:r>
              <a:rPr lang="ru-RU" sz="4400" b="0" dirty="0">
                <a:effectLst/>
                <a:latin typeface="Times New Roman"/>
                <a:ea typeface="Calibri"/>
              </a:rPr>
              <a:t>между корнями и коэффициентами квадратного уравнения. </a:t>
            </a:r>
            <a:endParaRPr lang="ru-RU" b="0" dirty="0"/>
          </a:p>
        </p:txBody>
      </p:sp>
    </p:spTree>
    <p:extLst>
      <p:ext uri="{BB962C8B-B14F-4D97-AF65-F5344CB8AC3E}">
        <p14:creationId xmlns:p14="http://schemas.microsoft.com/office/powerpoint/2010/main" val="58140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553062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По праву достойна в стихах быть воспета</a:t>
            </a:r>
            <a:b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О свойстве корней теорема </a:t>
            </a:r>
            <a:r>
              <a:rPr lang="ru-RU" sz="2800" b="0" i="1" u="sng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____________</a:t>
            </a:r>
            <a: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Что лучше, скажи, постоянства такого?</a:t>
            </a:r>
            <a:b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Умножишь ты корни, и дробь уж готова:</a:t>
            </a:r>
            <a:b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 числителе “_________”, в знаменателе “а”.</a:t>
            </a:r>
            <a:b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И сумма корней тоже дроби равна.</a:t>
            </a:r>
            <a:b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Хоть с минусом дробь эта, что за беда</a:t>
            </a:r>
            <a:b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2800" b="0" i="1" dirty="0">
                <a:solidFill>
                  <a:srgbClr val="000000"/>
                </a:solidFill>
                <a:effectLst/>
                <a:latin typeface="Times New Roman"/>
                <a:ea typeface="Times New Roman"/>
                <a:cs typeface="Times New Roman"/>
              </a:rPr>
              <a:t>В числителе “_________”, в знаменателе  “______”.</a:t>
            </a:r>
            <a:endParaRPr lang="ru-RU" sz="2800" b="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9112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8127726"/>
                  </p:ext>
                </p:extLst>
              </p:nvPr>
            </p:nvGraphicFramePr>
            <p:xfrm>
              <a:off x="395536" y="1844824"/>
              <a:ext cx="8280919" cy="331236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424317"/>
                    <a:gridCol w="1463934"/>
                    <a:gridCol w="1463934"/>
                    <a:gridCol w="1463934"/>
                    <a:gridCol w="1464800"/>
                  </a:tblGrid>
                  <a:tr h="1104123"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 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∙  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+ 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2061"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−7х+12=0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206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+5х+6=0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- 5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206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−х−6=0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206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х</m:t>
                                    </m:r>
                                  </m:e>
                                  <m:sup>
                                    <m:r>
                                      <a:rPr lang="ru-RU" sz="1800" i="1">
                                        <a:solidFill>
                                          <a:srgbClr val="000000"/>
                                        </a:solidFill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</m:sup>
                                </m:sSup>
                                <m:r>
                                  <a:rPr lang="ru-RU" sz="1800" i="1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+6х−7=0</m:t>
                                </m:r>
                              </m:oMath>
                            </m:oMathPara>
                          </a14:m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- 7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- 7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Таблица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8127726"/>
                  </p:ext>
                </p:extLst>
              </p:nvPr>
            </p:nvGraphicFramePr>
            <p:xfrm>
              <a:off x="395536" y="1844824"/>
              <a:ext cx="8280919" cy="3312367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2424317"/>
                    <a:gridCol w="1463934"/>
                    <a:gridCol w="1463934"/>
                    <a:gridCol w="1463934"/>
                    <a:gridCol w="1464800"/>
                  </a:tblGrid>
                  <a:tr h="1104123"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 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 </a:t>
                          </a: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∙  Х</a:t>
                          </a:r>
                          <a:r>
                            <a:rPr lang="ru-RU" sz="18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+ 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ru-RU" sz="1800" baseline="-250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206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51" t="-209890" r="-241457" b="-29780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7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4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206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51" t="-313333" r="-241457" b="-20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6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- 5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- 2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206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51" t="-408791" r="-241457" b="-9890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 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- 2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3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552061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251" t="-514444" r="-24145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- 7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- 6</a:t>
                          </a:r>
                          <a:endParaRPr lang="ru-RU" sz="18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- 7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800" dirty="0">
                              <a:solidFill>
                                <a:srgbClr val="000000"/>
                              </a:solidFill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</a:t>
                          </a:r>
                          <a:endParaRPr lang="ru-RU" sz="18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79512" y="332656"/>
            <a:ext cx="872974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Используя теорему Виета назовите, чему равно произведение и сумма корней квадратного уравнения. Проверьте, правильно ли найдены корни корней квадратного уравнения.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69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effectLst/>
                <a:latin typeface="Times New Roman"/>
                <a:ea typeface="Times New Roman"/>
              </a:rPr>
              <a:t>Зная, что х</a:t>
            </a:r>
            <a:r>
              <a:rPr lang="ru-RU" sz="2800" baseline="-25000" dirty="0">
                <a:effectLst/>
                <a:latin typeface="Times New Roman"/>
                <a:ea typeface="Times New Roman"/>
              </a:rPr>
              <a:t>1</a:t>
            </a:r>
            <a:r>
              <a:rPr lang="ru-RU" sz="2800" dirty="0">
                <a:effectLst/>
                <a:latin typeface="Times New Roman"/>
                <a:ea typeface="Times New Roman"/>
              </a:rPr>
              <a:t> и х</a:t>
            </a:r>
            <a:r>
              <a:rPr lang="ru-RU" sz="2800" baseline="-25000" dirty="0">
                <a:effectLst/>
                <a:latin typeface="Times New Roman"/>
                <a:ea typeface="Times New Roman"/>
              </a:rPr>
              <a:t>2</a:t>
            </a:r>
            <a:r>
              <a:rPr lang="ru-RU" sz="2800" dirty="0">
                <a:effectLst/>
                <a:latin typeface="Times New Roman"/>
                <a:ea typeface="Times New Roman"/>
              </a:rPr>
              <a:t>- корни квадратного уравнения, применяя теорему Виета, составьте </a:t>
            </a:r>
            <a:r>
              <a:rPr lang="ru-RU" sz="2800" dirty="0" smtClean="0">
                <a:effectLst/>
                <a:latin typeface="Times New Roman"/>
                <a:ea typeface="Times New Roman"/>
              </a:rPr>
              <a:t>приведённые квадратные </a:t>
            </a:r>
            <a:r>
              <a:rPr lang="ru-RU" sz="2800" dirty="0">
                <a:effectLst/>
                <a:latin typeface="Times New Roman"/>
                <a:ea typeface="Times New Roman"/>
              </a:rPr>
              <a:t>уравнения. </a:t>
            </a:r>
            <a:endParaRPr lang="ru-RU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Таблица 1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2858784"/>
                  </p:ext>
                </p:extLst>
              </p:nvPr>
            </p:nvGraphicFramePr>
            <p:xfrm>
              <a:off x="179511" y="2321067"/>
              <a:ext cx="8568954" cy="38442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63623"/>
                    <a:gridCol w="1259184"/>
                    <a:gridCol w="1399094"/>
                    <a:gridCol w="1539003"/>
                    <a:gridCol w="3008050"/>
                  </a:tblGrid>
                  <a:tr h="768847">
                    <a:tc>
                      <a:txBody>
                        <a:bodyPr/>
                        <a:lstStyle/>
                        <a:p>
                          <a:pPr marL="457200" marR="0" indent="0" algn="just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 </a:t>
                          </a:r>
                          <a:r>
                            <a:rPr lang="ru-RU" sz="2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aseline="-25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</a:t>
                          </a:r>
                          <a:endParaRPr lang="ru-RU" sz="2000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aseline="-25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</a:t>
                          </a:r>
                          <a:endParaRPr lang="ru-RU" sz="2000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aseline="-25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 </a:t>
                          </a:r>
                          <a:r>
                            <a:rPr lang="ru-RU" sz="2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∙  Х</a:t>
                          </a:r>
                          <a:r>
                            <a:rPr lang="ru-RU" sz="2000" baseline="-25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</a:t>
                          </a:r>
                          <a:endParaRPr lang="ru-RU" sz="2000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</a:t>
                          </a:r>
                          <a:r>
                            <a:rPr lang="ru-RU" sz="2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+ Х</a:t>
                          </a:r>
                          <a:r>
                            <a:rPr lang="ru-RU" sz="20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Уравнения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68847"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 4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-3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- 12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lvl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ru-RU" sz="20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lang="ru-RU" sz="2000" b="0" i="1" smtClean="0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ru-RU" sz="2000" b="0" i="0" smtClean="0">
                                  <a:effectLst/>
                                  <a:latin typeface="Cambria Math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х-12=0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688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5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 10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7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kumimoji="0" lang="ru-RU" sz="2000" b="0" i="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kumimoji="0" lang="ru-RU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7х+10=0</a:t>
                          </a:r>
                          <a:endParaRPr kumimoji="0" lang="ru-RU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688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-3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-6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indent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18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indent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-9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kumimoji="0" lang="ru-RU" sz="2000" b="0" i="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Times New Roman"/>
                                </a:rPr>
                                <m:t>+9</m:t>
                              </m:r>
                            </m:oMath>
                          </a14:m>
                          <a:r>
                            <a:rPr kumimoji="0" lang="ru-RU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х+18=0</a:t>
                          </a:r>
                          <a:endParaRPr kumimoji="0" lang="ru-RU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688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8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12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 96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20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х</m:t>
                                  </m:r>
                                </m:e>
                                <m:sup>
                                  <m: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+mn-ea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kumimoji="0" lang="ru-RU" sz="2000" b="0" i="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kumimoji="0" lang="ru-RU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20х+96=0</a:t>
                          </a:r>
                          <a:endParaRPr kumimoji="0" lang="ru-RU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Таблица 1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2858784"/>
                  </p:ext>
                </p:extLst>
              </p:nvPr>
            </p:nvGraphicFramePr>
            <p:xfrm>
              <a:off x="179511" y="2321067"/>
              <a:ext cx="8568954" cy="3844235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363623"/>
                    <a:gridCol w="1259184"/>
                    <a:gridCol w="1399094"/>
                    <a:gridCol w="1539003"/>
                    <a:gridCol w="3008050"/>
                  </a:tblGrid>
                  <a:tr h="768847">
                    <a:tc>
                      <a:txBody>
                        <a:bodyPr/>
                        <a:lstStyle/>
                        <a:p>
                          <a:pPr marL="457200" marR="0" indent="0" algn="just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 </a:t>
                          </a:r>
                          <a:r>
                            <a:rPr lang="ru-RU" sz="2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aseline="-25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</a:t>
                          </a:r>
                          <a:endParaRPr lang="ru-RU" sz="2000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457200" algn="just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aseline="-25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</a:t>
                          </a:r>
                          <a:endParaRPr lang="ru-RU" sz="2000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marR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ru-RU" sz="2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aseline="-25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 </a:t>
                          </a:r>
                          <a:r>
                            <a:rPr lang="ru-RU" sz="2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∙  Х</a:t>
                          </a:r>
                          <a:r>
                            <a:rPr lang="ru-RU" sz="2000" baseline="-2500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</a:t>
                          </a:r>
                          <a:endParaRPr lang="ru-RU" sz="2000" dirty="0" smtClean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Х</a:t>
                          </a:r>
                          <a:r>
                            <a:rPr lang="ru-RU" sz="20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</a:t>
                          </a:r>
                          <a:r>
                            <a:rPr lang="ru-RU" sz="2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+ Х</a:t>
                          </a:r>
                          <a:r>
                            <a:rPr lang="ru-RU" sz="2000" baseline="-25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Уравнения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768847"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 4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-3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- 12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lvl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4615" t="-107937" r="-202" b="-300794"/>
                          </a:stretch>
                        </a:blipFill>
                      </a:tcPr>
                    </a:tc>
                  </a:tr>
                  <a:tr h="7688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5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 10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7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4615" t="-207937" r="-202" b="-200794"/>
                          </a:stretch>
                        </a:blipFill>
                      </a:tcPr>
                    </a:tc>
                  </a:tr>
                  <a:tr h="7688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-3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-6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indent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18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indent="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Tx/>
                            <a:buNone/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-9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4615" t="-307937" r="-202" b="-100794"/>
                          </a:stretch>
                        </a:blipFill>
                      </a:tcPr>
                    </a:tc>
                  </a:tr>
                  <a:tr h="76884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8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12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  96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57200" algn="l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2000" dirty="0" smtClean="0">
                              <a:effectLst/>
                              <a:latin typeface="Times New Roman" pitchFamily="18" charset="0"/>
                              <a:ea typeface="Calibri"/>
                              <a:cs typeface="Times New Roman" pitchFamily="18" charset="0"/>
                            </a:rPr>
                            <a:t>20</a:t>
                          </a:r>
                          <a:endParaRPr lang="ru-RU" sz="2000" dirty="0">
                            <a:effectLst/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0" marR="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2"/>
                          <a:stretch>
                            <a:fillRect l="-184615" t="-407937" r="-202" b="-794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264432"/>
            <a:ext cx="6300192" cy="460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53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96646E-6 L 0.00191 0.12191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" y="60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12191 L 0.00191 0.24752 " pathEditMode="relative" rAng="0" ptsTypes="AA">
                                      <p:cBhvr>
                                        <p:cTn id="1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24751 L 0.00191 0.35253 " pathEditMode="relative" rAng="0" ptsTypes="AA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35253 L 0.00191 0.46796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7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46796 L 0.00191 0.57298 " pathEditMode="relative" rAng="0" ptsTypes="AA">
                                      <p:cBhvr>
                                        <p:cTn id="2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91 0.57299 L 0.00191 0.6777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2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1" y="1412776"/>
            <a:ext cx="4339539" cy="480092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700" dirty="0">
                <a:solidFill>
                  <a:srgbClr val="464646"/>
                </a:solidFill>
              </a:rPr>
              <a:t>Проверка самостоятельной работы.</a:t>
            </a:r>
            <a:br>
              <a:rPr lang="ru-RU" sz="3700" dirty="0">
                <a:solidFill>
                  <a:srgbClr val="464646"/>
                </a:solidFill>
              </a:rPr>
            </a:br>
            <a:r>
              <a:rPr lang="en-US" sz="3700" dirty="0">
                <a:solidFill>
                  <a:srgbClr val="464646"/>
                </a:solidFill>
              </a:rPr>
              <a:t>I</a:t>
            </a:r>
            <a:r>
              <a:rPr lang="ru-RU" sz="3700" dirty="0">
                <a:solidFill>
                  <a:srgbClr val="464646"/>
                </a:solidFill>
              </a:rPr>
              <a:t> группа: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42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338</TotalTime>
  <Words>308</Words>
  <Application>Microsoft Office PowerPoint</Application>
  <PresentationFormat>Экран (4:3)</PresentationFormat>
  <Paragraphs>101</Paragraphs>
  <Slides>12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Открытая</vt:lpstr>
      <vt:lpstr>Документ Microsoft Word</vt:lpstr>
      <vt:lpstr>Зачеркните в таблице буквы, которыми обозначены ложные высказывания. (С) Уравнение вида ах^2+bх+с=0 называется линейным. (В) В уравнении 2х^2+7х-3=0 старший коэффициент равен 2. (Ю) Уравнение 5х^2-х+6=0 приведённое. (И) Корнем уравнения х^2-100х+99=0 является число 1. (У) Если D &lt;0, то уравнение имеет один корень. (Е) График функции у=х^2-2х-3 пересекает ось Ох в двух точках. (Т) Уравнение х^2-10х+25=0 имеет 1 корень. (К) Уравнение х^2+7х=0 является полным.</vt:lpstr>
      <vt:lpstr>Франсуа Виет</vt:lpstr>
      <vt:lpstr>Проверка домашнего задания</vt:lpstr>
      <vt:lpstr>Вывод:  1. Пусть х1 и х2 корни приведённого квадратного уравнения  х^2+pх+q=0, тогда  х1 + х2 = - p;       х1 ∙ х2 =q.  2. Пусть х1 и х2 корни  не приведённого квадратного уравнения ах^2+bх+c=0, тогда  х1 + х2 = - b/а;        х1 ∙ х2 =с/а.  </vt:lpstr>
      <vt:lpstr>Тема урока: Теорема Виета.  Цель урока: Установление и доказательство зависимости между корнями и коэффициентами квадратного уравнения. </vt:lpstr>
      <vt:lpstr>По праву достойна в стихах быть воспета О свойстве корней теорема ____________ Что лучше, скажи, постоянства такого? Умножишь ты корни, и дробь уж готова: В числителе “_________”, в знаменателе “а”. И сумма корней тоже дроби равна. Хоть с минусом дробь эта, что за беда В числителе “_________”, в знаменателе  “______”.</vt:lpstr>
      <vt:lpstr>Используя теорему Виета назовите, чему равно произведение и сумма корней квадратного уравнения. Проверьте, правильно ли найдены корни корней квадратного уравнения. </vt:lpstr>
      <vt:lpstr>Зная, что х1 и х2- корни квадратного уравнения, применяя теорему Виета, составьте приведённые квадратные уравнения. </vt:lpstr>
      <vt:lpstr>Проверка самостоятельной работы. I группа:</vt:lpstr>
      <vt:lpstr>Проверка самостоятельной работы. II группа:</vt:lpstr>
      <vt:lpstr>Домашнее задание:  1. Параграф 29, №29.8, 29.9, 29.12(а,б). 2. Дополнительное задание:  В уравнении х^2+5х+с=0 сумма квадратов корней равна 7. Найдите с. </vt:lpstr>
      <vt:lpstr>Рефлексия.  Продолжите фразу: “Сегодня на уроке я узнал...”; “Сегодня на уроке я научился...” “Сегодня на уроке я познакомился...” “Сегодня на уроке я повторил ...” “Сегодня на уроке я закрепил...”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Boss</cp:lastModifiedBy>
  <cp:revision>47</cp:revision>
  <dcterms:created xsi:type="dcterms:W3CDTF">2012-10-30T16:11:24Z</dcterms:created>
  <dcterms:modified xsi:type="dcterms:W3CDTF">2013-03-13T03:50:48Z</dcterms:modified>
</cp:coreProperties>
</file>