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1482" r:id="rId7"/>
    <p:sldId id="1483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43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3006" y="687977"/>
            <a:ext cx="8707982" cy="3122021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Представление педагогического опыта по экологии в формате образовательной деятельности с элементами художественного творчества (рисование, лепка) и экспериментирования.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Тема: «Жизнь вулканов»</a:t>
            </a:r>
            <a:r>
              <a:rPr lang="ru-RU" sz="3200" dirty="0" smtClean="0">
                <a:solidFill>
                  <a:srgbClr val="7030A0"/>
                </a:solidFill>
              </a:rPr>
              <a:t/>
            </a:r>
            <a:br>
              <a:rPr lang="ru-RU" sz="3200" dirty="0" smtClean="0">
                <a:solidFill>
                  <a:srgbClr val="7030A0"/>
                </a:solidFill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3886200"/>
            <a:ext cx="4344987" cy="137159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Подготовили и выполнили: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Нецветаева Н.В.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Атаманская С.В.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https://funik.ru/wp-content/uploads/2019/03/92b0b46d89a7c93c9b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294" y="3422469"/>
            <a:ext cx="5513705" cy="31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21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Рефлексия. Обсуждение.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Расспросить детей, что они запомнили, какая часть занятия  им понравилась больше всего. </a:t>
            </a: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Предложить вместе с родителями посмотреть мультфильм «Лава» от </a:t>
            </a:r>
            <a:r>
              <a:rPr lang="en-US" sz="3200" dirty="0" err="1" smtClean="0">
                <a:solidFill>
                  <a:schemeClr val="accent6">
                    <a:lumMod val="50000"/>
                  </a:schemeClr>
                </a:solidFill>
                <a:latin typeface="Arial Rounded MT Bold" panose="020F0704030504030204" pitchFamily="34" charset="0"/>
              </a:rPr>
              <a:t>PIxAR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4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Спасибо за внимание!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https://img1.liveinternet.ru/images/attach/c/2/65/184/65184398_1286829380_1Vulkan_Kotopahi_YEkvado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0115" y="1997734"/>
            <a:ext cx="4115684" cy="411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741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532709"/>
            <a:ext cx="10364452" cy="681985"/>
          </a:xfrm>
        </p:spPr>
        <p:txBody>
          <a:bodyPr>
            <a:noAutofit/>
          </a:bodyPr>
          <a:lstStyle/>
          <a:p>
            <a:pPr algn="l"/>
            <a:r>
              <a:rPr lang="ru-RU" sz="2400" b="1" u="sng" dirty="0">
                <a:solidFill>
                  <a:srgbClr val="7030A0"/>
                </a:solidFill>
              </a:rPr>
              <a:t>Цель:</a:t>
            </a:r>
            <a:r>
              <a:rPr lang="ru-RU" sz="2400" dirty="0">
                <a:solidFill>
                  <a:srgbClr val="7030A0"/>
                </a:solidFill>
              </a:rPr>
              <a:t> Расширять  знания  детей   об  окружающем  мире, познакомить с явлением неживой природы – извержением вулкана. В процессе детского экспериментирования удовлетворять потребности детей в познании,  самостоятельности, радости и удовольствии.</a:t>
            </a:r>
          </a:p>
        </p:txBody>
      </p:sp>
      <p:pic>
        <p:nvPicPr>
          <p:cNvPr id="2050" name="Picture 2" descr="https://scientificrussia.ru/images/k/qdk-full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865" y="3074125"/>
            <a:ext cx="4079126" cy="287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get-zen_doc/936895/pub_5ca4f1bd4c642d00b3f3be20_5ca4fec3d959dc00b319d309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5143" y="2612038"/>
            <a:ext cx="5826034" cy="373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47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017" y="278674"/>
            <a:ext cx="10651209" cy="1166949"/>
          </a:xfrm>
        </p:spPr>
        <p:txBody>
          <a:bodyPr>
            <a:normAutofit fontScale="90000"/>
          </a:bodyPr>
          <a:lstStyle/>
          <a:p>
            <a:pPr marL="342900" indent="-342900" algn="l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u="sng" dirty="0">
                <a:solidFill>
                  <a:srgbClr val="7030A0"/>
                </a:solidFill>
              </a:rPr>
              <a:t/>
            </a:r>
            <a:br>
              <a:rPr lang="ru-RU" sz="1600" b="1" u="sng" dirty="0">
                <a:solidFill>
                  <a:srgbClr val="7030A0"/>
                </a:solidFill>
              </a:rPr>
            </a:br>
            <a:r>
              <a:rPr lang="ru-RU" sz="1600" b="1" u="sng" dirty="0" smtClean="0">
                <a:solidFill>
                  <a:srgbClr val="7030A0"/>
                </a:solidFill>
              </a:rPr>
              <a:t/>
            </a:r>
            <a:br>
              <a:rPr lang="ru-RU" sz="1600" b="1" u="sng" dirty="0" smtClean="0">
                <a:solidFill>
                  <a:srgbClr val="7030A0"/>
                </a:solidFill>
              </a:rPr>
            </a:br>
            <a:r>
              <a:rPr lang="ru-RU" sz="1600" b="1" i="1" u="sng" dirty="0">
                <a:solidFill>
                  <a:srgbClr val="7030A0"/>
                </a:solidFill>
              </a:rPr>
              <a:t/>
            </a:r>
            <a:br>
              <a:rPr lang="ru-RU" sz="1600" b="1" i="1" u="sng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>Задачи:</a:t>
            </a:r>
            <a:r>
              <a:rPr lang="ru-RU" sz="1800" b="1" dirty="0" smtClean="0">
                <a:solidFill>
                  <a:srgbClr val="7030A0"/>
                </a:solidFill>
              </a:rPr>
              <a:t/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</a:rPr>
              <a:t/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u="sng" dirty="0" smtClean="0">
                <a:solidFill>
                  <a:srgbClr val="7030A0"/>
                </a:solidFill>
              </a:rPr>
              <a:t>Образовательные:</a:t>
            </a:r>
            <a:r>
              <a:rPr lang="ru-RU" sz="1800" b="1" dirty="0" smtClean="0">
                <a:solidFill>
                  <a:srgbClr val="7030A0"/>
                </a:solidFill>
              </a:rPr>
              <a:t/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>познакомить </a:t>
            </a:r>
            <a:r>
              <a:rPr lang="ru-RU" sz="1600" dirty="0">
                <a:solidFill>
                  <a:srgbClr val="7030A0"/>
                </a:solidFill>
              </a:rPr>
              <a:t>детей с понятием «вулкан», дать представление  о  происхождении и  строении вулканов;</a:t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/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>формировать </a:t>
            </a:r>
            <a:r>
              <a:rPr lang="ru-RU" sz="1600" dirty="0">
                <a:solidFill>
                  <a:srgbClr val="7030A0"/>
                </a:solidFill>
              </a:rPr>
              <a:t>представления детей о природном явлении – извержении вулкана;</a:t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>формировать умение правильного  обращения с химическими веществами (</a:t>
            </a:r>
            <a:r>
              <a:rPr lang="ru-RU" sz="1600" dirty="0" smtClean="0">
                <a:solidFill>
                  <a:srgbClr val="7030A0"/>
                </a:solidFill>
              </a:rPr>
              <a:t>уксусом, содой, моющим средством);</a:t>
            </a: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800" b="1" i="1" u="sng" dirty="0">
                <a:solidFill>
                  <a:srgbClr val="7030A0"/>
                </a:solidFill>
              </a:rPr>
              <a:t>Развивающие:</a:t>
            </a:r>
            <a:br>
              <a:rPr lang="ru-RU" sz="1800" b="1" i="1" u="sng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>стимулировать  желание  детей  экспериментировать;</a:t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>развивать  эмоционально-положительное  отношение  к  познанию  окружающего  мира;</a:t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>в процессе экспериментирования развивать следующие качества психики: мышление, воображение, внимание, наблюдательность, произвольность поведения, коммуникативные способности;</a:t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>развивать умение слушать, реагировать на обращение, используя доступные речевые средства, отвечать на вопросы воспитателя.</a:t>
            </a:r>
            <a:r>
              <a:rPr lang="ru-RU" sz="1600" u="sng" dirty="0">
                <a:solidFill>
                  <a:srgbClr val="7030A0"/>
                </a:solidFill>
              </a:rPr>
              <a:t/>
            </a:r>
            <a:br>
              <a:rPr lang="ru-RU" sz="1600" u="sng" dirty="0">
                <a:solidFill>
                  <a:srgbClr val="7030A0"/>
                </a:solidFill>
              </a:rPr>
            </a:br>
            <a:r>
              <a:rPr lang="ru-RU" sz="1800" dirty="0">
                <a:solidFill>
                  <a:srgbClr val="7030A0"/>
                </a:solidFill>
              </a:rPr>
              <a:t/>
            </a:r>
            <a:br>
              <a:rPr lang="ru-RU" sz="1800" dirty="0">
                <a:solidFill>
                  <a:srgbClr val="7030A0"/>
                </a:solidFill>
              </a:rPr>
            </a:br>
            <a:r>
              <a:rPr lang="ru-RU" sz="1800" b="1" i="1" u="sng" dirty="0">
                <a:solidFill>
                  <a:srgbClr val="7030A0"/>
                </a:solidFill>
              </a:rPr>
              <a:t>Воспитательные</a:t>
            </a:r>
            <a:r>
              <a:rPr lang="ru-RU" sz="1800" b="1" u="sng" dirty="0">
                <a:solidFill>
                  <a:srgbClr val="7030A0"/>
                </a:solidFill>
              </a:rPr>
              <a:t>:</a:t>
            </a:r>
            <a:br>
              <a:rPr lang="ru-RU" sz="1800" b="1" u="sng" dirty="0">
                <a:solidFill>
                  <a:srgbClr val="7030A0"/>
                </a:solidFill>
              </a:rPr>
            </a:br>
            <a:r>
              <a:rPr lang="ru-RU" sz="1800" dirty="0">
                <a:solidFill>
                  <a:srgbClr val="7030A0"/>
                </a:solidFill>
              </a:rPr>
              <a:t/>
            </a:r>
            <a:br>
              <a:rPr lang="ru-RU" sz="18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>воспитывать </a:t>
            </a:r>
            <a:r>
              <a:rPr lang="ru-RU" sz="1600" dirty="0">
                <a:solidFill>
                  <a:srgbClr val="7030A0"/>
                </a:solidFill>
              </a:rPr>
              <a:t>бережное отношение к природе</a:t>
            </a:r>
            <a:r>
              <a:rPr lang="ru-RU" sz="1600" dirty="0" smtClean="0">
                <a:solidFill>
                  <a:srgbClr val="7030A0"/>
                </a:solidFill>
              </a:rPr>
              <a:t>;</a:t>
            </a:r>
            <a:br>
              <a:rPr lang="ru-RU" sz="1600" dirty="0" smtClean="0">
                <a:solidFill>
                  <a:srgbClr val="7030A0"/>
                </a:solidFill>
              </a:rPr>
            </a:br>
            <a:r>
              <a:rPr lang="ru-RU" sz="1600" dirty="0">
                <a:solidFill>
                  <a:srgbClr val="7030A0"/>
                </a:solidFill>
              </a:rPr>
              <a:t/>
            </a:r>
            <a:br>
              <a:rPr lang="ru-RU" sz="1600" dirty="0">
                <a:solidFill>
                  <a:srgbClr val="7030A0"/>
                </a:solidFill>
              </a:rPr>
            </a:br>
            <a:r>
              <a:rPr lang="ru-RU" sz="1600" dirty="0" smtClean="0">
                <a:solidFill>
                  <a:srgbClr val="7030A0"/>
                </a:solidFill>
              </a:rPr>
              <a:t>способствовать </a:t>
            </a:r>
            <a:r>
              <a:rPr lang="ru-RU" sz="1600" dirty="0">
                <a:solidFill>
                  <a:srgbClr val="7030A0"/>
                </a:solidFill>
              </a:rPr>
              <a:t>устойчивому эмоционально-положительному самочувствию и активности ребенка в рамках совместной и самостоятельной деятельности по экспериментированию.</a:t>
            </a:r>
            <a:br>
              <a:rPr lang="ru-RU" sz="1600" dirty="0">
                <a:solidFill>
                  <a:srgbClr val="7030A0"/>
                </a:solidFill>
              </a:rPr>
            </a:br>
            <a:endParaRPr lang="ru-RU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838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Ход Занятия:</a:t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7349" y="1480458"/>
            <a:ext cx="10720251" cy="4310742"/>
          </a:xfrm>
        </p:spPr>
        <p:txBody>
          <a:bodyPr/>
          <a:lstStyle/>
          <a:p>
            <a:pPr marL="457200" lvl="1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Организационный момент.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Приветствие. Загадка о вулканах.</a:t>
            </a:r>
          </a:p>
          <a:p>
            <a:pPr marL="0" indent="0"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4" name="AutoShape 2" descr="IMG-20220222-WA01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IMG-20220222-WA015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7102" y="1497772"/>
            <a:ext cx="6647847" cy="49890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6686" y="2397949"/>
            <a:ext cx="84473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Магма по жерлу рвется наружу,</a:t>
            </a:r>
            <a:endParaRPr lang="ru-RU" sz="14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Выход из кратера очень ей нужен.</a:t>
            </a:r>
            <a:endParaRPr lang="ru-RU" sz="14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проход на поверхность ей дан,</a:t>
            </a:r>
            <a:endParaRPr lang="ru-RU" sz="1400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Значит проснулся грозный… (вулкан).</a:t>
            </a:r>
            <a:endParaRPr lang="ru-RU" sz="14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89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726" y="618518"/>
            <a:ext cx="9118500" cy="3655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Теоретическая часть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930" y="896983"/>
            <a:ext cx="10773129" cy="4911633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Легенда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Строение вулкана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Виды вулканов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Профессия-вулканологи</a:t>
            </a:r>
          </a:p>
          <a:p>
            <a:r>
              <a:rPr lang="ru-RU" sz="1600" dirty="0" smtClean="0">
                <a:solidFill>
                  <a:srgbClr val="7030A0"/>
                </a:solidFill>
              </a:rPr>
              <a:t>Вред и польза</a:t>
            </a:r>
            <a:endParaRPr lang="ru-RU" sz="16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3508" y="1203590"/>
            <a:ext cx="3870935" cy="51580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1439" y="1203590"/>
            <a:ext cx="3905769" cy="5204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108" y="2964876"/>
            <a:ext cx="2590773" cy="34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466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509" y="87087"/>
            <a:ext cx="10184717" cy="1419496"/>
          </a:xfrm>
        </p:spPr>
        <p:txBody>
          <a:bodyPr/>
          <a:lstStyle/>
          <a:p>
            <a:r>
              <a:rPr lang="ru-RU" sz="3200" dirty="0" smtClean="0">
                <a:solidFill>
                  <a:srgbClr val="7030A0"/>
                </a:solidFill>
              </a:rPr>
              <a:t>Творческая часть. Создание вулкана.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1. Лепка из соленого теста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9153" y="3974438"/>
            <a:ext cx="2378626" cy="28118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0507" y="1444345"/>
            <a:ext cx="3296169" cy="46433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5005" y="2634876"/>
            <a:ext cx="3115502" cy="41514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750" y="3765999"/>
            <a:ext cx="2266629" cy="30202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7627" y="745233"/>
            <a:ext cx="2836237" cy="37792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94" y="995518"/>
            <a:ext cx="3396482" cy="251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129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449" y="618517"/>
            <a:ext cx="10627777" cy="1050027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2.Окрашивание вулкана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2486" y="1541283"/>
            <a:ext cx="3867149" cy="5156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938" y="1541283"/>
            <a:ext cx="3835531" cy="5114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4652" y="1632529"/>
            <a:ext cx="3272085" cy="502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5827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91" y="-113121"/>
            <a:ext cx="11220635" cy="23278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Экспериментальная часть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2700" dirty="0" smtClean="0">
                <a:solidFill>
                  <a:srgbClr val="7030A0"/>
                </a:solidFill>
              </a:rPr>
              <a:t>(работа с разными химическими веществами: сода, краситель, уксус, моющее средство)</a:t>
            </a:r>
            <a:endParaRPr lang="ru-RU" sz="2700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7083" y="1771870"/>
            <a:ext cx="2572436" cy="34242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37204" y="1364111"/>
            <a:ext cx="3411527" cy="3934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262" y="2214695"/>
            <a:ext cx="3137552" cy="41807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7113" y="2531187"/>
            <a:ext cx="2985341" cy="402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064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41403"/>
            <a:ext cx="10364451" cy="207329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Извержение вулкана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5484" y="1546714"/>
            <a:ext cx="3101419" cy="48141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4282" y="1546714"/>
            <a:ext cx="5469441" cy="471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535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294</TotalTime>
  <Words>129</Words>
  <Application>Microsoft Office PowerPoint</Application>
  <PresentationFormat>Произвольный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Капля</vt:lpstr>
      <vt:lpstr>Представление педагогического опыта по экологии в формате образовательной деятельности с элементами художественного творчества (рисование, лепка) и экспериментирования. Тема: «Жизнь вулканов» </vt:lpstr>
      <vt:lpstr>Цель: Расширять  знания  детей   об  окружающем  мире, познакомить с явлением неживой природы – извержением вулкана. В процессе детского экспериментирования удовлетворять потребности детей в познании,  самостоятельности, радости и удовольствии.</vt:lpstr>
      <vt:lpstr>                         Задачи:  Образовательные:  познакомить детей с понятием «вулкан», дать представление  о  происхождении и  строении вулканов;  формировать представления детей о природном явлении – извержении вулкана;  формировать умение правильного  обращения с химическими веществами (уксусом, содой, моющим средством);  Развивающие:  стимулировать  желание  детей  экспериментировать;  развивать  эмоционально-положительное  отношение  к  познанию  окружающего  мира;  в процессе экспериментирования развивать следующие качества психики: мышление, воображение, внимание, наблюдательность, произвольность поведения, коммуникативные способности;  развивать умение слушать, реагировать на обращение, используя доступные речевые средства, отвечать на вопросы воспитателя.  Воспитательные:  воспитывать бережное отношение к природе;  способствовать устойчивому эмоционально-положительному самочувствию и активности ребенка в рамках совместной и самостоятельной деятельности по экспериментированию. </vt:lpstr>
      <vt:lpstr>Ход Занятия: </vt:lpstr>
      <vt:lpstr>Теоретическая часть</vt:lpstr>
      <vt:lpstr>Творческая часть. Создание вулкана. 1. Лепка из соленого теста</vt:lpstr>
      <vt:lpstr>2.Окрашивание вулкана</vt:lpstr>
      <vt:lpstr>Экспериментальная часть (работа с разными химическими веществами: сода, краситель, уксус, моющее средство)</vt:lpstr>
      <vt:lpstr>Извержение вулкана</vt:lpstr>
      <vt:lpstr>Рефлексия. Обсуждение.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Представление педагогического опыта по экологии в формате образовательной деятельности с элементами художественного творчества (рисование, лепка) и экспериментирования. Тема: «Жизнь вулканов»</dc:title>
  <dc:creator>Илья</dc:creator>
  <cp:lastModifiedBy>GMR</cp:lastModifiedBy>
  <cp:revision>19</cp:revision>
  <dcterms:created xsi:type="dcterms:W3CDTF">2022-02-26T13:11:46Z</dcterms:created>
  <dcterms:modified xsi:type="dcterms:W3CDTF">2022-03-20T09:57:31Z</dcterms:modified>
</cp:coreProperties>
</file>