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8"/>
  </p:notes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81" r:id="rId12"/>
    <p:sldId id="266" r:id="rId13"/>
    <p:sldId id="282" r:id="rId14"/>
    <p:sldId id="283" r:id="rId15"/>
    <p:sldId id="287" r:id="rId16"/>
    <p:sldId id="288" r:id="rId17"/>
    <p:sldId id="289" r:id="rId18"/>
    <p:sldId id="284" r:id="rId19"/>
    <p:sldId id="285" r:id="rId20"/>
    <p:sldId id="286" r:id="rId21"/>
    <p:sldId id="290" r:id="rId22"/>
    <p:sldId id="291" r:id="rId23"/>
    <p:sldId id="293" r:id="rId24"/>
    <p:sldId id="276" r:id="rId25"/>
    <p:sldId id="280" r:id="rId26"/>
    <p:sldId id="26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2" d="100"/>
          <a:sy n="112" d="100"/>
        </p:scale>
        <p:origin x="-1500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2B588-71CB-4D11-ACBE-73AAC21ADEEC}" type="datetimeFigureOut">
              <a:rPr lang="ru-RU" smtClean="0"/>
              <a:t>23.04.2020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B50374F-444B-4680-BB3D-A882EAFF1F2E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B50374F-444B-4680-BB3D-A882EAFF1F2E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24" r="323" b="422"/>
          <a:stretch/>
        </p:blipFill>
        <p:spPr>
          <a:xfrm>
            <a:off x="1143" y="1"/>
            <a:ext cx="9141714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28650" y="533400"/>
            <a:ext cx="6343650" cy="1828800"/>
          </a:xfrm>
        </p:spPr>
        <p:txBody>
          <a:bodyPr rtlCol="0" anchor="b">
            <a:normAutofit/>
          </a:bodyPr>
          <a:lstStyle>
            <a:lvl1pPr algn="l">
              <a:defRPr sz="44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28650" y="2438400"/>
            <a:ext cx="5314950" cy="914400"/>
          </a:xfrm>
        </p:spPr>
        <p:txBody>
          <a:bodyPr rtlCol="0">
            <a:normAutofit/>
          </a:bodyPr>
          <a:lstStyle>
            <a:lvl1pPr marL="0" indent="0" algn="l">
              <a:spcBef>
                <a:spcPts val="1200"/>
              </a:spcBef>
              <a:buNone/>
              <a:defRPr sz="2400"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rtl="0"/>
            <a:r>
              <a:rPr lang="ru-RU" noProof="0" smtClean="0"/>
              <a:t>Образец подзаголовка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4154451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Два рисунка с подпися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1" y="1716"/>
            <a:ext cx="9141714" cy="68562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435" y="5791200"/>
            <a:ext cx="6086564" cy="7016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7" name="Полилиния 5"/>
          <p:cNvSpPr>
            <a:spLocks/>
          </p:cNvSpPr>
          <p:nvPr/>
        </p:nvSpPr>
        <p:spPr bwMode="gray">
          <a:xfrm>
            <a:off x="571500" y="933450"/>
            <a:ext cx="30861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5" name="Рисунок 14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3"/>
          </p:nvPr>
        </p:nvSpPr>
        <p:spPr>
          <a:xfrm>
            <a:off x="744327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4"/>
          </p:nvPr>
        </p:nvSpPr>
        <p:spPr>
          <a:xfrm>
            <a:off x="7714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18" name="Полилиния 5"/>
          <p:cNvSpPr>
            <a:spLocks/>
          </p:cNvSpPr>
          <p:nvPr/>
        </p:nvSpPr>
        <p:spPr bwMode="gray">
          <a:xfrm>
            <a:off x="3975100" y="933450"/>
            <a:ext cx="30861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9" name="Рисунок 18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5"/>
          </p:nvPr>
        </p:nvSpPr>
        <p:spPr>
          <a:xfrm>
            <a:off x="4147926" y="1113023"/>
            <a:ext cx="2728840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0" name="Текст 16"/>
          <p:cNvSpPr>
            <a:spLocks noGrp="1"/>
          </p:cNvSpPr>
          <p:nvPr>
            <p:ph type="body" sz="quarter" idx="16"/>
          </p:nvPr>
        </p:nvSpPr>
        <p:spPr>
          <a:xfrm>
            <a:off x="4175036" y="5181600"/>
            <a:ext cx="2674620" cy="493776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0377723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ри рисунк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91" y="1716"/>
            <a:ext cx="9141714" cy="685628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1435" y="5305425"/>
            <a:ext cx="6078062" cy="579921"/>
          </a:xfrm>
        </p:spPr>
        <p:txBody>
          <a:bodyPr rtlCol="0">
            <a:normAutofit/>
          </a:bodyPr>
          <a:lstStyle>
            <a:lvl1pPr>
              <a:defRPr sz="2400">
                <a:solidFill>
                  <a:schemeClr val="accent1"/>
                </a:solidFill>
              </a:defRPr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7" name="Полилиния 5"/>
          <p:cNvSpPr>
            <a:spLocks/>
          </p:cNvSpPr>
          <p:nvPr/>
        </p:nvSpPr>
        <p:spPr bwMode="gray">
          <a:xfrm>
            <a:off x="571500" y="933450"/>
            <a:ext cx="4000500" cy="4109465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5" name="Рисунок 14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3"/>
          </p:nvPr>
        </p:nvSpPr>
        <p:spPr>
          <a:xfrm>
            <a:off x="743916" y="1113023"/>
            <a:ext cx="3655668" cy="3750319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8" name="Полилиния 5"/>
          <p:cNvSpPr>
            <a:spLocks/>
          </p:cNvSpPr>
          <p:nvPr/>
        </p:nvSpPr>
        <p:spPr bwMode="gray">
          <a:xfrm>
            <a:off x="4742905" y="967316"/>
            <a:ext cx="2243207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9" name="Рисунок 18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5"/>
          </p:nvPr>
        </p:nvSpPr>
        <p:spPr>
          <a:xfrm>
            <a:off x="4879519" y="1109743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2" name="Полилиния 5"/>
          <p:cNvSpPr>
            <a:spLocks/>
          </p:cNvSpPr>
          <p:nvPr/>
        </p:nvSpPr>
        <p:spPr bwMode="gray">
          <a:xfrm>
            <a:off x="4742905" y="3060954"/>
            <a:ext cx="2243207" cy="1934384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3" name="Рисунок 1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6" hasCustomPrompt="1"/>
          </p:nvPr>
        </p:nvSpPr>
        <p:spPr>
          <a:xfrm>
            <a:off x="4879519" y="3203381"/>
            <a:ext cx="1969979" cy="1649530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 rtl="0">
              <a:buNone/>
              <a:defRPr/>
            </a:lvl1pPr>
          </a:lstStyle>
          <a:p>
            <a:pPr rtl="0"/>
            <a:r>
              <a:rPr lang="ru-RU" noProof="0" dirty="0" smtClean="0"/>
              <a:t>Щелкните значок, чтобы добавить фото</a:t>
            </a:r>
            <a:endParaRPr lang="ru-RU" noProof="0" dirty="0"/>
          </a:p>
        </p:txBody>
      </p:sp>
      <p:sp>
        <p:nvSpPr>
          <p:cNvPr id="17" name="Текст 16"/>
          <p:cNvSpPr>
            <a:spLocks noGrp="1"/>
          </p:cNvSpPr>
          <p:nvPr>
            <p:ph type="body" sz="quarter" idx="14"/>
          </p:nvPr>
        </p:nvSpPr>
        <p:spPr>
          <a:xfrm>
            <a:off x="771435" y="5919255"/>
            <a:ext cx="6078062" cy="497420"/>
          </a:xfrm>
        </p:spPr>
        <p:txBody>
          <a:bodyPr rtlCol="0">
            <a:normAutofit/>
          </a:bodyPr>
          <a:lstStyle>
            <a:lvl1pPr marL="0" indent="0">
              <a:spcBef>
                <a:spcPts val="0"/>
              </a:spcBef>
              <a:buNone/>
              <a:defRPr sz="1600"/>
            </a:lvl1pPr>
            <a:lvl2pPr marL="0" indent="0">
              <a:spcBef>
                <a:spcPts val="1200"/>
              </a:spcBef>
              <a:buNone/>
              <a:defRPr sz="1800"/>
            </a:lvl2pPr>
            <a:lvl3pPr marL="0" indent="0">
              <a:spcBef>
                <a:spcPts val="1200"/>
              </a:spcBef>
              <a:buNone/>
              <a:defRPr sz="1800"/>
            </a:lvl3pPr>
            <a:lvl4pPr marL="0" indent="0">
              <a:spcBef>
                <a:spcPts val="1200"/>
              </a:spcBef>
              <a:buNone/>
              <a:defRPr sz="1800"/>
            </a:lvl4pPr>
            <a:lvl5pPr marL="0" indent="0">
              <a:spcBef>
                <a:spcPts val="1200"/>
              </a:spcBef>
              <a:buNone/>
              <a:defRPr sz="1800"/>
            </a:lvl5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1017792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Пять рисунк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2" y="284"/>
            <a:ext cx="9141714" cy="685971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8050" y="365126"/>
            <a:ext cx="1600200" cy="1539874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en-US" sz="2400">
                <a:solidFill>
                  <a:schemeClr val="accent1"/>
                </a:solidFill>
              </a:defRPr>
            </a:lvl1pPr>
          </a:lstStyle>
          <a:p>
            <a:pPr lvl="0"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8" name="Полилиния 5"/>
          <p:cNvSpPr>
            <a:spLocks/>
          </p:cNvSpPr>
          <p:nvPr/>
        </p:nvSpPr>
        <p:spPr bwMode="gray">
          <a:xfrm>
            <a:off x="3136900" y="265045"/>
            <a:ext cx="39242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9" name="Рисунок 8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3"/>
          </p:nvPr>
        </p:nvSpPr>
        <p:spPr>
          <a:xfrm>
            <a:off x="3318326" y="436316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0" name="Полилиния 5"/>
          <p:cNvSpPr>
            <a:spLocks/>
          </p:cNvSpPr>
          <p:nvPr/>
        </p:nvSpPr>
        <p:spPr bwMode="gray">
          <a:xfrm>
            <a:off x="612141" y="384723"/>
            <a:ext cx="2359659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1" name="Рисунок 10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5"/>
          </p:nvPr>
        </p:nvSpPr>
        <p:spPr>
          <a:xfrm>
            <a:off x="759767" y="538232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2" name="Полилиния 5"/>
          <p:cNvSpPr>
            <a:spLocks/>
          </p:cNvSpPr>
          <p:nvPr/>
        </p:nvSpPr>
        <p:spPr bwMode="gray">
          <a:xfrm>
            <a:off x="612141" y="2478362"/>
            <a:ext cx="2359659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3" name="Рисунок 12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6"/>
          </p:nvPr>
        </p:nvSpPr>
        <p:spPr>
          <a:xfrm>
            <a:off x="759767" y="2631870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14" name="Полилиния 5"/>
          <p:cNvSpPr>
            <a:spLocks/>
          </p:cNvSpPr>
          <p:nvPr/>
        </p:nvSpPr>
        <p:spPr bwMode="gray">
          <a:xfrm>
            <a:off x="612141" y="4572000"/>
            <a:ext cx="2359659" cy="1894677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15" name="Рисунок 14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7"/>
          </p:nvPr>
        </p:nvSpPr>
        <p:spPr>
          <a:xfrm>
            <a:off x="759767" y="4725508"/>
            <a:ext cx="2064409" cy="1587658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18288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20" name="Полилиния 5"/>
          <p:cNvSpPr>
            <a:spLocks/>
          </p:cNvSpPr>
          <p:nvPr/>
        </p:nvSpPr>
        <p:spPr bwMode="gray">
          <a:xfrm>
            <a:off x="3136900" y="3448511"/>
            <a:ext cx="3924299" cy="3020023"/>
          </a:xfrm>
          <a:custGeom>
            <a:avLst/>
            <a:gdLst>
              <a:gd name="T0" fmla="*/ 870 w 933"/>
              <a:gd name="T1" fmla="*/ 64 h 1275"/>
              <a:gd name="T2" fmla="*/ 870 w 933"/>
              <a:gd name="T3" fmla="*/ 1213 h 1275"/>
              <a:gd name="T4" fmla="*/ 61 w 933"/>
              <a:gd name="T5" fmla="*/ 1213 h 1275"/>
              <a:gd name="T6" fmla="*/ 61 w 933"/>
              <a:gd name="T7" fmla="*/ 64 h 1275"/>
              <a:gd name="T8" fmla="*/ 870 w 933"/>
              <a:gd name="T9" fmla="*/ 64 h 12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933" h="1275">
                <a:moveTo>
                  <a:pt x="870" y="64"/>
                </a:moveTo>
                <a:cubicBezTo>
                  <a:pt x="933" y="128"/>
                  <a:pt x="922" y="1160"/>
                  <a:pt x="870" y="1213"/>
                </a:cubicBezTo>
                <a:cubicBezTo>
                  <a:pt x="817" y="1266"/>
                  <a:pt x="121" y="1275"/>
                  <a:pt x="61" y="1213"/>
                </a:cubicBezTo>
                <a:cubicBezTo>
                  <a:pt x="0" y="1151"/>
                  <a:pt x="3" y="123"/>
                  <a:pt x="61" y="64"/>
                </a:cubicBezTo>
                <a:cubicBezTo>
                  <a:pt x="118" y="5"/>
                  <a:pt x="806" y="0"/>
                  <a:pt x="870" y="64"/>
                </a:cubicBezTo>
                <a:close/>
              </a:path>
            </a:pathLst>
          </a:custGeom>
          <a:solidFill>
            <a:srgbClr val="FFFFFF"/>
          </a:solidFill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21" name="Рисунок 20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sz="quarter" idx="18"/>
          </p:nvPr>
        </p:nvSpPr>
        <p:spPr>
          <a:xfrm>
            <a:off x="3318326" y="3619782"/>
            <a:ext cx="3561446" cy="2677481"/>
          </a:xfrm>
          <a:custGeom>
            <a:avLst/>
            <a:gdLst>
              <a:gd name="connsiteX0" fmla="*/ 1744346 w 3503695"/>
              <a:gd name="connsiteY0" fmla="*/ 62 h 4031418"/>
              <a:gd name="connsiteX1" fmla="*/ 3334838 w 3503695"/>
              <a:gd name="connsiteY1" fmla="*/ 150223 h 4031418"/>
              <a:gd name="connsiteX2" fmla="*/ 3334838 w 3503695"/>
              <a:gd name="connsiteY2" fmla="*/ 3890810 h 4031418"/>
              <a:gd name="connsiteX3" fmla="*/ 174362 w 3503695"/>
              <a:gd name="connsiteY3" fmla="*/ 3890810 h 4031418"/>
              <a:gd name="connsiteX4" fmla="*/ 174362 w 3503695"/>
              <a:gd name="connsiteY4" fmla="*/ 150223 h 4031418"/>
              <a:gd name="connsiteX5" fmla="*/ 1744346 w 3503695"/>
              <a:gd name="connsiteY5" fmla="*/ 62 h 40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503695" h="4031418">
                <a:moveTo>
                  <a:pt x="1744346" y="62"/>
                </a:moveTo>
                <a:cubicBezTo>
                  <a:pt x="2475376" y="-1972"/>
                  <a:pt x="3209826" y="46047"/>
                  <a:pt x="3334838" y="150223"/>
                </a:cubicBezTo>
                <a:cubicBezTo>
                  <a:pt x="3580957" y="358576"/>
                  <a:pt x="3537984" y="3718268"/>
                  <a:pt x="3334838" y="3890810"/>
                </a:cubicBezTo>
                <a:cubicBezTo>
                  <a:pt x="3127786" y="4063352"/>
                  <a:pt x="408761" y="4092652"/>
                  <a:pt x="174362" y="3890810"/>
                </a:cubicBezTo>
                <a:cubicBezTo>
                  <a:pt x="-63943" y="3688968"/>
                  <a:pt x="-52223" y="342299"/>
                  <a:pt x="174362" y="150223"/>
                </a:cubicBezTo>
                <a:cubicBezTo>
                  <a:pt x="285702" y="54185"/>
                  <a:pt x="1013315" y="2097"/>
                  <a:pt x="1744346" y="62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/>
            </a:lvl1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xmlns="" val="8646726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D410F5-9B74-41BB-BD96-859E85EE183F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5FE5CFA-02B7-407A-9DB4-9E82B67C1E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43261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1" y="365125"/>
            <a:ext cx="1371599" cy="4940300"/>
          </a:xfrm>
        </p:spPr>
        <p:txBody>
          <a:bodyPr vert="eaVert"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365125"/>
            <a:ext cx="5143500" cy="4940300"/>
          </a:xfrm>
        </p:spPr>
        <p:txBody>
          <a:bodyPr vert="eaVert"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D410F5-9B74-41BB-BD96-859E85EE183F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5FE5CFA-02B7-407A-9DB4-9E82B67C1E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262447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D410F5-9B74-41BB-BD96-859E85EE183F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5FE5CFA-02B7-407A-9DB4-9E82B67C1E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35739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34" t="422"/>
          <a:stretch/>
        </p:blipFill>
        <p:spPr>
          <a:xfrm>
            <a:off x="0" y="0"/>
            <a:ext cx="9141714" cy="685717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4600" y="533400"/>
            <a:ext cx="5486400" cy="1828800"/>
          </a:xfrm>
        </p:spPr>
        <p:txBody>
          <a:bodyPr rtlCol="0" anchor="b">
            <a:normAutofit/>
          </a:bodyPr>
          <a:lstStyle>
            <a:lvl1pPr>
              <a:defRPr sz="44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14600" y="2438400"/>
            <a:ext cx="4114800" cy="91440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24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xmlns="" val="2279508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43000" y="1825625"/>
            <a:ext cx="3291840" cy="347472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09160" y="1825625"/>
            <a:ext cx="3291840" cy="3474720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D410F5-9B74-41BB-BD96-859E85EE183F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5FE5CFA-02B7-407A-9DB4-9E82B67C1E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25302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3000" y="1828799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43000" y="2624666"/>
            <a:ext cx="3291840" cy="2675467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709160" y="1828799"/>
            <a:ext cx="3291840" cy="795867"/>
          </a:xfrm>
        </p:spPr>
        <p:txBody>
          <a:bodyPr rtlCol="0" anchor="ctr">
            <a:normAutofit/>
          </a:bodyPr>
          <a:lstStyle>
            <a:lvl1pPr marL="0" indent="0">
              <a:spcBef>
                <a:spcPts val="0"/>
              </a:spcBef>
              <a:buNone/>
              <a:defRPr sz="2400" b="0">
                <a:solidFill>
                  <a:schemeClr val="accent4">
                    <a:lumMod val="7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09160" y="2624666"/>
            <a:ext cx="3291840" cy="2675467"/>
          </a:xfrm>
        </p:spPr>
        <p:txBody>
          <a:bodyPr rtlCol="0"/>
          <a:lstStyle/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D410F5-9B74-41BB-BD96-859E85EE183F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5FE5CFA-02B7-407A-9DB4-9E82B67C1E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0086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D410F5-9B74-41BB-BD96-859E85EE183F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5FE5CFA-02B7-407A-9DB4-9E82B67C1E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45025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D410F5-9B74-41BB-BD96-859E85EE183F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5FE5CFA-02B7-407A-9DB4-9E82B67C1E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80071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3300" y="1828801"/>
            <a:ext cx="4457700" cy="3476625"/>
          </a:xfrm>
        </p:spPr>
        <p:txBody>
          <a:bodyPr rtlCol="0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  <a:p>
            <a:pPr lvl="1" rtl="0"/>
            <a:r>
              <a:rPr lang="ru-RU" noProof="0" smtClean="0"/>
              <a:t>Второй уровень</a:t>
            </a:r>
          </a:p>
          <a:p>
            <a:pPr lvl="2" rtl="0"/>
            <a:r>
              <a:rPr lang="ru-RU" noProof="0" smtClean="0"/>
              <a:t>Третий уровень</a:t>
            </a:r>
          </a:p>
          <a:p>
            <a:pPr lvl="3" rtl="0"/>
            <a:r>
              <a:rPr lang="ru-RU" noProof="0" smtClean="0"/>
              <a:t>Четвертый уровень</a:t>
            </a:r>
          </a:p>
          <a:p>
            <a:pPr lvl="4" rtl="0"/>
            <a:r>
              <a:rPr lang="ru-RU" noProof="0" smtClean="0"/>
              <a:t>Пятый уровень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2999" y="1828801"/>
            <a:ext cx="2194560" cy="3476625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D410F5-9B74-41BB-BD96-859E85EE183F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5FE5CFA-02B7-407A-9DB4-9E82B67C1E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07354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 5"/>
          <p:cNvSpPr>
            <a:spLocks/>
          </p:cNvSpPr>
          <p:nvPr/>
        </p:nvSpPr>
        <p:spPr bwMode="gray">
          <a:xfrm>
            <a:off x="603250" y="1695450"/>
            <a:ext cx="4197350" cy="3295650"/>
          </a:xfrm>
          <a:custGeom>
            <a:avLst/>
            <a:gdLst>
              <a:gd name="T0" fmla="*/ 1279 w 1347"/>
              <a:gd name="T1" fmla="*/ 919 h 986"/>
              <a:gd name="T2" fmla="*/ 65 w 1347"/>
              <a:gd name="T3" fmla="*/ 919 h 986"/>
              <a:gd name="T4" fmla="*/ 65 w 1347"/>
              <a:gd name="T5" fmla="*/ 64 h 986"/>
              <a:gd name="T6" fmla="*/ 1279 w 1347"/>
              <a:gd name="T7" fmla="*/ 64 h 986"/>
              <a:gd name="T8" fmla="*/ 1279 w 1347"/>
              <a:gd name="T9" fmla="*/ 919 h 9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47" h="986">
                <a:moveTo>
                  <a:pt x="1279" y="919"/>
                </a:moveTo>
                <a:cubicBezTo>
                  <a:pt x="1211" y="986"/>
                  <a:pt x="121" y="974"/>
                  <a:pt x="65" y="919"/>
                </a:cubicBezTo>
                <a:cubicBezTo>
                  <a:pt x="9" y="863"/>
                  <a:pt x="0" y="128"/>
                  <a:pt x="65" y="64"/>
                </a:cubicBezTo>
                <a:cubicBezTo>
                  <a:pt x="130" y="0"/>
                  <a:pt x="1217" y="3"/>
                  <a:pt x="1279" y="64"/>
                </a:cubicBezTo>
                <a:cubicBezTo>
                  <a:pt x="1341" y="125"/>
                  <a:pt x="1347" y="852"/>
                  <a:pt x="1279" y="91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blurRad="317500" dist="63500" dir="2700000" algn="tl" rotWithShape="0">
              <a:prstClr val="black">
                <a:alpha val="30000"/>
              </a:prstClr>
            </a:outerShdw>
          </a:effectLst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rtl="0"/>
            <a:endParaRPr lang="ru-RU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 anchor="b"/>
          <a:lstStyle>
            <a:lvl1pPr>
              <a:defRPr sz="3200"/>
            </a:lvl1pPr>
          </a:lstStyle>
          <a:p>
            <a:pPr rtl="0"/>
            <a:r>
              <a:rPr lang="ru-RU" noProof="0" smtClean="0"/>
              <a:t>Образец заголовка</a:t>
            </a:r>
            <a:endParaRPr lang="ru-RU" noProof="0" dirty="0"/>
          </a:p>
        </p:txBody>
      </p:sp>
      <p:sp>
        <p:nvSpPr>
          <p:cNvPr id="12" name="Рисунок 11" descr="Пустой заполнитель, вместо которого можно добавить изображение. Щелкните заполнитель и выберите изображение, которое необходимо добавить"/>
          <p:cNvSpPr>
            <a:spLocks noGrp="1"/>
          </p:cNvSpPr>
          <p:nvPr>
            <p:ph type="pic" idx="1"/>
          </p:nvPr>
        </p:nvSpPr>
        <p:spPr>
          <a:xfrm>
            <a:off x="754517" y="1874520"/>
            <a:ext cx="3894817" cy="2937510"/>
          </a:xfrm>
          <a:custGeom>
            <a:avLst/>
            <a:gdLst>
              <a:gd name="connsiteX0" fmla="*/ 2531359 w 5066932"/>
              <a:gd name="connsiteY0" fmla="*/ 21 h 2945784"/>
              <a:gd name="connsiteX1" fmla="*/ 4878015 w 5066932"/>
              <a:gd name="connsiteY1" fmla="*/ 145719 h 2945784"/>
              <a:gd name="connsiteX2" fmla="*/ 4878015 w 5066932"/>
              <a:gd name="connsiteY2" fmla="*/ 2803241 h 2945784"/>
              <a:gd name="connsiteX3" fmla="*/ 175988 w 5066932"/>
              <a:gd name="connsiteY3" fmla="*/ 2803241 h 2945784"/>
              <a:gd name="connsiteX4" fmla="*/ 175988 w 5066932"/>
              <a:gd name="connsiteY4" fmla="*/ 145719 h 2945784"/>
              <a:gd name="connsiteX5" fmla="*/ 2531359 w 5066932"/>
              <a:gd name="connsiteY5" fmla="*/ 21 h 2945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66932" h="2945784">
                <a:moveTo>
                  <a:pt x="2531359" y="21"/>
                </a:moveTo>
                <a:cubicBezTo>
                  <a:pt x="3645379" y="1187"/>
                  <a:pt x="4757946" y="50918"/>
                  <a:pt x="4878015" y="145719"/>
                </a:cubicBezTo>
                <a:cubicBezTo>
                  <a:pt x="5118151" y="335320"/>
                  <a:pt x="5141390" y="2594991"/>
                  <a:pt x="4878015" y="2803241"/>
                </a:cubicBezTo>
                <a:cubicBezTo>
                  <a:pt x="4614639" y="3011491"/>
                  <a:pt x="392886" y="2974193"/>
                  <a:pt x="175988" y="2803241"/>
                </a:cubicBezTo>
                <a:cubicBezTo>
                  <a:pt x="-40909" y="2629181"/>
                  <a:pt x="-75768" y="344644"/>
                  <a:pt x="175988" y="145719"/>
                </a:cubicBezTo>
                <a:cubicBezTo>
                  <a:pt x="301866" y="46256"/>
                  <a:pt x="1417339" y="-1144"/>
                  <a:pt x="2531359" y="21"/>
                </a:cubicBezTo>
                <a:close/>
              </a:path>
            </a:pathLst>
          </a:custGeom>
          <a:solidFill>
            <a:schemeClr val="accent2">
              <a:lumMod val="20000"/>
              <a:lumOff val="80000"/>
            </a:schemeClr>
          </a:solidFill>
        </p:spPr>
        <p:txBody>
          <a:bodyPr wrap="square" tIns="365760" rtlCol="0">
            <a:noAutofit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rt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257800" y="2245995"/>
            <a:ext cx="2743200" cy="2194560"/>
          </a:xfrm>
        </p:spPr>
        <p:txBody>
          <a:bodyPr rtlCol="0">
            <a:normAutofit/>
          </a:bodyPr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 rtl="0"/>
            <a:r>
              <a:rPr lang="ru-RU" noProof="0" smtClean="0"/>
              <a:t>Образец текста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20D410F5-9B74-41BB-BD96-859E85EE183F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fld id="{E5FE5CFA-02B7-407A-9DB4-9E82B67C1E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51318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 6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25" t="511" r="525" b="2999"/>
          <a:stretch/>
        </p:blipFill>
        <p:spPr>
          <a:xfrm>
            <a:off x="0" y="0"/>
            <a:ext cx="914162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372350" cy="108267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43000" y="1828800"/>
            <a:ext cx="68580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-RU" noProof="0" dirty="0" smtClean="0"/>
              <a:t>Образец текста</a:t>
            </a:r>
          </a:p>
          <a:p>
            <a:pPr lvl="1" rtl="0"/>
            <a:r>
              <a:rPr lang="ru-RU" noProof="0" dirty="0" smtClean="0"/>
              <a:t>Второй уровень</a:t>
            </a:r>
          </a:p>
          <a:p>
            <a:pPr lvl="2" rtl="0"/>
            <a:r>
              <a:rPr lang="ru-RU" noProof="0" dirty="0" smtClean="0"/>
              <a:t>Третий уровень</a:t>
            </a:r>
          </a:p>
          <a:p>
            <a:pPr lvl="3" rtl="0"/>
            <a:r>
              <a:rPr lang="ru-RU" noProof="0" dirty="0" smtClean="0"/>
              <a:t>Четвертый уровень</a:t>
            </a:r>
          </a:p>
          <a:p>
            <a:pPr lvl="4" rtl="0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1657350" y="6416676"/>
            <a:ext cx="3429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257800" y="6416676"/>
            <a:ext cx="1028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20D410F5-9B74-41BB-BD96-859E85EE183F}" type="datetimeFigureOut">
              <a:rPr lang="ru-RU" smtClean="0"/>
              <a:pPr/>
              <a:t>23.04.2020</a:t>
            </a:fld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416676"/>
            <a:ext cx="6286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E5FE5CFA-02B7-407A-9DB4-9E82B67C1E9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16545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8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 xmlns="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58;&#1077;&#1093;&#1085;&#1086;&#1083;&#1086;&#1075;&#1080;&#1103;" TargetMode="External"/><Relationship Id="rId2" Type="http://schemas.openxmlformats.org/officeDocument/2006/relationships/hyperlink" Target="https://lecta.rosuchebnik.ru/mybooks/book/1049313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endic.ru/anticrisis/Tehnologija-588.html" TargetMode="Externa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s://geekon.media/wp-content/uploads/2019/08/1.jpg" TargetMode="External"/><Relationship Id="rId3" Type="http://schemas.openxmlformats.org/officeDocument/2006/relationships/hyperlink" Target="https://autogear.ru/misc/i/gallery/25353/550609.jpg" TargetMode="External"/><Relationship Id="rId7" Type="http://schemas.openxmlformats.org/officeDocument/2006/relationships/hyperlink" Target="http://&#1091;&#1089;&#1086;&#1096;.&#1088;&#1092;/" TargetMode="External"/><Relationship Id="rId12" Type="http://schemas.openxmlformats.org/officeDocument/2006/relationships/hyperlink" Target="https://studfiles.net/preview/5734745/" TargetMode="External"/><Relationship Id="rId2" Type="http://schemas.openxmlformats.org/officeDocument/2006/relationships/hyperlink" Target="https://www.wrike.com/blog/content/uploads/2017/05/Screen-Shot-2017-04-19-at-9.49.41-AM-1-820x479.pn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uro-akzent.ru/uploads/foto/Apple_Market_-_1.jpg" TargetMode="External"/><Relationship Id="rId11" Type="http://schemas.openxmlformats.org/officeDocument/2006/relationships/hyperlink" Target="https://sziu.ranepa.ru/napravleniya/bakalavriat-i-spetsialitet-2" TargetMode="External"/><Relationship Id="rId5" Type="http://schemas.openxmlformats.org/officeDocument/2006/relationships/hyperlink" Target="https://spiderproject.com.ua/upload/iblock/ef8/image.jpg" TargetMode="External"/><Relationship Id="rId10" Type="http://schemas.openxmlformats.org/officeDocument/2006/relationships/hyperlink" Target="https://ru.clipart.me/istock/modern-technology-royalty-free-vector-icon-set-75542" TargetMode="External"/><Relationship Id="rId4" Type="http://schemas.openxmlformats.org/officeDocument/2006/relationships/hyperlink" Target="https://innmind.com/ckeditor_assets/pictures/387/content_business-startup.jpg" TargetMode="External"/><Relationship Id="rId9" Type="http://schemas.openxmlformats.org/officeDocument/2006/relationships/hyperlink" Target="https://images.clipartlogo.com/files/istock/previews/8890/8890571-media-and-modern-technology-color-set.jpg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76673"/>
            <a:ext cx="8424936" cy="3123778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Муниципальное казенное общеобразовательное учреждение </a:t>
            </a:r>
            <a:br>
              <a:rPr lang="ru-RU" sz="2400" dirty="0" smtClean="0"/>
            </a:br>
            <a:r>
              <a:rPr lang="ru-RU" sz="2400" dirty="0" smtClean="0"/>
              <a:t>средняя общеобразовательная школа №3</a:t>
            </a:r>
            <a:r>
              <a:rPr lang="ru-RU" sz="2200" dirty="0" smtClean="0"/>
              <a:t/>
            </a:r>
            <a:br>
              <a:rPr lang="ru-RU" sz="22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b="1" dirty="0" smtClean="0"/>
              <a:t>Социальные технологии</a:t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567136"/>
          </a:xfrm>
        </p:spPr>
        <p:txBody>
          <a:bodyPr>
            <a:normAutofit fontScale="92500" lnSpcReduction="20000"/>
          </a:bodyPr>
          <a:lstStyle/>
          <a:p>
            <a:r>
              <a:rPr lang="ru-RU" sz="4000" dirty="0" smtClean="0">
                <a:solidFill>
                  <a:schemeClr val="tx1"/>
                </a:solidFill>
              </a:rPr>
              <a:t>6 класс</a:t>
            </a:r>
          </a:p>
          <a:p>
            <a:endParaRPr lang="ru-RU" dirty="0"/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Учитель технологии:</a:t>
            </a:r>
          </a:p>
          <a:p>
            <a:pPr algn="r"/>
            <a:r>
              <a:rPr lang="ru-RU" dirty="0" smtClean="0">
                <a:solidFill>
                  <a:schemeClr val="tx1"/>
                </a:solidFill>
              </a:rPr>
              <a:t>Шахова И.А.</a:t>
            </a:r>
          </a:p>
          <a:p>
            <a:endParaRPr lang="ru-RU" dirty="0">
              <a:solidFill>
                <a:schemeClr val="tx1"/>
              </a:solidFill>
            </a:endParaRPr>
          </a:p>
          <a:p>
            <a:r>
              <a:rPr lang="ru-RU" dirty="0" smtClean="0">
                <a:solidFill>
                  <a:schemeClr val="tx1"/>
                </a:solidFill>
              </a:rPr>
              <a:t>2020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251419503"/>
      </p:ext>
    </p:extLst>
  </p:cSld>
  <p:clrMapOvr>
    <a:masterClrMapping/>
  </p:clrMapOvr>
  <p:transition spd="med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Соотнесите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3600" dirty="0" smtClean="0"/>
              <a:t>Для всестороннего обсуждения и разработки новых подходов к решению важных научных проблем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499992" y="2492896"/>
            <a:ext cx="4186808" cy="3633267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В государственном управлении</a:t>
            </a:r>
          </a:p>
          <a:p>
            <a:r>
              <a:rPr lang="ru-RU" dirty="0" smtClean="0"/>
              <a:t>В политической сфере</a:t>
            </a:r>
          </a:p>
          <a:p>
            <a:r>
              <a:rPr lang="ru-RU" dirty="0" smtClean="0"/>
              <a:t>В предпринимательской сфере</a:t>
            </a:r>
          </a:p>
          <a:p>
            <a:r>
              <a:rPr lang="ru-RU" dirty="0" smtClean="0"/>
              <a:t>В науке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957616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Физкультминутка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755576" y="1828800"/>
            <a:ext cx="7245424" cy="347472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Мы все вместе улыбнемся,</a:t>
            </a:r>
          </a:p>
          <a:p>
            <a:r>
              <a:rPr lang="ru-RU" dirty="0" smtClean="0"/>
              <a:t>Подмигнем слегка друг другу,</a:t>
            </a:r>
          </a:p>
          <a:p>
            <a:r>
              <a:rPr lang="ru-RU" dirty="0" smtClean="0"/>
              <a:t>Вправо, влево повернемся (повороты влево- вправо)</a:t>
            </a:r>
          </a:p>
          <a:p>
            <a:r>
              <a:rPr lang="ru-RU" dirty="0" smtClean="0"/>
              <a:t>И кивнем затем по кругу. (наклоны </a:t>
            </a:r>
            <a:r>
              <a:rPr lang="ru-RU" dirty="0" err="1" smtClean="0"/>
              <a:t>влево-вправо</a:t>
            </a:r>
            <a:r>
              <a:rPr lang="ru-RU" dirty="0" smtClean="0"/>
              <a:t>)</a:t>
            </a:r>
          </a:p>
          <a:p>
            <a:r>
              <a:rPr lang="ru-RU" dirty="0" smtClean="0"/>
              <a:t>Все проблемы победили,</a:t>
            </a:r>
          </a:p>
          <a:p>
            <a:r>
              <a:rPr lang="ru-RU" dirty="0" smtClean="0"/>
              <a:t>Вверх взметнулись наши руки. (поднимают руки вверх- вниз)</a:t>
            </a:r>
          </a:p>
          <a:p>
            <a:r>
              <a:rPr lang="ru-RU" dirty="0" smtClean="0"/>
              <a:t>Груз забот с себя стряхнули</a:t>
            </a:r>
          </a:p>
          <a:p>
            <a:r>
              <a:rPr lang="ru-RU" dirty="0" smtClean="0"/>
              <a:t>И продолжим путь науки. </a:t>
            </a:r>
            <a:r>
              <a:rPr lang="ru-RU" dirty="0" smtClean="0"/>
              <a:t> </a:t>
            </a:r>
            <a:r>
              <a:rPr lang="ru-RU" dirty="0" smtClean="0"/>
              <a:t>(встряхнули кистями рук)</a:t>
            </a:r>
            <a:endParaRPr lang="ru-RU" dirty="0"/>
          </a:p>
        </p:txBody>
      </p:sp>
      <p:pic>
        <p:nvPicPr>
          <p:cNvPr id="1026" name="Picture 2" descr="https://ds04.infourok.ru/uploads/ex/05da/0005e5c1-9dba8646/640/img7.jpg"/>
          <p:cNvPicPr>
            <a:picLocks noChangeAspect="1" noChangeArrowheads="1"/>
          </p:cNvPicPr>
          <p:nvPr/>
        </p:nvPicPr>
        <p:blipFill>
          <a:blip r:embed="rId3" cstate="print"/>
          <a:srcRect l="2362" t="29925" r="53932" b="10226"/>
          <a:stretch>
            <a:fillRect/>
          </a:stretch>
        </p:blipFill>
        <p:spPr bwMode="auto">
          <a:xfrm>
            <a:off x="6372200" y="188640"/>
            <a:ext cx="2664296" cy="273630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sz="4400" dirty="0" smtClean="0"/>
              <a:t>Применение социальных технологий приносит результат только в условиях </a:t>
            </a:r>
            <a:r>
              <a:rPr lang="ru-RU" sz="4400" b="1" dirty="0" smtClean="0"/>
              <a:t>коммуникации</a:t>
            </a:r>
          </a:p>
          <a:p>
            <a:pPr algn="ctr"/>
            <a:r>
              <a:rPr lang="ru-RU" dirty="0" smtClean="0"/>
              <a:t>Межличностная, межгрупповая коммуникация</a:t>
            </a:r>
          </a:p>
          <a:p>
            <a:pPr algn="ctr"/>
            <a:r>
              <a:rPr lang="ru-RU" dirty="0" smtClean="0"/>
              <a:t>Публичная, массовая коммуникация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2677128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Межличностная коммуникация</a:t>
            </a:r>
            <a:endParaRPr lang="ru-RU" dirty="0"/>
          </a:p>
        </p:txBody>
      </p:sp>
      <p:pic>
        <p:nvPicPr>
          <p:cNvPr id="46082" name="Picture 2" descr="https://cf.ppt-online.org/files/slide/t/t0UoGkA6aygfwQ9S1m8RehZ3B4bCVKqIHN7xYu/slide-15.jpg"/>
          <p:cNvPicPr>
            <a:picLocks noChangeAspect="1" noChangeArrowheads="1"/>
          </p:cNvPicPr>
          <p:nvPr/>
        </p:nvPicPr>
        <p:blipFill>
          <a:blip r:embed="rId2" cstate="print"/>
          <a:srcRect t="19512"/>
          <a:stretch>
            <a:fillRect/>
          </a:stretch>
        </p:blipFill>
        <p:spPr bwMode="auto">
          <a:xfrm>
            <a:off x="1331640" y="1988840"/>
            <a:ext cx="5904656" cy="35643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Межгрупповая коммуникация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5058" name="Picture 2" descr="https://cf.ppt-online.org/files/slide/p/PVcApWCmeflHt1ORsQ96adNoUx34bwgSYKEnqJ/slide-3.jpg"/>
          <p:cNvPicPr>
            <a:picLocks noChangeAspect="1" noChangeArrowheads="1"/>
          </p:cNvPicPr>
          <p:nvPr/>
        </p:nvPicPr>
        <p:blipFill>
          <a:blip r:embed="rId2" cstate="print"/>
          <a:srcRect l="5168" t="18352" r="4025" b="17581"/>
          <a:stretch>
            <a:fillRect/>
          </a:stretch>
        </p:blipFill>
        <p:spPr bwMode="auto">
          <a:xfrm>
            <a:off x="899592" y="1412776"/>
            <a:ext cx="7221848" cy="38164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0178" name="Picture 2" descr="https://present5.com/presentation/3/-78826001_429039867.pdf-img/-78826001_429039867.pdf-3.jpg"/>
          <p:cNvPicPr>
            <a:picLocks noChangeAspect="1" noChangeArrowheads="1"/>
          </p:cNvPicPr>
          <p:nvPr/>
        </p:nvPicPr>
        <p:blipFill>
          <a:blip r:embed="rId2" cstate="print"/>
          <a:srcRect l="4200" t="9800" r="4451" b="17401"/>
          <a:stretch>
            <a:fillRect/>
          </a:stretch>
        </p:blipFill>
        <p:spPr bwMode="auto">
          <a:xfrm>
            <a:off x="1187624" y="404664"/>
            <a:ext cx="6984776" cy="504056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Массовая коммуникация</a:t>
            </a:r>
            <a:endParaRPr lang="ru-RU" dirty="0"/>
          </a:p>
        </p:txBody>
      </p:sp>
      <p:pic>
        <p:nvPicPr>
          <p:cNvPr id="52226" name="Picture 2" descr="http://900igr.net/up/datas/193846/002.jpg"/>
          <p:cNvPicPr>
            <a:picLocks noChangeAspect="1" noChangeArrowheads="1"/>
          </p:cNvPicPr>
          <p:nvPr/>
        </p:nvPicPr>
        <p:blipFill>
          <a:blip r:embed="rId2" cstate="print"/>
          <a:srcRect l="6300" t="24150" r="7076" b="46451"/>
          <a:stretch>
            <a:fillRect/>
          </a:stretch>
        </p:blipFill>
        <p:spPr bwMode="auto">
          <a:xfrm>
            <a:off x="611560" y="2564904"/>
            <a:ext cx="7920880" cy="20162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Массовые коммуникации</a:t>
            </a:r>
            <a:endParaRPr lang="ru-RU" dirty="0"/>
          </a:p>
        </p:txBody>
      </p:sp>
      <p:pic>
        <p:nvPicPr>
          <p:cNvPr id="51202" name="Picture 2" descr="https://cf.ppt-online.org/files/slide/t/t0UoGkA6aygfwQ9S1m8RehZ3B4bCVKqIHN7xYu/slide-19.jpg"/>
          <p:cNvPicPr>
            <a:picLocks noChangeAspect="1" noChangeArrowheads="1"/>
          </p:cNvPicPr>
          <p:nvPr/>
        </p:nvPicPr>
        <p:blipFill>
          <a:blip r:embed="rId2" cstate="print"/>
          <a:srcRect l="4729" t="27744" r="12986" b="5420"/>
          <a:stretch>
            <a:fillRect/>
          </a:stretch>
        </p:blipFill>
        <p:spPr bwMode="auto">
          <a:xfrm>
            <a:off x="1331640" y="1556792"/>
            <a:ext cx="6264696" cy="381642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4" descr="C:\Users\NINA\Desktop\электронный учебник\IMG_3190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542" r="5542"/>
          <a:stretch>
            <a:fillRect/>
          </a:stretch>
        </p:blipFill>
        <p:spPr bwMode="auto">
          <a:xfrm>
            <a:off x="4932040" y="1124744"/>
            <a:ext cx="2592288" cy="1944216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251520" y="3068960"/>
            <a:ext cx="8892480" cy="2160240"/>
          </a:xfrm>
        </p:spPr>
        <p:txBody>
          <a:bodyPr>
            <a:normAutofit/>
          </a:bodyPr>
          <a:lstStyle/>
          <a:p>
            <a:r>
              <a:rPr lang="ru-RU" sz="1800" dirty="0"/>
              <a:t>В любом государстве есть группы людей попавших в трудную жизненную ситуацию: дети-сироты, дети и взрослые с ограниченными физическими возможностями, престарелые одинокие граждане, семьи с низким уровнем доходов. Таким людям необходима помощь государства и общества. С этой целью создаются  центры социальной помощи семье и  детям. В центрах работают специалисты - социальные работники. Они  выявляют нуждающиеся семьи, их проблемы и применяют подходящую технологию социальной помощи.</a:t>
            </a:r>
          </a:p>
        </p:txBody>
      </p:sp>
      <p:pic>
        <p:nvPicPr>
          <p:cNvPr id="13" name="Picture 2" descr="C:\Users\NINA\Desktop\электронный учебник\nw_invalidnist.jpg"/>
          <p:cNvPicPr>
            <a:picLocks noChangeAspect="1" noChangeArrowheads="1"/>
          </p:cNvPicPr>
          <p:nvPr/>
        </p:nvPicPr>
        <p:blipFill>
          <a:blip r:embed="rId3" cstate="print"/>
          <a:srcRect t="11478" b="11478"/>
          <a:stretch>
            <a:fillRect/>
          </a:stretch>
        </p:blipFill>
        <p:spPr bwMode="auto">
          <a:xfrm>
            <a:off x="467544" y="1196752"/>
            <a:ext cx="3096344" cy="1842330"/>
          </a:xfrm>
          <a:prstGeom prst="rect">
            <a:avLst/>
          </a:prstGeom>
          <a:noFill/>
        </p:spPr>
      </p:pic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892480" cy="827088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chemeClr val="accent1">
                    <a:lumMod val="75000"/>
                  </a:schemeClr>
                </a:solidFill>
              </a:rPr>
              <a:t>Технологии социальной работы </a:t>
            </a:r>
            <a:endParaRPr lang="ru-RU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971600" y="260648"/>
            <a:ext cx="8172400" cy="566738"/>
          </a:xfrm>
        </p:spPr>
        <p:txBody>
          <a:bodyPr>
            <a:noAutofit/>
          </a:bodyPr>
          <a:lstStyle/>
          <a:p>
            <a:r>
              <a:rPr lang="ru-RU" sz="4000" b="0" dirty="0" smtClean="0"/>
              <a:t>Социальная работа в школах </a:t>
            </a:r>
            <a:endParaRPr lang="ru-RU" sz="4000" b="0" dirty="0"/>
          </a:p>
        </p:txBody>
      </p:sp>
      <p:pic>
        <p:nvPicPr>
          <p:cNvPr id="20488" name="Picture 8" descr="http://xn--80ae1alafffj1i.xn--p1ai/upload/medialibrary/822/UZ7D0489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 cstate="print"/>
          <a:srcRect l="5506" r="5506"/>
          <a:stretch>
            <a:fillRect/>
          </a:stretch>
        </p:blipFill>
        <p:spPr bwMode="auto">
          <a:xfrm>
            <a:off x="251520" y="980728"/>
            <a:ext cx="2736304" cy="2052228"/>
          </a:xfrm>
          <a:prstGeom prst="rect">
            <a:avLst/>
          </a:prstGeom>
          <a:noFill/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755576" y="3068960"/>
            <a:ext cx="7776864" cy="1944216"/>
          </a:xfrm>
        </p:spPr>
        <p:txBody>
          <a:bodyPr>
            <a:noAutofit/>
          </a:bodyPr>
          <a:lstStyle/>
          <a:p>
            <a:r>
              <a:rPr lang="ru-RU" sz="2000" dirty="0"/>
              <a:t>В некоторых школах разработаны и применяются   технологии сотрудничества обучающихся с  детским домом  или домом ветеранов. Учащиеся поздравляют подопечных  с праздниками, организовывают концерты, проводят  субботники по благоустройству территории, мастер-классы по изготовлению сувениров</a:t>
            </a:r>
          </a:p>
        </p:txBody>
      </p:sp>
      <p:pic>
        <p:nvPicPr>
          <p:cNvPr id="20490" name="Picture 10" descr="http://prihod.orsk-net.ru/wp-content/gallery/verbnoe-voskresenie-liturgiya/p107047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836712"/>
            <a:ext cx="2976330" cy="2232248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Современные и перспективные технологии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1340768"/>
            <a:ext cx="8435280" cy="403244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Социальные технологии</a:t>
            </a:r>
          </a:p>
          <a:p>
            <a:r>
              <a:rPr lang="ru-RU" dirty="0" smtClean="0"/>
              <a:t>Транспортные технологии</a:t>
            </a:r>
          </a:p>
          <a:p>
            <a:r>
              <a:rPr lang="ru-RU" dirty="0" err="1" smtClean="0"/>
              <a:t>Нанотехнологии</a:t>
            </a:r>
            <a:endParaRPr lang="ru-RU" dirty="0" smtClean="0"/>
          </a:p>
          <a:p>
            <a:r>
              <a:rPr lang="ru-RU" dirty="0" smtClean="0"/>
              <a:t>Медицинские технологии</a:t>
            </a:r>
          </a:p>
          <a:p>
            <a:r>
              <a:rPr lang="ru-RU" dirty="0" smtClean="0"/>
              <a:t>Биотехнологии </a:t>
            </a:r>
          </a:p>
          <a:p>
            <a:endParaRPr lang="ru-RU" dirty="0" smtClean="0"/>
          </a:p>
          <a:p>
            <a:r>
              <a:rPr lang="ru-RU" b="1" dirty="0" smtClean="0"/>
              <a:t>Расширение вашего политехнического и технологического кругозора</a:t>
            </a:r>
          </a:p>
          <a:p>
            <a:r>
              <a:rPr lang="ru-RU" b="1" dirty="0" smtClean="0"/>
              <a:t>Помощь в выборе направления будущей деятельности и выборе         профессии</a:t>
            </a:r>
            <a:endParaRPr lang="ru-RU" b="1" dirty="0"/>
          </a:p>
        </p:txBody>
      </p:sp>
      <p:sp>
        <p:nvSpPr>
          <p:cNvPr id="5" name="Выгнутая вправо стрелка 4"/>
          <p:cNvSpPr/>
          <p:nvPr/>
        </p:nvSpPr>
        <p:spPr>
          <a:xfrm rot="19710824">
            <a:off x="7225657" y="964888"/>
            <a:ext cx="1449567" cy="3401007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715336603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7372350" cy="1082674"/>
          </a:xfrm>
        </p:spPr>
        <p:txBody>
          <a:bodyPr/>
          <a:lstStyle/>
          <a:p>
            <a:r>
              <a:rPr lang="ru-RU" dirty="0" smtClean="0"/>
              <a:t>Практическое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12776"/>
            <a:ext cx="6858000" cy="3474720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Вспомните, есть ли в вашем окружении люди, нуждающиеся в посторонней помощи? Кто оказывает им помощь, в чём она заключается?</a:t>
            </a:r>
          </a:p>
          <a:p>
            <a:endParaRPr lang="ru-RU" dirty="0"/>
          </a:p>
        </p:txBody>
      </p:sp>
      <p:pic>
        <p:nvPicPr>
          <p:cNvPr id="49156" name="Picture 4" descr="https://media.istockphoto.com/photos/disabled-boy-in-wheelchair-walking-with-family-in-park-picture-id531521561"/>
          <p:cNvPicPr>
            <a:picLocks noChangeAspect="1" noChangeArrowheads="1"/>
          </p:cNvPicPr>
          <p:nvPr/>
        </p:nvPicPr>
        <p:blipFill>
          <a:blip r:embed="rId2" cstate="print"/>
          <a:srcRect l="31219" t="20312" r="32358" b="23438"/>
          <a:stretch>
            <a:fillRect/>
          </a:stretch>
        </p:blipFill>
        <p:spPr bwMode="auto">
          <a:xfrm>
            <a:off x="899592" y="2492896"/>
            <a:ext cx="2520280" cy="2592288"/>
          </a:xfrm>
          <a:prstGeom prst="rect">
            <a:avLst/>
          </a:prstGeom>
          <a:noFill/>
        </p:spPr>
      </p:pic>
      <p:pic>
        <p:nvPicPr>
          <p:cNvPr id="49158" name="Picture 6" descr="https://24tv.ua/resources/photos/news/201910/1216251.jpg?1570532437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75956" y="2348880"/>
            <a:ext cx="4212468" cy="280831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Практическое задание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828800"/>
            <a:ext cx="6237312" cy="34747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                                        2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3</a:t>
            </a:r>
            <a:endParaRPr lang="ru-RU" dirty="0"/>
          </a:p>
        </p:txBody>
      </p:sp>
      <p:pic>
        <p:nvPicPr>
          <p:cNvPr id="53250" name="Picture 2" descr="https://avatars.mds.yandex.net/get-pdb/1884726/f68410dc-b437-4e82-a6c8-ff18ce15f942/s1200?webp=fals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4869160"/>
            <a:ext cx="2875417" cy="1906588"/>
          </a:xfrm>
          <a:prstGeom prst="rect">
            <a:avLst/>
          </a:prstGeom>
          <a:noFill/>
        </p:spPr>
      </p:pic>
      <p:pic>
        <p:nvPicPr>
          <p:cNvPr id="5" name="Picture 2" descr="https://avatars.mds.yandex.net/get-zen_doc/1328466/pub_5c9f71c37201b500b2fbb2f8_5c9f7281134d6700b2a454ca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1556792"/>
            <a:ext cx="2916324" cy="1944216"/>
          </a:xfrm>
          <a:prstGeom prst="rect">
            <a:avLst/>
          </a:prstGeom>
          <a:noFill/>
        </p:spPr>
      </p:pic>
      <p:pic>
        <p:nvPicPr>
          <p:cNvPr id="53252" name="Picture 4" descr="https://moscow.sm-news.ru/wp-content/uploads/2019/04/24/deti-invalidy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204864"/>
            <a:ext cx="3356764" cy="223224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Работа в группах</a:t>
            </a:r>
            <a:endParaRPr lang="ru-RU" dirty="0"/>
          </a:p>
        </p:txBody>
      </p:sp>
      <p:pic>
        <p:nvPicPr>
          <p:cNvPr id="54274" name="Picture 2" descr="https://lesou1.my1.ru/_nw/9/264256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700808"/>
            <a:ext cx="4896993" cy="446449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clipart-library.com/images/8T65bkEpc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16632"/>
            <a:ext cx="3931146" cy="2808312"/>
          </a:xfrm>
          <a:prstGeom prst="rect">
            <a:avLst/>
          </a:prstGeom>
          <a:noFill/>
        </p:spPr>
      </p:pic>
      <p:pic>
        <p:nvPicPr>
          <p:cNvPr id="1028" name="Picture 4" descr="https://im0-tub-ru.yandex.net/i?id=d2aba9d9187001e5296cbb332ebe7257&amp;n=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284984"/>
            <a:ext cx="3384376" cy="3311928"/>
          </a:xfrm>
          <a:prstGeom prst="rect">
            <a:avLst/>
          </a:prstGeom>
          <a:noFill/>
        </p:spPr>
      </p:pic>
      <p:pic>
        <p:nvPicPr>
          <p:cNvPr id="1030" name="Picture 6" descr="https://www.picpng.com/images/large/emoji-emotion-emoticon-picture-5370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1960" y="2132856"/>
            <a:ext cx="5150302" cy="343219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07504" y="116632"/>
            <a:ext cx="7372350" cy="1082674"/>
          </a:xfrm>
        </p:spPr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Перечислите профессии, тесно связанные с социальными технологиями, запишите их в тетрадь.</a:t>
            </a:r>
          </a:p>
          <a:p>
            <a:r>
              <a:rPr lang="ru-RU" dirty="0" smtClean="0"/>
              <a:t>Выполните сообщение об одной из этих профессий.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6274978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 информации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Технология [</a:t>
            </a:r>
            <a:r>
              <a:rPr lang="ru-RU" dirty="0"/>
              <a:t>Электронный ресурс</a:t>
            </a:r>
            <a:r>
              <a:rPr lang="ru-RU" dirty="0" smtClean="0"/>
              <a:t>]: 8-9 </a:t>
            </a:r>
            <a:r>
              <a:rPr lang="ru-RU" dirty="0"/>
              <a:t>классы: учебное пособие / [А. Т. Тищенко, Н. В. Синица.] </a:t>
            </a:r>
            <a:r>
              <a:rPr lang="ru-RU" dirty="0" smtClean="0"/>
              <a:t>- </a:t>
            </a:r>
            <a:r>
              <a:rPr lang="ru-RU" dirty="0"/>
              <a:t>М.: </a:t>
            </a:r>
            <a:r>
              <a:rPr lang="ru-RU" dirty="0" err="1"/>
              <a:t>Вентана</a:t>
            </a:r>
            <a:r>
              <a:rPr lang="ru-RU" dirty="0"/>
              <a:t>-Граф, 2019. </a:t>
            </a:r>
            <a:r>
              <a:rPr lang="ru-RU" dirty="0" smtClean="0"/>
              <a:t>// </a:t>
            </a:r>
            <a:r>
              <a:rPr lang="ru-RU" dirty="0"/>
              <a:t>Образовательная платформа LECTA URL: </a:t>
            </a:r>
            <a:r>
              <a:rPr lang="ru-RU" u="sng" dirty="0">
                <a:hlinkClick r:id="rId2"/>
              </a:rPr>
              <a:t>https://lecta.rosuchebnik.ru/mybooks/book/1049313</a:t>
            </a:r>
            <a:r>
              <a:rPr lang="ru-RU" dirty="0"/>
              <a:t>  (дата обращения: 30.01.2020</a:t>
            </a:r>
            <a:r>
              <a:rPr lang="ru-RU" dirty="0" smtClean="0"/>
              <a:t>).</a:t>
            </a:r>
          </a:p>
          <a:p>
            <a:pPr lvl="0"/>
            <a:r>
              <a:rPr lang="ru-RU" dirty="0"/>
              <a:t>Технология. // Википедия. Свободная энциклопедия. URL: </a:t>
            </a:r>
            <a:r>
              <a:rPr lang="ru-RU" dirty="0">
                <a:hlinkClick r:id="rId3"/>
              </a:rPr>
              <a:t>https://</a:t>
            </a:r>
            <a:r>
              <a:rPr lang="ru-RU" dirty="0" smtClean="0">
                <a:hlinkClick r:id="rId3"/>
              </a:rPr>
              <a:t>ru.wikipedia.org/wiki/Технология</a:t>
            </a:r>
            <a:r>
              <a:rPr lang="ru-RU" dirty="0" smtClean="0"/>
              <a:t>  </a:t>
            </a:r>
            <a:r>
              <a:rPr lang="ru-RU" dirty="0"/>
              <a:t>(дата обращения: 30.01.2020).</a:t>
            </a:r>
            <a:endParaRPr lang="ru-RU" dirty="0" smtClean="0"/>
          </a:p>
          <a:p>
            <a:pPr lvl="0"/>
            <a:r>
              <a:rPr lang="ru-RU" dirty="0"/>
              <a:t>Технология. Словарь терминов антикризисного управления. // Словари и справочники URL: </a:t>
            </a:r>
            <a:r>
              <a:rPr lang="ru-RU" dirty="0">
                <a:hlinkClick r:id="rId4"/>
              </a:rPr>
              <a:t>http://</a:t>
            </a:r>
            <a:r>
              <a:rPr lang="ru-RU" dirty="0" smtClean="0">
                <a:hlinkClick r:id="rId4"/>
              </a:rPr>
              <a:t>endic.ru/anticrisis/Tehnologija-588.html</a:t>
            </a:r>
            <a:r>
              <a:rPr lang="ru-RU" dirty="0" smtClean="0"/>
              <a:t> (дата </a:t>
            </a:r>
            <a:r>
              <a:rPr lang="ru-RU" dirty="0"/>
              <a:t>обращения: 30.01.2020).</a:t>
            </a:r>
          </a:p>
        </p:txBody>
      </p:sp>
    </p:spTree>
    <p:extLst>
      <p:ext uri="{BB962C8B-B14F-4D97-AF65-F5344CB8AC3E}">
        <p14:creationId xmlns="" xmlns:p14="http://schemas.microsoft.com/office/powerpoint/2010/main" val="1057056834"/>
      </p:ext>
    </p:extLst>
  </p:cSld>
  <p:clrMapOvr>
    <a:masterClrMapping/>
  </p:clrMapOvr>
  <p:transition spd="med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Изображения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elfistoldeldiablo.com/Publicaciones/489201828436249967517/Portada.jpg</a:t>
            </a:r>
            <a:endParaRPr lang="ru-RU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https://www.wrike.com/blog/content/uploads/2017/05/Screen-Shot-2017-04-19-at-9.49.41-AM-1-820x479.png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autogear.ru/misc/i/gallery/25353/550609.jpg</a:t>
            </a:r>
            <a:endParaRPr lang="ru-RU" dirty="0" smtClean="0"/>
          </a:p>
          <a:p>
            <a:r>
              <a:rPr lang="en-US" dirty="0">
                <a:hlinkClick r:id="rId4"/>
              </a:rPr>
              <a:t>https://</a:t>
            </a:r>
            <a:r>
              <a:rPr lang="en-US" dirty="0" smtClean="0">
                <a:hlinkClick r:id="rId4"/>
              </a:rPr>
              <a:t>innmind.com/ckeditor_assets/pictures/387/content_business-startup.jpg</a:t>
            </a:r>
            <a:endParaRPr lang="ru-RU" dirty="0" smtClean="0"/>
          </a:p>
          <a:p>
            <a:r>
              <a:rPr lang="en-US" dirty="0">
                <a:hlinkClick r:id="rId5"/>
              </a:rPr>
              <a:t>https://</a:t>
            </a:r>
            <a:r>
              <a:rPr lang="en-US" dirty="0" smtClean="0">
                <a:hlinkClick r:id="rId5"/>
              </a:rPr>
              <a:t>spiderproject.com.ua/upload/iblock/ef8/image.jpg</a:t>
            </a:r>
            <a:endParaRPr lang="ru-RU" dirty="0" smtClean="0"/>
          </a:p>
          <a:p>
            <a:r>
              <a:rPr lang="en-US" dirty="0">
                <a:hlinkClick r:id="rId6"/>
              </a:rPr>
              <a:t>https://buro-akzent.ru/uploads/foto/Apple_Market_-_</a:t>
            </a:r>
            <a:r>
              <a:rPr lang="en-US" dirty="0" smtClean="0">
                <a:hlinkClick r:id="rId6"/>
              </a:rPr>
              <a:t>1.jpg</a:t>
            </a:r>
            <a:r>
              <a:rPr lang="ru-RU" dirty="0" smtClean="0"/>
              <a:t>  </a:t>
            </a:r>
          </a:p>
          <a:p>
            <a:r>
              <a:rPr lang="en-US" dirty="0">
                <a:hlinkClick r:id="rId7"/>
              </a:rPr>
              <a:t>http://xn--n1affw.xn--p1ai</a:t>
            </a:r>
            <a:r>
              <a:rPr lang="en-US" dirty="0" smtClean="0">
                <a:hlinkClick r:id="rId7"/>
              </a:rPr>
              <a:t>/</a:t>
            </a:r>
            <a:endParaRPr lang="ru-RU" dirty="0" smtClean="0"/>
          </a:p>
          <a:p>
            <a:r>
              <a:rPr lang="en-US" dirty="0">
                <a:hlinkClick r:id="rId8"/>
              </a:rPr>
              <a:t>https://</a:t>
            </a:r>
            <a:r>
              <a:rPr lang="en-US" dirty="0" smtClean="0">
                <a:hlinkClick r:id="rId8"/>
              </a:rPr>
              <a:t>geekon.media/wp-content/uploads/2019/08/1.jpg</a:t>
            </a:r>
            <a:r>
              <a:rPr lang="ru-RU" dirty="0" smtClean="0"/>
              <a:t> </a:t>
            </a:r>
          </a:p>
          <a:p>
            <a:r>
              <a:rPr lang="en-US" dirty="0">
                <a:hlinkClick r:id="rId9"/>
              </a:rPr>
              <a:t>https://</a:t>
            </a:r>
            <a:r>
              <a:rPr lang="en-US" dirty="0" smtClean="0">
                <a:hlinkClick r:id="rId9"/>
              </a:rPr>
              <a:t>images.clipartlogo.com/files/istock/previews/8890/8890571-media-and-modern-technology-color-set.jpg</a:t>
            </a:r>
            <a:endParaRPr lang="ru-RU" dirty="0" smtClean="0"/>
          </a:p>
          <a:p>
            <a:r>
              <a:rPr lang="en-US" dirty="0">
                <a:hlinkClick r:id="rId10"/>
              </a:rPr>
              <a:t>https://</a:t>
            </a:r>
            <a:r>
              <a:rPr lang="en-US" dirty="0" smtClean="0">
                <a:hlinkClick r:id="rId10"/>
              </a:rPr>
              <a:t>ru.clipart.me/istock/modern-technology-royalty-free-vector-icon-set-75542</a:t>
            </a:r>
            <a:endParaRPr lang="ru-RU" dirty="0" smtClean="0"/>
          </a:p>
          <a:p>
            <a:r>
              <a:rPr lang="en-US" dirty="0">
                <a:hlinkClick r:id="rId11"/>
              </a:rPr>
              <a:t>https://</a:t>
            </a:r>
            <a:r>
              <a:rPr lang="en-US" dirty="0" smtClean="0">
                <a:hlinkClick r:id="rId11"/>
              </a:rPr>
              <a:t>sziu.ranepa.ru/napravleniya/bakalavriat-i-spetsialitet-2</a:t>
            </a:r>
            <a:endParaRPr lang="ru-RU" dirty="0" smtClean="0"/>
          </a:p>
          <a:p>
            <a:r>
              <a:rPr lang="en-US" dirty="0" smtClean="0">
                <a:hlinkClick r:id="rId12"/>
              </a:rPr>
              <a:t>https</a:t>
            </a:r>
            <a:r>
              <a:rPr lang="en-US" dirty="0">
                <a:hlinkClick r:id="rId12"/>
              </a:rPr>
              <a:t>://studfiles.net/preview/5734745/</a:t>
            </a:r>
            <a:endParaRPr lang="ru-RU" dirty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6317545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С</a:t>
            </a:r>
            <a:r>
              <a:rPr lang="ru-RU" dirty="0" smtClean="0"/>
              <a:t>оциальная </a:t>
            </a:r>
            <a:r>
              <a:rPr lang="ru-RU" b="1" dirty="0" smtClean="0"/>
              <a:t>технология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«технология</a:t>
            </a:r>
            <a:r>
              <a:rPr lang="ru-RU" dirty="0" smtClean="0"/>
              <a:t>» (</a:t>
            </a:r>
            <a:r>
              <a:rPr lang="ru-RU" dirty="0"/>
              <a:t>от греч. </a:t>
            </a:r>
            <a:r>
              <a:rPr lang="ru-RU" dirty="0" err="1"/>
              <a:t>Techne</a:t>
            </a:r>
            <a:r>
              <a:rPr lang="ru-RU" dirty="0"/>
              <a:t> – искусство, мастерство, умение) </a:t>
            </a:r>
            <a:r>
              <a:rPr lang="ru-RU" dirty="0" smtClean="0"/>
              <a:t>- совокупность </a:t>
            </a:r>
            <a:r>
              <a:rPr lang="ru-RU" dirty="0"/>
              <a:t>методов </a:t>
            </a:r>
            <a:r>
              <a:rPr lang="ru-RU" dirty="0" smtClean="0"/>
              <a:t>и инструментов для достижения желаемого результата</a:t>
            </a:r>
          </a:p>
          <a:p>
            <a:r>
              <a:rPr lang="ru-RU" dirty="0"/>
              <a:t>«Технология – любое средство преобразования исходных материалов, будь то люди, информация или физические материалы – для получения желаемой продукции или услуг». </a:t>
            </a:r>
          </a:p>
        </p:txBody>
      </p:sp>
    </p:spTree>
    <p:extLst>
      <p:ext uri="{BB962C8B-B14F-4D97-AF65-F5344CB8AC3E}">
        <p14:creationId xmlns="" xmlns:p14="http://schemas.microsoft.com/office/powerpoint/2010/main" val="3913590097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4664" y="0"/>
            <a:ext cx="8939336" cy="1143000"/>
          </a:xfrm>
        </p:spPr>
        <p:txBody>
          <a:bodyPr>
            <a:normAutofit/>
          </a:bodyPr>
          <a:lstStyle/>
          <a:p>
            <a:r>
              <a:rPr lang="ru-RU" b="1" dirty="0"/>
              <a:t>С</a:t>
            </a:r>
            <a:r>
              <a:rPr lang="ru-RU" b="1" dirty="0" smtClean="0"/>
              <a:t>оциальная</a:t>
            </a:r>
            <a:r>
              <a:rPr lang="ru-RU" dirty="0" smtClean="0"/>
              <a:t> технология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059832" y="3212976"/>
            <a:ext cx="3292475" cy="2646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7544" y="1268760"/>
            <a:ext cx="8676456" cy="5589240"/>
          </a:xfrm>
        </p:spPr>
        <p:txBody>
          <a:bodyPr>
            <a:noAutofit/>
          </a:bodyPr>
          <a:lstStyle/>
          <a:p>
            <a:r>
              <a:rPr lang="ru-RU" sz="3200" dirty="0" smtClean="0"/>
              <a:t>Социальный (лат. </a:t>
            </a:r>
            <a:r>
              <a:rPr lang="en-US" sz="3200" dirty="0" err="1" smtClean="0"/>
              <a:t>socialis</a:t>
            </a:r>
            <a:r>
              <a:rPr lang="ru-RU" sz="3200" dirty="0" smtClean="0"/>
              <a:t> </a:t>
            </a:r>
            <a:r>
              <a:rPr lang="ru-RU" sz="3200" dirty="0"/>
              <a:t>– </a:t>
            </a:r>
            <a:r>
              <a:rPr lang="ru-RU" sz="3200" dirty="0" smtClean="0"/>
              <a:t>общественный) -  </a:t>
            </a:r>
            <a:r>
              <a:rPr lang="ru-RU" sz="3200" dirty="0"/>
              <a:t>связанный с </a:t>
            </a:r>
            <a:r>
              <a:rPr lang="ru-RU" sz="3200" dirty="0" smtClean="0"/>
              <a:t>жизнью и отношениями людьми в обществе. </a:t>
            </a:r>
            <a:endParaRPr lang="ru-RU" sz="3200" dirty="0"/>
          </a:p>
        </p:txBody>
      </p:sp>
    </p:spTree>
    <p:extLst>
      <p:ext uri="{BB962C8B-B14F-4D97-AF65-F5344CB8AC3E}">
        <p14:creationId xmlns="" xmlns:p14="http://schemas.microsoft.com/office/powerpoint/2010/main" val="20195089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Социальная технология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Совокупность приёмов и методов, применяемых для решения социальных проблем путём воздействия на сознание людей и изменения социальной действительности</a:t>
            </a:r>
            <a:endParaRPr lang="ru-RU" dirty="0"/>
          </a:p>
        </p:txBody>
      </p:sp>
      <p:pic>
        <p:nvPicPr>
          <p:cNvPr id="4" name="Picture 4" descr="C:\Users\NINA\Desktop\электронный учебник\1385361652_999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7784" y="4236909"/>
            <a:ext cx="3744416" cy="262109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1729366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Сферы применения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 государственном управлении</a:t>
            </a:r>
          </a:p>
          <a:p>
            <a:r>
              <a:rPr lang="ru-RU" dirty="0" smtClean="0"/>
              <a:t>В политической сфере</a:t>
            </a:r>
          </a:p>
          <a:p>
            <a:r>
              <a:rPr lang="ru-RU" dirty="0" smtClean="0"/>
              <a:t>В предпринимательской сфере</a:t>
            </a:r>
          </a:p>
          <a:p>
            <a:r>
              <a:rPr lang="ru-RU" dirty="0" smtClean="0"/>
              <a:t>В науке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4256174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Соотнесите использование социальных технологий и их применение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3200" dirty="0"/>
              <a:t>Д</a:t>
            </a:r>
            <a:r>
              <a:rPr lang="ru-RU" sz="3200" dirty="0" smtClean="0"/>
              <a:t>ля разработки </a:t>
            </a:r>
            <a:r>
              <a:rPr lang="ru-RU" sz="3200" dirty="0" smtClean="0"/>
              <a:t>программ: </a:t>
            </a:r>
          </a:p>
          <a:p>
            <a:r>
              <a:rPr lang="ru-RU" sz="3200" dirty="0" smtClean="0"/>
              <a:t>социально-экономического </a:t>
            </a:r>
            <a:r>
              <a:rPr lang="ru-RU" sz="3200" dirty="0" smtClean="0"/>
              <a:t>развития, </a:t>
            </a:r>
            <a:endParaRPr lang="ru-RU" sz="3200" dirty="0" smtClean="0"/>
          </a:p>
          <a:p>
            <a:r>
              <a:rPr lang="ru-RU" sz="3200" dirty="0" smtClean="0"/>
              <a:t>планов </a:t>
            </a:r>
            <a:r>
              <a:rPr lang="ru-RU" sz="3200" dirty="0" smtClean="0"/>
              <a:t>развития отраслей экономики, </a:t>
            </a:r>
            <a:endParaRPr lang="ru-RU" sz="3200" dirty="0" smtClean="0"/>
          </a:p>
          <a:p>
            <a:r>
              <a:rPr lang="ru-RU" sz="3200" dirty="0" smtClean="0"/>
              <a:t>разработки </a:t>
            </a:r>
            <a:r>
              <a:rPr lang="ru-RU" sz="3200" dirty="0" smtClean="0"/>
              <a:t>новых законов</a:t>
            </a:r>
            <a:endParaRPr lang="ru-RU" sz="32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716016" y="2204864"/>
            <a:ext cx="4186808" cy="1944215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v"/>
            </a:pPr>
            <a:r>
              <a:rPr lang="ru-RU" sz="2600" dirty="0" smtClean="0"/>
              <a:t>В государственном управлении</a:t>
            </a:r>
          </a:p>
          <a:p>
            <a:pPr>
              <a:buFont typeface="Wingdings" pitchFamily="2" charset="2"/>
              <a:buChar char="v"/>
            </a:pPr>
            <a:r>
              <a:rPr lang="ru-RU" sz="2600" dirty="0" smtClean="0"/>
              <a:t>В политической сфере</a:t>
            </a:r>
          </a:p>
          <a:p>
            <a:pPr>
              <a:buFont typeface="Wingdings" pitchFamily="2" charset="2"/>
              <a:buChar char="v"/>
            </a:pPr>
            <a:r>
              <a:rPr lang="ru-RU" sz="2600" dirty="0" smtClean="0"/>
              <a:t>В предпринимательской сфере</a:t>
            </a:r>
          </a:p>
          <a:p>
            <a:pPr>
              <a:buFont typeface="Wingdings" pitchFamily="2" charset="2"/>
              <a:buChar char="v"/>
            </a:pPr>
            <a:r>
              <a:rPr lang="ru-RU" sz="2600" dirty="0" smtClean="0"/>
              <a:t>В науке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2798726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Соотнесите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600" dirty="0" smtClean="0"/>
              <a:t>Для идеологической работы и формирования общественного мнения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499992" y="2492896"/>
            <a:ext cx="4186808" cy="3633267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В государственном управлении</a:t>
            </a:r>
          </a:p>
          <a:p>
            <a:r>
              <a:rPr lang="ru-RU" dirty="0" smtClean="0"/>
              <a:t>В политической сфере</a:t>
            </a:r>
          </a:p>
          <a:p>
            <a:r>
              <a:rPr lang="ru-RU" dirty="0" smtClean="0"/>
              <a:t>В предпринимательской сфере</a:t>
            </a:r>
          </a:p>
          <a:p>
            <a:r>
              <a:rPr lang="ru-RU" dirty="0" smtClean="0"/>
              <a:t>В науке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509321130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Соотнесите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sz="3600" dirty="0" smtClean="0"/>
              <a:t>Для решения задач бизнеса, привлечения новых групп покупателей на рынок товаров и услуг</a:t>
            </a:r>
            <a:endParaRPr lang="ru-RU" sz="36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4499992" y="2492896"/>
            <a:ext cx="4186808" cy="3633267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В государственном управлении</a:t>
            </a:r>
          </a:p>
          <a:p>
            <a:r>
              <a:rPr lang="ru-RU" dirty="0" smtClean="0"/>
              <a:t>В политической сфере</a:t>
            </a:r>
          </a:p>
          <a:p>
            <a:r>
              <a:rPr lang="ru-RU" dirty="0" smtClean="0"/>
              <a:t>В предпринимательской сфере</a:t>
            </a:r>
          </a:p>
          <a:p>
            <a:r>
              <a:rPr lang="ru-RU" dirty="0" smtClean="0"/>
              <a:t>В науке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94493119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Дети-друзья 16 х 9">
  <a:themeElements>
    <a:clrScheme name="ChildrenFriends">
      <a:dk1>
        <a:srgbClr val="404040"/>
      </a:dk1>
      <a:lt1>
        <a:sysClr val="window" lastClr="FFFFFF"/>
      </a:lt1>
      <a:dk2>
        <a:srgbClr val="000000"/>
      </a:dk2>
      <a:lt2>
        <a:srgbClr val="EAEAEA"/>
      </a:lt2>
      <a:accent1>
        <a:srgbClr val="A63121"/>
      </a:accent1>
      <a:accent2>
        <a:srgbClr val="318DCB"/>
      </a:accent2>
      <a:accent3>
        <a:srgbClr val="F28330"/>
      </a:accent3>
      <a:accent4>
        <a:srgbClr val="50B852"/>
      </a:accent4>
      <a:accent5>
        <a:srgbClr val="EEAD1D"/>
      </a:accent5>
      <a:accent6>
        <a:srgbClr val="A68555"/>
      </a:accent6>
      <a:hlink>
        <a:srgbClr val="F28330"/>
      </a:hlink>
      <a:folHlink>
        <a:srgbClr val="969696"/>
      </a:folHlink>
    </a:clrScheme>
    <a:fontScheme name="Times New Roman-Arial">
      <a:maj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_13246688_TF03896101.potx" id="{A3AB8EB1-32C8-42D1-A2F7-9C8024EB1CB7}" vid="{880779B9-4198-47E8-81D9-8281AF4E13F9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Шаблон презентации</Template>
  <TotalTime>275</TotalTime>
  <Words>642</Words>
  <Application>Microsoft Office PowerPoint</Application>
  <PresentationFormat>Экран (4:3)</PresentationFormat>
  <Paragraphs>110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Дети-друзья 16 х 9</vt:lpstr>
      <vt:lpstr>Муниципальное казенное общеобразовательное учреждение  средняя общеобразовательная школа №3   Социальные технологии </vt:lpstr>
      <vt:lpstr>Современные и перспективные технологии</vt:lpstr>
      <vt:lpstr>Социальная технология </vt:lpstr>
      <vt:lpstr>Социальная технология </vt:lpstr>
      <vt:lpstr>Социальная технология</vt:lpstr>
      <vt:lpstr>Сферы применения</vt:lpstr>
      <vt:lpstr>Соотнесите использование социальных технологий и их применение</vt:lpstr>
      <vt:lpstr>Соотнесите</vt:lpstr>
      <vt:lpstr>Соотнесите</vt:lpstr>
      <vt:lpstr>Соотнесите</vt:lpstr>
      <vt:lpstr>Физкультминутка</vt:lpstr>
      <vt:lpstr>Слайд 12</vt:lpstr>
      <vt:lpstr>Межличностная коммуникация</vt:lpstr>
      <vt:lpstr>Межгрупповая коммуникация</vt:lpstr>
      <vt:lpstr>Слайд 15</vt:lpstr>
      <vt:lpstr>Массовая коммуникация</vt:lpstr>
      <vt:lpstr>Массовые коммуникации</vt:lpstr>
      <vt:lpstr>Технологии социальной работы </vt:lpstr>
      <vt:lpstr>Социальная работа в школах </vt:lpstr>
      <vt:lpstr>Практическое задание</vt:lpstr>
      <vt:lpstr>Практическое задание</vt:lpstr>
      <vt:lpstr>Работа в группах</vt:lpstr>
      <vt:lpstr>Рефлексия</vt:lpstr>
      <vt:lpstr>Домашнее задание</vt:lpstr>
      <vt:lpstr>Источники информации</vt:lpstr>
      <vt:lpstr>Изображения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User</cp:lastModifiedBy>
  <cp:revision>31</cp:revision>
  <dcterms:created xsi:type="dcterms:W3CDTF">2020-01-30T20:10:28Z</dcterms:created>
  <dcterms:modified xsi:type="dcterms:W3CDTF">2020-04-23T05:54:55Z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511189</vt:lpwstr>
  </property>
  <property fmtid="{D5CDD505-2E9C-101B-9397-08002B2CF9AE}" pid="3" name="NXPowerLiteSettings">
    <vt:lpwstr>F6000400038000</vt:lpwstr>
  </property>
  <property fmtid="{D5CDD505-2E9C-101B-9397-08002B2CF9AE}" pid="4" name="NXPowerLiteVersion">
    <vt:lpwstr>D4.3.1</vt:lpwstr>
  </property>
</Properties>
</file>