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83" r:id="rId2"/>
    <p:sldId id="256" r:id="rId3"/>
    <p:sldId id="266" r:id="rId4"/>
    <p:sldId id="271" r:id="rId5"/>
    <p:sldId id="285" r:id="rId6"/>
    <p:sldId id="272" r:id="rId7"/>
    <p:sldId id="284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6" r:id="rId18"/>
    <p:sldId id="287" r:id="rId19"/>
    <p:sldId id="288" r:id="rId20"/>
    <p:sldId id="282" r:id="rId21"/>
  </p:sldIdLst>
  <p:sldSz cx="9144000" cy="6858000" type="screen4x3"/>
  <p:notesSz cx="10018713" cy="6888163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FF"/>
    <a:srgbClr val="374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41443" cy="34474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74952" y="1"/>
            <a:ext cx="4341443" cy="344745"/>
          </a:xfrm>
          <a:prstGeom prst="rect">
            <a:avLst/>
          </a:prstGeom>
        </p:spPr>
        <p:txBody>
          <a:bodyPr vert="horz" lIns="93150" tIns="46575" rIns="93150" bIns="46575" rtlCol="0"/>
          <a:lstStyle>
            <a:lvl1pPr algn="r">
              <a:defRPr sz="1200"/>
            </a:lvl1pPr>
          </a:lstStyle>
          <a:p>
            <a:fld id="{FAA2BEFE-3150-4256-8C6B-273D8236C5D0}" type="datetimeFigureOut">
              <a:rPr lang="ru-RU" smtClean="0"/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42296"/>
            <a:ext cx="4341443" cy="34474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74952" y="6542296"/>
            <a:ext cx="4341443" cy="344745"/>
          </a:xfrm>
          <a:prstGeom prst="rect">
            <a:avLst/>
          </a:prstGeom>
        </p:spPr>
        <p:txBody>
          <a:bodyPr vert="horz" lIns="93150" tIns="46575" rIns="93150" bIns="46575" rtlCol="0" anchor="b"/>
          <a:lstStyle>
            <a:lvl1pPr algn="r">
              <a:defRPr sz="1200"/>
            </a:lvl1pPr>
          </a:lstStyle>
          <a:p>
            <a:fld id="{373BA93D-BDF0-4AFD-98A1-24D0530CB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8208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Мои рисунки\Картинки для презентаций\MC90044188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736725" cy="242193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16632"/>
            <a:ext cx="1831883" cy="2592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167424"/>
            <a:ext cx="4505948" cy="27116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b="2739"/>
          <a:stretch/>
        </p:blipFill>
        <p:spPr>
          <a:xfrm>
            <a:off x="467544" y="2996952"/>
            <a:ext cx="5725043" cy="360540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738344" y="1124744"/>
            <a:ext cx="22981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Рассмотрите данные плакаты. Чему будет посвящен наш урок? Ваши предположения?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4056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8305800" cy="1397000"/>
          </a:xfrm>
        </p:spPr>
        <p:txBody>
          <a:bodyPr>
            <a:normAutofit/>
          </a:bodyPr>
          <a:lstStyle/>
          <a:p>
            <a:pPr indent="530225"/>
            <a:r>
              <a:rPr lang="ru-RU" sz="2400" b="1" dirty="0"/>
              <a:t>В конце 1919 г.  правительство приняло декрет «О ликвидации неграмотности среди населения России</a:t>
            </a:r>
            <a:r>
              <a:rPr lang="ru-RU" sz="2400" b="1" dirty="0" smtClean="0"/>
              <a:t>» </a:t>
            </a:r>
            <a:endParaRPr lang="ru-RU" sz="2400" b="1" dirty="0"/>
          </a:p>
        </p:txBody>
      </p:sp>
      <p:pic>
        <p:nvPicPr>
          <p:cNvPr id="3075" name="Picture 3" descr="C:\Users\history\Desktop\atta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71600"/>
            <a:ext cx="3581400" cy="5348224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31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6800" y="373626"/>
            <a:ext cx="4267200" cy="62557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Закон</a:t>
            </a:r>
            <a:r>
              <a:rPr lang="ru-RU" sz="4000" dirty="0"/>
              <a:t> </a:t>
            </a:r>
            <a:r>
              <a:rPr lang="ru-RU" sz="4000" b="1" dirty="0"/>
              <a:t>обязывал всех от 8 до 50 лет, не умеющих читать и писать, обучаться грамоте на родном или русском языке</a:t>
            </a:r>
          </a:p>
        </p:txBody>
      </p:sp>
      <p:pic>
        <p:nvPicPr>
          <p:cNvPr id="4098" name="Picture 2" descr="C:\Users\history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3458"/>
            <a:ext cx="4316082" cy="6019800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79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152400"/>
            <a:ext cx="2590800" cy="762000"/>
          </a:xfrm>
        </p:spPr>
        <p:txBody>
          <a:bodyPr/>
          <a:lstStyle/>
          <a:p>
            <a:r>
              <a:rPr lang="ru-RU" b="1" dirty="0" smtClean="0"/>
              <a:t>Ликбез</a:t>
            </a:r>
            <a:endParaRPr lang="ru-RU" b="1" dirty="0"/>
          </a:p>
        </p:txBody>
      </p:sp>
      <p:pic>
        <p:nvPicPr>
          <p:cNvPr id="5122" name="Picture 2" descr="C:\Users\history\Desktop\78678345_3727985_A_A__Kokel_18801956__Likbez__1935_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7924800" cy="5277723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6814" y="6324600"/>
            <a:ext cx="3230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А.А. Кокель. Ликбез. 1935. </a:t>
            </a:r>
          </a:p>
        </p:txBody>
      </p:sp>
    </p:spTree>
    <p:extLst>
      <p:ext uri="{BB962C8B-B14F-4D97-AF65-F5344CB8AC3E}">
        <p14:creationId xmlns:p14="http://schemas.microsoft.com/office/powerpoint/2010/main" val="79518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6200"/>
            <a:ext cx="8715436" cy="1852602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       В </a:t>
            </a:r>
            <a:r>
              <a:rPr lang="ru-RU" sz="3200" b="1" dirty="0" smtClean="0">
                <a:solidFill>
                  <a:srgbClr val="FF0000"/>
                </a:solidFill>
              </a:rPr>
              <a:t>1925 </a:t>
            </a:r>
            <a:r>
              <a:rPr lang="ru-RU" sz="3200" dirty="0" smtClean="0"/>
              <a:t>г. правительство приняло закон, предусматривающий </a:t>
            </a:r>
            <a:r>
              <a:rPr lang="ru-RU" sz="3200" b="1" dirty="0" smtClean="0"/>
              <a:t>введение в стане всеобщего начального обучения </a:t>
            </a:r>
            <a:r>
              <a:rPr lang="ru-RU" sz="3200" dirty="0" smtClean="0"/>
              <a:t>и расширение сети школ</a:t>
            </a:r>
            <a:endParaRPr lang="ru-RU" sz="3200" dirty="0"/>
          </a:p>
        </p:txBody>
      </p:sp>
      <p:pic>
        <p:nvPicPr>
          <p:cNvPr id="1026" name="Picture 2" descr="C:\Documents and Settings\user\Рабочий стол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428868"/>
            <a:ext cx="5786478" cy="3921695"/>
          </a:xfrm>
          <a:prstGeom prst="rect">
            <a:avLst/>
          </a:prstGeom>
          <a:noFill/>
          <a:ln w="44450">
            <a:solidFill>
              <a:srgbClr val="0070C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user\Рабочий стол\Мои рисунки\Картинки для презентаций\3d\Gold_Collection\Holding_Fr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357718" cy="43577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1926 г.</a:t>
            </a:r>
            <a:r>
              <a:rPr lang="ru-RU" dirty="0" smtClean="0"/>
              <a:t> – </a:t>
            </a:r>
            <a:r>
              <a:rPr lang="ru-RU" b="1" dirty="0" smtClean="0"/>
              <a:t>Всесоюзная перепись населения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2285992"/>
            <a:ext cx="4143372" cy="3500462"/>
          </a:xfrm>
        </p:spPr>
        <p:txBody>
          <a:bodyPr>
            <a:normAutofit fontScale="85000" lnSpcReduction="20000"/>
          </a:bodyPr>
          <a:lstStyle/>
          <a:p>
            <a:pPr marL="0" indent="546100">
              <a:buNone/>
            </a:pPr>
            <a:endParaRPr lang="ru-RU" sz="3200" dirty="0" smtClean="0"/>
          </a:p>
          <a:p>
            <a:pPr marL="0" indent="546100">
              <a:buNone/>
            </a:pPr>
            <a:endParaRPr lang="ru-RU" sz="3200" dirty="0" smtClean="0"/>
          </a:p>
          <a:p>
            <a:pPr marL="0" indent="546100">
              <a:buNone/>
            </a:pPr>
            <a:r>
              <a:rPr lang="ru-RU" sz="4100" b="1" dirty="0" smtClean="0"/>
              <a:t>Численность грамотного населения в возрасте старше 9 лет </a:t>
            </a:r>
            <a:endParaRPr lang="ru-RU" sz="41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000504"/>
            <a:ext cx="35990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46100"/>
            <a:r>
              <a:rPr lang="ru-RU" sz="7200" b="1" dirty="0" smtClean="0">
                <a:solidFill>
                  <a:srgbClr val="FF0000"/>
                </a:solidFill>
              </a:rPr>
              <a:t>51,1 %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2390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Высшая школа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54610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Зачисление</a:t>
            </a:r>
            <a:r>
              <a:rPr lang="ru-RU" sz="3200" dirty="0" smtClean="0"/>
              <a:t> </a:t>
            </a:r>
            <a:r>
              <a:rPr lang="ru-RU" sz="3200" b="1" dirty="0" smtClean="0"/>
              <a:t>студентов проводилось без экзаменов и без документов о среднем образовании. </a:t>
            </a:r>
          </a:p>
          <a:p>
            <a:pPr marL="0" indent="54610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Преимуществами</a:t>
            </a:r>
            <a:r>
              <a:rPr lang="ru-RU" sz="3200" dirty="0" smtClean="0"/>
              <a:t> </a:t>
            </a:r>
            <a:r>
              <a:rPr lang="ru-RU" sz="3200" b="1" dirty="0" smtClean="0"/>
              <a:t>при поступлении в вузы пользовалась молодежь из среды рабочих и крестьян.</a:t>
            </a:r>
            <a:endParaRPr lang="ru-RU" sz="32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7786742" cy="2214578"/>
          </a:xfrm>
        </p:spPr>
        <p:txBody>
          <a:bodyPr>
            <a:noAutofit/>
          </a:bodyPr>
          <a:lstStyle/>
          <a:p>
            <a:pPr marL="0" indent="625475" algn="just">
              <a:lnSpc>
                <a:spcPct val="100000"/>
              </a:lnSpc>
              <a:buNone/>
            </a:pPr>
            <a:r>
              <a:rPr lang="ru-RU" b="1" dirty="0" smtClean="0"/>
              <a:t>Представители российской интеллигенции по-разному восприняли революционные события 1917 года и последовавшие в след затем политические и социально-экономические изменения.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000372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100" algn="just"/>
            <a:r>
              <a:rPr lang="ru-RU" sz="2400" b="1" dirty="0" smtClean="0"/>
              <a:t>Процесс либерализации общественной жизни был непоследовательным и противоречивым. Руководители страны опасались, что </a:t>
            </a:r>
            <a:r>
              <a:rPr lang="ru-RU" sz="2400" b="1" u="sng" dirty="0" smtClean="0"/>
              <a:t>свобода мнений может привести к расширению деятельности противников советского режима. </a:t>
            </a:r>
            <a:endParaRPr lang="ru-RU" sz="24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42926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6100" algn="just"/>
            <a:r>
              <a:rPr lang="ru-RU" sz="2400" b="1" dirty="0" smtClean="0">
                <a:solidFill>
                  <a:srgbClr val="FF0000"/>
                </a:solidFill>
              </a:rPr>
              <a:t>Был установлен контроль над печатью, деятельностью издательств, репертуаром кино и театров.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Работа в группах: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Группа №1</a:t>
            </a:r>
            <a:r>
              <a:rPr lang="ru-RU" dirty="0" smtClean="0"/>
              <a:t> «Большевики и церковь»</a:t>
            </a:r>
          </a:p>
          <a:p>
            <a:r>
              <a:rPr lang="ru-RU" b="1" dirty="0" smtClean="0"/>
              <a:t>Группа №2</a:t>
            </a:r>
            <a:r>
              <a:rPr lang="ru-RU" dirty="0" smtClean="0"/>
              <a:t> «Большевики и научная интеллигенция»</a:t>
            </a:r>
          </a:p>
          <a:p>
            <a:r>
              <a:rPr lang="ru-RU" b="1" dirty="0" smtClean="0"/>
              <a:t>Группа №3</a:t>
            </a:r>
            <a:r>
              <a:rPr lang="ru-RU" dirty="0" smtClean="0"/>
              <a:t> «Борьба с неграмотностью»</a:t>
            </a:r>
          </a:p>
          <a:p>
            <a:r>
              <a:rPr lang="ru-RU" b="1" dirty="0" smtClean="0"/>
              <a:t>Группа №4</a:t>
            </a:r>
            <a:r>
              <a:rPr lang="ru-RU" dirty="0" smtClean="0"/>
              <a:t> «Большевики и литература», «Социальные последствия».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95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«Правда» и «Ложь»: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83663"/>
            <a:ext cx="8424936" cy="4470400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dirty="0" smtClean="0"/>
              <a:t>К 1917 г. </a:t>
            </a:r>
            <a:r>
              <a:rPr lang="ru-RU" dirty="0"/>
              <a:t>т</a:t>
            </a:r>
            <a:r>
              <a:rPr lang="ru-RU" dirty="0" smtClean="0"/>
              <a:t>ри </a:t>
            </a:r>
            <a:r>
              <a:rPr lang="ru-RU" dirty="0"/>
              <a:t>четверти всего взрослого населения России не умели ни читать, ни </a:t>
            </a:r>
            <a:r>
              <a:rPr lang="ru-RU" dirty="0" smtClean="0"/>
              <a:t>писать (правда).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/>
              <a:t>С конца 1918 г. началась реорганизация системы народного </a:t>
            </a:r>
            <a:r>
              <a:rPr lang="ru-RU" dirty="0" smtClean="0"/>
              <a:t>образования (правда).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/>
              <a:t>Всесоюзная перепись </a:t>
            </a:r>
            <a:r>
              <a:rPr lang="ru-RU" dirty="0" smtClean="0"/>
              <a:t>населения прошла в 1928 году (ложь).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/>
              <a:t>В 1925 г. правительство приняло закон, предусматривающий введение в стане всеобщего начального обучения и расширение сети </a:t>
            </a:r>
            <a:r>
              <a:rPr lang="ru-RU" dirty="0" smtClean="0"/>
              <a:t>школ (правда).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/>
              <a:t>Численность грамотного населения в возрасте старше 9 </a:t>
            </a:r>
            <a:r>
              <a:rPr lang="ru-RU" dirty="0" smtClean="0"/>
              <a:t>лет, составляла 55% (ложь).</a:t>
            </a:r>
            <a:endParaRPr lang="ru-RU" dirty="0"/>
          </a:p>
          <a:p>
            <a:pPr marL="457200" indent="-457200" algn="just">
              <a:buFont typeface="+mj-lt"/>
              <a:buAutoNum type="arabicPeriod"/>
            </a:pPr>
            <a:endParaRPr lang="ru-RU" dirty="0" smtClean="0"/>
          </a:p>
          <a:p>
            <a:pPr marL="457200" indent="-457200" algn="just">
              <a:buFont typeface="+mj-lt"/>
              <a:buAutoNum type="arabicPeriod"/>
            </a:pPr>
            <a:endParaRPr lang="ru-RU" dirty="0" smtClean="0"/>
          </a:p>
          <a:p>
            <a:pPr marL="457200" indent="-457200" algn="just">
              <a:buFont typeface="+mj-lt"/>
              <a:buAutoNum type="arabicPeriod"/>
            </a:pP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1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8134"/>
            <a:ext cx="7620000" cy="9906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Синквейн: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83663"/>
            <a:ext cx="3600400" cy="349746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1.Интеллигенция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2.Умная,воспитанная</a:t>
            </a:r>
            <a:endParaRPr lang="ru-RU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3.Обучает, изучает, воспитывает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4.Занимается воспитанием нового поколения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5.Люди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089964"/>
            <a:ext cx="4536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Жизнь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Короткая, длинная</a:t>
            </a:r>
            <a:r>
              <a:rPr lang="ru-RU" sz="24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Веселиться, горевать</a:t>
            </a:r>
            <a:r>
              <a:rPr lang="ru-RU" sz="2400" dirty="0"/>
              <a:t>, проживать.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Дана всем, отнята другими.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Сложно.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1490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/>
              <a:t>Свобода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Прекрасная</a:t>
            </a:r>
            <a:r>
              <a:rPr lang="ru-RU" dirty="0"/>
              <a:t>, </a:t>
            </a:r>
            <a:r>
              <a:rPr lang="ru-RU" dirty="0" smtClean="0"/>
              <a:t>неограниченная.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Пользоваться</a:t>
            </a:r>
            <a:r>
              <a:rPr lang="ru-RU" dirty="0"/>
              <a:t>, обеспечивать, отстаивать.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Возможность </a:t>
            </a:r>
            <a:r>
              <a:rPr lang="ru-RU" dirty="0"/>
              <a:t>распоряжаться своей жизнью.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Независимость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728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6076" y="1484784"/>
            <a:ext cx="6248400" cy="28956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Духовная жизнь СССР в 1920-е гг.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34200" y="304800"/>
            <a:ext cx="1905000" cy="5334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08.02.2021 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04800"/>
            <a:ext cx="8001000" cy="483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Существовала ли возможность у советских граждан в 20-е гг.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проявлять свободу в духовной сфере общества? </a:t>
            </a:r>
          </a:p>
          <a:p>
            <a:pPr marL="0" lvl="0" indent="0">
              <a:buNone/>
            </a:pPr>
            <a:endParaRPr lang="ru-RU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user\Рабочий стол\Мои рисунки\Картинки для презентаций\MC90044188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736725" cy="2421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304800"/>
            <a:ext cx="8001000" cy="483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Существовала ли возможность у советских граждан в 20-е гг. </a:t>
            </a: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проявлять свободу в духовной сфере общества? </a:t>
            </a:r>
          </a:p>
          <a:p>
            <a:pPr marL="0" lvl="0" indent="0">
              <a:buNone/>
            </a:pPr>
            <a:endParaRPr lang="ru-RU" sz="4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user\Рабочий стол\Мои рисунки\Картинки для презентаций\MC90044188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929066"/>
            <a:ext cx="1736725" cy="24219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7620000" cy="576064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Ликбез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Наркомпрос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Рабфак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Наркомат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МОПР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РАПМ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РАПХ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Атеизм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Эмиграция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4005064"/>
            <a:ext cx="1731414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6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6858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учащихся представление о причинах идеологического наступления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620000" cy="4470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ликбез, Наркомпрос, рабфак, наркомат, МОПР, РАПМ, РАПХ, атеизм, эмиграция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и противоречия развития духовной сферы общества в 1920-е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причины неприятия значительной части российской интеллигенции Октября 1917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 причины гонений, направленных против православной церкви и 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служителей.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94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581257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Смена рабочих зон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4167" y="2387161"/>
            <a:ext cx="5981759" cy="5016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Зона работы в группах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4168" y="2888837"/>
            <a:ext cx="2592288" cy="17297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№1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«Большевики и церковь»</a:t>
            </a:r>
          </a:p>
          <a:p>
            <a:pPr>
              <a:lnSpc>
                <a:spcPct val="95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1312" y="2891556"/>
            <a:ext cx="3384615" cy="21390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«Большевики и научная интеллигенция»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4168" y="4618541"/>
            <a:ext cx="2592288" cy="17297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«Борьба с неграмотностью» (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78521" y="5030603"/>
            <a:ext cx="3370196" cy="17297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№4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«Социальные последствия».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741077" y="2183082"/>
            <a:ext cx="887690" cy="2832607"/>
          </a:xfrm>
          <a:prstGeom prst="curved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1933" y="917762"/>
            <a:ext cx="2592288" cy="13203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Зона работы </a:t>
            </a:r>
          </a:p>
          <a:p>
            <a:pPr>
              <a:lnSpc>
                <a:spcPct val="95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3297" y="909655"/>
            <a:ext cx="2592288" cy="13203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Зона работы 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учителем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 человек)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rot="5400000">
            <a:off x="3912131" y="128092"/>
            <a:ext cx="887690" cy="2160240"/>
          </a:xfrm>
          <a:prstGeom prst="curved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10800000">
            <a:off x="7655926" y="1844824"/>
            <a:ext cx="967485" cy="2995758"/>
          </a:xfrm>
          <a:prstGeom prst="curved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4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6858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Борьба с неграмотностью</a:t>
            </a:r>
            <a:endParaRPr lang="ru-RU" sz="4000" b="1" dirty="0"/>
          </a:p>
        </p:txBody>
      </p:sp>
      <p:pic>
        <p:nvPicPr>
          <p:cNvPr id="1026" name="Picture 2" descr="C:\Users\history\Desktop\0007-006-1.-Borba-s-negramotnostj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8630340" cy="5207213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457200"/>
            <a:ext cx="3999271" cy="480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1917 г. </a:t>
            </a:r>
            <a:endParaRPr lang="ru-RU" sz="4800" dirty="0" smtClean="0"/>
          </a:p>
          <a:p>
            <a:pPr marL="0" indent="442913" algn="just">
              <a:buNone/>
            </a:pPr>
            <a:r>
              <a:rPr lang="ru-RU" sz="2600" b="1" dirty="0" smtClean="0"/>
              <a:t>Три </a:t>
            </a:r>
            <a:r>
              <a:rPr lang="ru-RU" sz="2600" b="1" dirty="0"/>
              <a:t>четверти всего взрослого населения России не умели ни читать, ни писать.</a:t>
            </a:r>
          </a:p>
        </p:txBody>
      </p:sp>
      <p:pic>
        <p:nvPicPr>
          <p:cNvPr id="2050" name="Picture 2" descr="C:\Users\history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71" y="1676400"/>
            <a:ext cx="4229100" cy="3155559"/>
          </a:xfrm>
          <a:prstGeom prst="rect">
            <a:avLst/>
          </a:prstGeom>
          <a:noFill/>
          <a:ln w="444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8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763000" cy="13970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С конца </a:t>
            </a:r>
            <a:r>
              <a:rPr lang="ru-RU" sz="3200" b="1" dirty="0">
                <a:solidFill>
                  <a:srgbClr val="FF0000"/>
                </a:solidFill>
              </a:rPr>
              <a:t>1918 г</a:t>
            </a:r>
            <a:r>
              <a:rPr lang="ru-RU" sz="3200" dirty="0"/>
              <a:t>. началась </a:t>
            </a:r>
            <a:r>
              <a:rPr lang="ru-RU" sz="3200" b="1" dirty="0"/>
              <a:t>реорганизация системы народного образования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98120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Ликвидировались</a:t>
            </a:r>
            <a:r>
              <a:rPr lang="ru-RU" sz="2400" dirty="0"/>
              <a:t> гимназии, реальные </a:t>
            </a:r>
            <a:r>
              <a:rPr lang="ru-RU" sz="2400" dirty="0" smtClean="0"/>
              <a:t>училища, </a:t>
            </a:r>
            <a:r>
              <a:rPr lang="ru-RU" sz="2400" dirty="0"/>
              <a:t>церковноприходские и земские школы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3105835"/>
            <a:ext cx="8077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 </a:t>
            </a:r>
            <a:r>
              <a:rPr lang="ru-RU" sz="2400" b="1" dirty="0"/>
              <a:t>их месте создавалась </a:t>
            </a:r>
            <a:r>
              <a:rPr lang="ru-RU" sz="2400" dirty="0"/>
              <a:t>единая для всей страны трудовая </a:t>
            </a:r>
            <a:r>
              <a:rPr lang="ru-RU" sz="2400" dirty="0" smtClean="0"/>
              <a:t>школа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429132"/>
            <a:ext cx="62506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Плата</a:t>
            </a:r>
            <a:r>
              <a:rPr lang="ru-RU" sz="2400" dirty="0"/>
              <a:t> за обучение отменялась</a:t>
            </a:r>
          </a:p>
        </p:txBody>
      </p:sp>
      <p:pic>
        <p:nvPicPr>
          <p:cNvPr id="2050" name="Picture 2" descr="C:\Documents and Settings\user\Рабочий стол\Мои рисунки\Картинки для презентаций\MC90031083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786190"/>
            <a:ext cx="2073279" cy="2537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187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TS102787940</Template>
  <TotalTime>768</TotalTime>
  <Words>622</Words>
  <Application>Microsoft Office PowerPoint</Application>
  <PresentationFormat>Экран (4:3)</PresentationFormat>
  <Paragraphs>92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Books_16x9</vt:lpstr>
      <vt:lpstr>Презентация PowerPoint</vt:lpstr>
      <vt:lpstr>Тема урока: Духовная жизнь СССР в 1920-е гг.</vt:lpstr>
      <vt:lpstr>Презентация PowerPoint</vt:lpstr>
      <vt:lpstr>Презентация PowerPoint</vt:lpstr>
      <vt:lpstr>Цель урока - сформировать у учащихся представление о причинах идеологического наступления на культуру.</vt:lpstr>
      <vt:lpstr>Смена рабочих зон</vt:lpstr>
      <vt:lpstr>Борьба с неграмотностью</vt:lpstr>
      <vt:lpstr>Презентация PowerPoint</vt:lpstr>
      <vt:lpstr>С конца 1918 г. началась реорганизация системы народного образования</vt:lpstr>
      <vt:lpstr>В конце 1919 г.  правительство приняло декрет «О ликвидации неграмотности среди населения России» </vt:lpstr>
      <vt:lpstr>Презентация PowerPoint</vt:lpstr>
      <vt:lpstr>Ликбез</vt:lpstr>
      <vt:lpstr>       В 1925 г. правительство приняло закон, предусматривающий введение в стане всеобщего начального обучения и расширение сети школ</vt:lpstr>
      <vt:lpstr>1926 г. – Всесоюзная перепись населения</vt:lpstr>
      <vt:lpstr>Высшая школа</vt:lpstr>
      <vt:lpstr>Презентация PowerPoint</vt:lpstr>
      <vt:lpstr>Работа в группах:</vt:lpstr>
      <vt:lpstr>«Правда» и «Ложь»:</vt:lpstr>
      <vt:lpstr>Синквейн: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Италия: время реформ и колониальных захватов </dc:title>
  <cp:lastModifiedBy>Константиновы</cp:lastModifiedBy>
  <cp:revision>135</cp:revision>
  <cp:lastPrinted>2021-11-15T19:18:42Z</cp:lastPrinted>
  <dcterms:modified xsi:type="dcterms:W3CDTF">2022-06-22T14:10:41Z</dcterms:modified>
</cp:coreProperties>
</file>