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7" r:id="rId5"/>
    <p:sldId id="286" r:id="rId6"/>
    <p:sldId id="290" r:id="rId7"/>
    <p:sldId id="292" r:id="rId8"/>
    <p:sldId id="272" r:id="rId9"/>
    <p:sldId id="306" r:id="rId10"/>
    <p:sldId id="269" r:id="rId11"/>
    <p:sldId id="300" r:id="rId12"/>
    <p:sldId id="307" r:id="rId13"/>
    <p:sldId id="309" r:id="rId14"/>
    <p:sldId id="310" r:id="rId15"/>
    <p:sldId id="311" r:id="rId16"/>
    <p:sldId id="312" r:id="rId17"/>
    <p:sldId id="26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3D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764704"/>
            <a:ext cx="6084168" cy="200709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C00000"/>
                </a:solidFill>
                <a:latin typeface="ChinaCyr" pitchFamily="82" charset="-52"/>
              </a:rPr>
              <a:t> Сказка </a:t>
            </a:r>
            <a:r>
              <a:rPr lang="ru-RU" sz="5300" b="1" dirty="0" smtClean="0">
                <a:solidFill>
                  <a:srgbClr val="C00000"/>
                </a:solidFill>
                <a:latin typeface="ChinaCyr" pitchFamily="82" charset="-52"/>
              </a:rPr>
              <a:t/>
            </a:r>
            <a:br>
              <a:rPr lang="ru-RU" sz="5300" b="1" dirty="0" smtClean="0">
                <a:solidFill>
                  <a:srgbClr val="C00000"/>
                </a:solidFill>
                <a:latin typeface="ChinaCyr" pitchFamily="82" charset="-52"/>
              </a:rPr>
            </a:br>
            <a:r>
              <a:rPr lang="ru-RU" sz="5300" b="1" dirty="0" smtClean="0">
                <a:solidFill>
                  <a:srgbClr val="C00000"/>
                </a:solidFill>
                <a:latin typeface="ChinaCyr" pitchFamily="82" charset="-52"/>
              </a:rPr>
              <a:t>Шарля </a:t>
            </a:r>
            <a:r>
              <a:rPr lang="ru-RU" sz="5300" b="1" dirty="0">
                <a:solidFill>
                  <a:srgbClr val="C00000"/>
                </a:solidFill>
                <a:latin typeface="ChinaCyr" pitchFamily="82" charset="-52"/>
              </a:rPr>
              <a:t>П</a:t>
            </a:r>
            <a:r>
              <a:rPr lang="ru-RU" sz="5300" b="1" dirty="0" smtClean="0">
                <a:solidFill>
                  <a:srgbClr val="C00000"/>
                </a:solidFill>
                <a:latin typeface="ChinaCyr" pitchFamily="82" charset="-52"/>
              </a:rPr>
              <a:t>ерро </a:t>
            </a:r>
            <a:br>
              <a:rPr lang="ru-RU" sz="5300" b="1" dirty="0" smtClean="0">
                <a:solidFill>
                  <a:srgbClr val="C00000"/>
                </a:solidFill>
                <a:latin typeface="ChinaCyr" pitchFamily="82" charset="-52"/>
              </a:rPr>
            </a:br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  <a:latin typeface="ChinaCyr" pitchFamily="82" charset="-52"/>
              </a:rPr>
              <a:t>«Кот в сапогах»</a:t>
            </a:r>
            <a:endParaRPr lang="ru-RU" sz="6000" b="1" dirty="0">
              <a:solidFill>
                <a:schemeClr val="accent5">
                  <a:lumMod val="50000"/>
                </a:schemeClr>
              </a:solidFill>
              <a:latin typeface="ChinaCyr" pitchFamily="82" charset="-52"/>
            </a:endParaRPr>
          </a:p>
        </p:txBody>
      </p:sp>
      <p:pic>
        <p:nvPicPr>
          <p:cNvPr id="5" name="Рисунок 4" descr="КОТ 3.png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 flipH="1">
            <a:off x="0" y="3429000"/>
            <a:ext cx="2448272" cy="3212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1412776"/>
            <a:ext cx="64177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803D06"/>
                </a:solidFill>
                <a:latin typeface="Aniron" pitchFamily="2" charset="0"/>
              </a:rPr>
              <a:t>Кого встретил кот на лугу? </a:t>
            </a:r>
            <a:endParaRPr lang="ru-RU" sz="4000" b="1" dirty="0" smtClean="0">
              <a:solidFill>
                <a:srgbClr val="803D06"/>
              </a:solidFill>
              <a:latin typeface="Aniron" pitchFamily="2" charset="0"/>
            </a:endParaRPr>
          </a:p>
        </p:txBody>
      </p:sp>
      <p:pic>
        <p:nvPicPr>
          <p:cNvPr id="5" name="Рисунок 4" descr="кот 1.png"/>
          <p:cNvPicPr>
            <a:picLocks noChangeAspect="1"/>
          </p:cNvPicPr>
          <p:nvPr/>
        </p:nvPicPr>
        <p:blipFill>
          <a:blip r:embed="rId3" cstate="print">
            <a:lum bright="24000"/>
          </a:blip>
          <a:stretch>
            <a:fillRect/>
          </a:stretch>
        </p:blipFill>
        <p:spPr>
          <a:xfrm>
            <a:off x="6947036" y="4265712"/>
            <a:ext cx="2196964" cy="259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556792"/>
            <a:ext cx="82809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803D06"/>
                </a:solidFill>
                <a:latin typeface="Aniron" panose="02000607000000020002" pitchFamily="2" charset="0"/>
              </a:rPr>
              <a:t>По пути он увидел крестьян, косивших на лугу </a:t>
            </a:r>
            <a:r>
              <a:rPr lang="ru-RU" sz="4800" b="1" dirty="0" smtClean="0">
                <a:solidFill>
                  <a:srgbClr val="803D06"/>
                </a:solidFill>
                <a:latin typeface="Aniron" panose="02000607000000020002" pitchFamily="2" charset="0"/>
              </a:rPr>
              <a:t>сено (косцов).</a:t>
            </a:r>
            <a:endParaRPr lang="ru-RU" sz="4000" b="1" dirty="0" smtClean="0">
              <a:solidFill>
                <a:srgbClr val="803D06"/>
              </a:solidFill>
              <a:latin typeface="Aniron" pitchFamily="2" charset="0"/>
            </a:endParaRPr>
          </a:p>
        </p:txBody>
      </p:sp>
      <p:pic>
        <p:nvPicPr>
          <p:cNvPr id="17418" name="Picture 10" descr="http://zezete2.z.e.pic.centerblog.net/o/83ff4df4.pn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6876256" y="3789040"/>
            <a:ext cx="2051720" cy="29310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980728"/>
            <a:ext cx="82809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803D06"/>
                </a:solidFill>
                <a:latin typeface="Aniron" panose="02000607000000020002" pitchFamily="2" charset="0"/>
              </a:rPr>
              <a:t>Придумай свой вопрос к сказке:</a:t>
            </a:r>
          </a:p>
          <a:p>
            <a:pPr algn="ctr"/>
            <a:endParaRPr lang="ru-RU" sz="4800" b="1" dirty="0">
              <a:solidFill>
                <a:srgbClr val="803D06"/>
              </a:solidFill>
              <a:latin typeface="Aniron" panose="02000607000000020002" pitchFamily="2" charset="0"/>
            </a:endParaRPr>
          </a:p>
          <a:p>
            <a:pPr algn="ctr"/>
            <a:r>
              <a:rPr lang="ru-RU" sz="4800" b="1" dirty="0" smtClean="0">
                <a:solidFill>
                  <a:schemeClr val="accent2"/>
                </a:solidFill>
                <a:latin typeface="Aniron" panose="02000607000000020002" pitchFamily="2" charset="0"/>
              </a:rPr>
              <a:t>Почему?</a:t>
            </a:r>
          </a:p>
          <a:p>
            <a:pPr algn="ctr"/>
            <a:r>
              <a:rPr lang="ru-RU" sz="4800" b="1" dirty="0" smtClean="0">
                <a:solidFill>
                  <a:schemeClr val="accent2"/>
                </a:solidFill>
                <a:latin typeface="Aniron" panose="02000607000000020002" pitchFamily="2" charset="0"/>
              </a:rPr>
              <a:t>Зачем?</a:t>
            </a:r>
            <a:endParaRPr lang="ru-RU" sz="4000" b="1" dirty="0" smtClean="0">
              <a:solidFill>
                <a:schemeClr val="accent2"/>
              </a:solidFill>
              <a:latin typeface="Aniron" pitchFamily="2" charset="0"/>
            </a:endParaRPr>
          </a:p>
        </p:txBody>
      </p:sp>
      <p:pic>
        <p:nvPicPr>
          <p:cNvPr id="17418" name="Picture 10" descr="http://zezete2.z.e.pic.centerblog.net/o/83ff4df4.pn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6876256" y="3789040"/>
            <a:ext cx="2051720" cy="2931029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648" y="2466093"/>
            <a:ext cx="1170533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97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980728"/>
            <a:ext cx="86044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803D06"/>
                </a:solidFill>
                <a:latin typeface="Aniron" panose="02000607000000020002" pitchFamily="2" charset="0"/>
              </a:rPr>
              <a:t> </a:t>
            </a:r>
            <a:r>
              <a:rPr lang="ru-RU" sz="3200" b="1" dirty="0" smtClean="0">
                <a:solidFill>
                  <a:srgbClr val="803D06"/>
                </a:solidFill>
                <a:latin typeface="Aniron" panose="02000607000000020002" pitchFamily="2" charset="0"/>
              </a:rPr>
              <a:t>   А </a:t>
            </a:r>
            <a:r>
              <a:rPr lang="ru-RU" sz="3200" b="1" dirty="0">
                <a:solidFill>
                  <a:srgbClr val="803D06"/>
                </a:solidFill>
                <a:latin typeface="Aniron" panose="02000607000000020002" pitchFamily="2" charset="0"/>
              </a:rPr>
              <a:t>кот в сапогах стал </a:t>
            </a:r>
            <a:r>
              <a:rPr lang="ru-RU" sz="3200" b="1" dirty="0" smtClean="0">
                <a:solidFill>
                  <a:srgbClr val="803D06"/>
                </a:solidFill>
                <a:latin typeface="Aniron" panose="02000607000000020002" pitchFamily="2" charset="0"/>
              </a:rPr>
              <a:t>___________________ </a:t>
            </a:r>
            <a:r>
              <a:rPr lang="ru-RU" sz="3200" b="1" dirty="0">
                <a:solidFill>
                  <a:srgbClr val="803D06"/>
                </a:solidFill>
                <a:latin typeface="Aniron" panose="02000607000000020002" pitchFamily="2" charset="0"/>
              </a:rPr>
              <a:t>и с тех пор ___</a:t>
            </a:r>
            <a:r>
              <a:rPr lang="ru-RU" sz="2800" b="1" dirty="0">
                <a:solidFill>
                  <a:srgbClr val="803D06"/>
                </a:solidFill>
                <a:latin typeface="Aniron" panose="02000607000000020002" pitchFamily="2" charset="0"/>
              </a:rPr>
              <a:t>______</a:t>
            </a:r>
            <a:r>
              <a:rPr lang="ru-RU" sz="3200" b="1" dirty="0">
                <a:solidFill>
                  <a:srgbClr val="803D06"/>
                </a:solidFill>
                <a:latin typeface="Aniron" panose="02000607000000020002" pitchFamily="2" charset="0"/>
              </a:rPr>
              <a:t>___ на мышей только изредка – для __________________________.</a:t>
            </a:r>
          </a:p>
        </p:txBody>
      </p:sp>
      <p:pic>
        <p:nvPicPr>
          <p:cNvPr id="17418" name="Picture 10" descr="http://zezete2.z.e.pic.centerblog.net/o/83ff4df4.pn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6876256" y="3789040"/>
            <a:ext cx="2051720" cy="293102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901369" y="1340768"/>
            <a:ext cx="172438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охотится</a:t>
            </a:r>
            <a:endParaRPr lang="ru-RU" sz="3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20527" y="823971"/>
            <a:ext cx="391267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з</a:t>
            </a:r>
            <a:r>
              <a:rPr lang="ru-RU" sz="32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натным вельможей</a:t>
            </a:r>
            <a:endParaRPr lang="ru-RU" sz="3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03848" y="1836764"/>
            <a:ext cx="510607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с</a:t>
            </a:r>
            <a:r>
              <a:rPr lang="ru-RU" sz="32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обственного удовольствия</a:t>
            </a:r>
            <a:endParaRPr lang="ru-RU" sz="3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10" name="Рисунок 9" descr="конец.png"/>
          <p:cNvPicPr>
            <a:picLocks noChangeAspect="1"/>
          </p:cNvPicPr>
          <p:nvPr/>
        </p:nvPicPr>
        <p:blipFill>
          <a:blip r:embed="rId4" cstate="print">
            <a:lum bright="-8000"/>
          </a:blip>
          <a:stretch>
            <a:fillRect/>
          </a:stretch>
        </p:blipFill>
        <p:spPr>
          <a:xfrm>
            <a:off x="313975" y="2600326"/>
            <a:ext cx="3528392" cy="436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96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7"/>
          <p:cNvSpPr txBox="1">
            <a:spLocks noChangeArrowheads="1"/>
          </p:cNvSpPr>
          <p:nvPr/>
        </p:nvSpPr>
        <p:spPr bwMode="auto">
          <a:xfrm>
            <a:off x="539552" y="858633"/>
            <a:ext cx="32893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C00000"/>
                </a:solidFill>
              </a:rPr>
              <a:t>Кот в сапогах</a:t>
            </a:r>
          </a:p>
        </p:txBody>
      </p:sp>
      <p:sp>
        <p:nvSpPr>
          <p:cNvPr id="7" name="TextBox 18"/>
          <p:cNvSpPr txBox="1">
            <a:spLocks noChangeArrowheads="1"/>
          </p:cNvSpPr>
          <p:nvPr/>
        </p:nvSpPr>
        <p:spPr bwMode="auto">
          <a:xfrm>
            <a:off x="4211960" y="858414"/>
            <a:ext cx="46181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C00000"/>
                </a:solidFill>
              </a:rPr>
              <a:t> </a:t>
            </a:r>
            <a:r>
              <a:rPr lang="ru-RU" altLang="ru-RU" sz="3600" b="1" dirty="0" smtClean="0">
                <a:solidFill>
                  <a:srgbClr val="C00000"/>
                </a:solidFill>
              </a:rPr>
              <a:t>маркиз де Карабас</a:t>
            </a:r>
            <a:endParaRPr lang="ru-RU" altLang="ru-RU" sz="36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900113" y="1412875"/>
            <a:ext cx="3171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803D06"/>
                </a:solidFill>
              </a:rPr>
              <a:t>Заботливый </a:t>
            </a:r>
          </a:p>
        </p:txBody>
      </p:sp>
      <p:sp>
        <p:nvSpPr>
          <p:cNvPr id="9" name="Прямоугольник 14"/>
          <p:cNvSpPr>
            <a:spLocks noChangeArrowheads="1"/>
          </p:cNvSpPr>
          <p:nvPr/>
        </p:nvSpPr>
        <p:spPr bwMode="auto">
          <a:xfrm>
            <a:off x="5056981" y="1716318"/>
            <a:ext cx="37258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803D06"/>
                </a:solidFill>
              </a:rPr>
              <a:t>Дальновидный</a:t>
            </a:r>
          </a:p>
        </p:txBody>
      </p:sp>
      <p:sp>
        <p:nvSpPr>
          <p:cNvPr id="10" name="Прямоугольник 11"/>
          <p:cNvSpPr>
            <a:spLocks noChangeArrowheads="1"/>
          </p:cNvSpPr>
          <p:nvPr/>
        </p:nvSpPr>
        <p:spPr bwMode="auto">
          <a:xfrm>
            <a:off x="4137911" y="5292842"/>
            <a:ext cx="29352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803D06"/>
                </a:solidFill>
              </a:rPr>
              <a:t>Послушный</a:t>
            </a:r>
          </a:p>
        </p:txBody>
      </p:sp>
      <p:sp>
        <p:nvSpPr>
          <p:cNvPr id="11" name="Прямоугольник 16"/>
          <p:cNvSpPr>
            <a:spLocks noChangeArrowheads="1"/>
          </p:cNvSpPr>
          <p:nvPr/>
        </p:nvSpPr>
        <p:spPr bwMode="auto">
          <a:xfrm>
            <a:off x="4284663" y="3284538"/>
            <a:ext cx="2635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803D06"/>
                </a:solidFill>
              </a:rPr>
              <a:t>Красивый </a:t>
            </a:r>
          </a:p>
        </p:txBody>
      </p:sp>
      <p:sp>
        <p:nvSpPr>
          <p:cNvPr id="12" name="Прямоугольник 9"/>
          <p:cNvSpPr>
            <a:spLocks noChangeArrowheads="1"/>
          </p:cNvSpPr>
          <p:nvPr/>
        </p:nvSpPr>
        <p:spPr bwMode="auto">
          <a:xfrm>
            <a:off x="6728160" y="2881900"/>
            <a:ext cx="23479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803D06"/>
                </a:solidFill>
              </a:rPr>
              <a:t>Хитрый</a:t>
            </a:r>
            <a:r>
              <a:rPr lang="ru-RU" altLang="ru-RU" sz="3600" b="1" dirty="0">
                <a:solidFill>
                  <a:srgbClr val="000000"/>
                </a:solidFill>
              </a:rPr>
              <a:t>   </a:t>
            </a:r>
            <a:endParaRPr lang="ru-RU" altLang="ru-RU" sz="3600" b="1" dirty="0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996281" y="2074120"/>
            <a:ext cx="3060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803D06"/>
                </a:solidFill>
              </a:rPr>
              <a:t>Деятельный</a:t>
            </a:r>
          </a:p>
        </p:txBody>
      </p:sp>
      <p:sp>
        <p:nvSpPr>
          <p:cNvPr id="14" name="Прямоугольник 6"/>
          <p:cNvSpPr>
            <a:spLocks noChangeArrowheads="1"/>
          </p:cNvSpPr>
          <p:nvPr/>
        </p:nvSpPr>
        <p:spPr bwMode="auto">
          <a:xfrm>
            <a:off x="1763713" y="3459390"/>
            <a:ext cx="22272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803D06"/>
                </a:solidFill>
              </a:rPr>
              <a:t>Унылый</a:t>
            </a:r>
            <a:r>
              <a:rPr lang="ru-RU" altLang="ru-RU" sz="3600" b="1" dirty="0">
                <a:solidFill>
                  <a:srgbClr val="000000"/>
                </a:solidFill>
              </a:rPr>
              <a:t> </a:t>
            </a:r>
            <a:endParaRPr lang="ru-RU" altLang="ru-RU" sz="3600" b="1" dirty="0"/>
          </a:p>
        </p:txBody>
      </p:sp>
      <p:sp>
        <p:nvSpPr>
          <p:cNvPr id="15" name="Прямоугольник 10"/>
          <p:cNvSpPr>
            <a:spLocks noChangeArrowheads="1"/>
          </p:cNvSpPr>
          <p:nvPr/>
        </p:nvSpPr>
        <p:spPr bwMode="auto">
          <a:xfrm>
            <a:off x="717550" y="4119786"/>
            <a:ext cx="20462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803D06"/>
                </a:solidFill>
              </a:rPr>
              <a:t>Добрый</a:t>
            </a:r>
          </a:p>
        </p:txBody>
      </p:sp>
      <p:sp>
        <p:nvSpPr>
          <p:cNvPr id="16" name="Прямоугольник 8"/>
          <p:cNvSpPr>
            <a:spLocks noChangeArrowheads="1"/>
          </p:cNvSpPr>
          <p:nvPr/>
        </p:nvSpPr>
        <p:spPr bwMode="auto">
          <a:xfrm>
            <a:off x="2224021" y="4811933"/>
            <a:ext cx="2000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803D06"/>
                </a:solidFill>
              </a:rPr>
              <a:t>Ловкий</a:t>
            </a:r>
            <a:r>
              <a:rPr lang="ru-RU" altLang="ru-RU" sz="3600" b="1" dirty="0">
                <a:solidFill>
                  <a:srgbClr val="000000"/>
                </a:solidFill>
              </a:rPr>
              <a:t> </a:t>
            </a:r>
            <a:endParaRPr lang="ru-RU" altLang="ru-RU" sz="3600" b="1" dirty="0"/>
          </a:p>
        </p:txBody>
      </p:sp>
      <p:sp>
        <p:nvSpPr>
          <p:cNvPr id="17" name="Прямоугольник 13"/>
          <p:cNvSpPr>
            <a:spLocks noChangeArrowheads="1"/>
          </p:cNvSpPr>
          <p:nvPr/>
        </p:nvSpPr>
        <p:spPr bwMode="auto">
          <a:xfrm>
            <a:off x="1740694" y="5940542"/>
            <a:ext cx="41259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000000"/>
                </a:solidFill>
              </a:rPr>
              <a:t> </a:t>
            </a:r>
            <a:r>
              <a:rPr lang="ru-RU" altLang="ru-RU" sz="3600" b="1" dirty="0">
                <a:solidFill>
                  <a:srgbClr val="803D06"/>
                </a:solidFill>
              </a:rPr>
              <a:t>Нерешительный</a:t>
            </a:r>
          </a:p>
        </p:txBody>
      </p:sp>
      <p:sp>
        <p:nvSpPr>
          <p:cNvPr id="18" name="Прямоугольник 5"/>
          <p:cNvSpPr>
            <a:spLocks noChangeArrowheads="1"/>
          </p:cNvSpPr>
          <p:nvPr/>
        </p:nvSpPr>
        <p:spPr bwMode="auto">
          <a:xfrm>
            <a:off x="778561" y="2777325"/>
            <a:ext cx="44084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803D06"/>
                </a:solidFill>
              </a:rPr>
              <a:t>Недальновидный</a:t>
            </a:r>
            <a:r>
              <a:rPr lang="ru-RU" altLang="ru-RU" sz="3600" b="1" dirty="0">
                <a:solidFill>
                  <a:srgbClr val="000000"/>
                </a:solidFill>
              </a:rPr>
              <a:t> </a:t>
            </a:r>
            <a:endParaRPr lang="ru-RU" altLang="ru-RU" sz="3600" b="1" dirty="0"/>
          </a:p>
        </p:txBody>
      </p:sp>
      <p:sp>
        <p:nvSpPr>
          <p:cNvPr id="19" name="Прямоугольник 15"/>
          <p:cNvSpPr>
            <a:spLocks noChangeArrowheads="1"/>
          </p:cNvSpPr>
          <p:nvPr/>
        </p:nvSpPr>
        <p:spPr bwMode="auto">
          <a:xfrm>
            <a:off x="3912854" y="4227849"/>
            <a:ext cx="34226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803D06"/>
                </a:solidFill>
              </a:rPr>
              <a:t>Решительный</a:t>
            </a:r>
          </a:p>
        </p:txBody>
      </p:sp>
    </p:spTree>
    <p:extLst>
      <p:ext uri="{BB962C8B-B14F-4D97-AF65-F5344CB8AC3E}">
        <p14:creationId xmlns:p14="http://schemas.microsoft.com/office/powerpoint/2010/main" val="400800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900113" y="1412875"/>
            <a:ext cx="3129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 smtClean="0">
                <a:solidFill>
                  <a:srgbClr val="803D06"/>
                </a:solidFill>
              </a:rPr>
              <a:t> </a:t>
            </a:r>
            <a:endParaRPr lang="ru-RU" altLang="ru-RU" sz="3600" b="1" dirty="0">
              <a:solidFill>
                <a:srgbClr val="803D06"/>
              </a:solidFill>
            </a:endParaRPr>
          </a:p>
        </p:txBody>
      </p:sp>
      <p:sp>
        <p:nvSpPr>
          <p:cNvPr id="11" name="Прямоугольник 16"/>
          <p:cNvSpPr>
            <a:spLocks noChangeArrowheads="1"/>
          </p:cNvSpPr>
          <p:nvPr/>
        </p:nvSpPr>
        <p:spPr bwMode="auto">
          <a:xfrm>
            <a:off x="4284663" y="3284538"/>
            <a:ext cx="3129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803D06"/>
                </a:solidFill>
              </a:rPr>
              <a:t> </a:t>
            </a:r>
          </a:p>
        </p:txBody>
      </p:sp>
      <p:sp>
        <p:nvSpPr>
          <p:cNvPr id="12" name="Прямоугольник 9"/>
          <p:cNvSpPr>
            <a:spLocks noChangeArrowheads="1"/>
          </p:cNvSpPr>
          <p:nvPr/>
        </p:nvSpPr>
        <p:spPr bwMode="auto">
          <a:xfrm>
            <a:off x="6728160" y="2881900"/>
            <a:ext cx="4411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000000"/>
                </a:solidFill>
              </a:rPr>
              <a:t>  </a:t>
            </a:r>
            <a:endParaRPr lang="ru-RU" altLang="ru-RU" sz="3600" b="1" dirty="0"/>
          </a:p>
        </p:txBody>
      </p:sp>
      <p:sp>
        <p:nvSpPr>
          <p:cNvPr id="14" name="Прямоугольник 6"/>
          <p:cNvSpPr>
            <a:spLocks noChangeArrowheads="1"/>
          </p:cNvSpPr>
          <p:nvPr/>
        </p:nvSpPr>
        <p:spPr bwMode="auto">
          <a:xfrm>
            <a:off x="1763713" y="3459390"/>
            <a:ext cx="3129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 smtClean="0">
                <a:solidFill>
                  <a:srgbClr val="000000"/>
                </a:solidFill>
              </a:rPr>
              <a:t> </a:t>
            </a:r>
            <a:endParaRPr lang="ru-RU" altLang="ru-RU" sz="3600" b="1" dirty="0"/>
          </a:p>
        </p:txBody>
      </p:sp>
      <p:sp>
        <p:nvSpPr>
          <p:cNvPr id="16" name="Прямоугольник 8"/>
          <p:cNvSpPr>
            <a:spLocks noChangeArrowheads="1"/>
          </p:cNvSpPr>
          <p:nvPr/>
        </p:nvSpPr>
        <p:spPr bwMode="auto">
          <a:xfrm>
            <a:off x="2224021" y="4811933"/>
            <a:ext cx="3129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 smtClean="0">
                <a:solidFill>
                  <a:srgbClr val="000000"/>
                </a:solidFill>
              </a:rPr>
              <a:t> </a:t>
            </a:r>
            <a:endParaRPr lang="ru-RU" altLang="ru-RU" sz="3600" b="1" dirty="0"/>
          </a:p>
        </p:txBody>
      </p:sp>
      <p:sp>
        <p:nvSpPr>
          <p:cNvPr id="17" name="Прямоугольник 13"/>
          <p:cNvSpPr>
            <a:spLocks noChangeArrowheads="1"/>
          </p:cNvSpPr>
          <p:nvPr/>
        </p:nvSpPr>
        <p:spPr bwMode="auto">
          <a:xfrm>
            <a:off x="1740694" y="5940542"/>
            <a:ext cx="3129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000000"/>
                </a:solidFill>
              </a:rPr>
              <a:t> </a:t>
            </a:r>
            <a:endParaRPr lang="ru-RU" altLang="ru-RU" sz="3600" b="1" dirty="0">
              <a:solidFill>
                <a:srgbClr val="803D06"/>
              </a:solidFill>
            </a:endParaRPr>
          </a:p>
        </p:txBody>
      </p:sp>
      <p:sp>
        <p:nvSpPr>
          <p:cNvPr id="18" name="Прямоугольник 5"/>
          <p:cNvSpPr>
            <a:spLocks noChangeArrowheads="1"/>
          </p:cNvSpPr>
          <p:nvPr/>
        </p:nvSpPr>
        <p:spPr bwMode="auto">
          <a:xfrm>
            <a:off x="778561" y="2777325"/>
            <a:ext cx="3129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 smtClean="0">
                <a:solidFill>
                  <a:srgbClr val="000000"/>
                </a:solidFill>
              </a:rPr>
              <a:t> </a:t>
            </a:r>
            <a:endParaRPr lang="ru-RU" altLang="ru-RU" sz="3600" b="1" dirty="0"/>
          </a:p>
        </p:txBody>
      </p:sp>
      <p:pic>
        <p:nvPicPr>
          <p:cNvPr id="20" name="Picture 2" descr="http://animal-store.ru/img/2015/050111/42169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45" y="170656"/>
            <a:ext cx="1955304" cy="2919545"/>
          </a:xfrm>
          <a:prstGeom prst="rect">
            <a:avLst/>
          </a:prstGeom>
          <a:noFill/>
          <a:ln w="38100" cap="sq">
            <a:solidFill>
              <a:srgbClr val="C0000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animal-store.ru/img/2015/050111/42169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188913"/>
            <a:ext cx="1302920" cy="3094255"/>
          </a:xfrm>
          <a:prstGeom prst="rect">
            <a:avLst/>
          </a:prstGeom>
          <a:noFill/>
          <a:ln w="38100" cap="sq">
            <a:solidFill>
              <a:srgbClr val="C0000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42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1"/>
          <p:cNvSpPr>
            <a:spLocks noChangeArrowheads="1"/>
          </p:cNvSpPr>
          <p:nvPr/>
        </p:nvSpPr>
        <p:spPr bwMode="auto">
          <a:xfrm>
            <a:off x="647700" y="3283168"/>
            <a:ext cx="84963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 dirty="0">
                <a:solidFill>
                  <a:srgbClr val="803D06"/>
                </a:solidFill>
              </a:rPr>
              <a:t>Хитрый                                 </a:t>
            </a:r>
            <a:r>
              <a:rPr lang="ru-RU" altLang="ru-RU" sz="2800" b="1" dirty="0" smtClean="0">
                <a:solidFill>
                  <a:srgbClr val="803D06"/>
                </a:solidFill>
              </a:rPr>
              <a:t>Добрый</a:t>
            </a:r>
          </a:p>
          <a:p>
            <a:pPr eaLnBrk="1" hangingPunct="1"/>
            <a:r>
              <a:rPr lang="ru-RU" altLang="ru-RU" sz="2800" b="1" dirty="0" smtClean="0">
                <a:solidFill>
                  <a:srgbClr val="803D06"/>
                </a:solidFill>
              </a:rPr>
              <a:t>Ловкий				Послушный</a:t>
            </a:r>
          </a:p>
          <a:p>
            <a:pPr eaLnBrk="1" hangingPunct="1"/>
            <a:r>
              <a:rPr lang="ru-RU" altLang="ru-RU" sz="2800" b="1" dirty="0" smtClean="0">
                <a:solidFill>
                  <a:srgbClr val="803D06"/>
                </a:solidFill>
              </a:rPr>
              <a:t>Сообразительный		Нерешительный</a:t>
            </a:r>
          </a:p>
          <a:p>
            <a:pPr eaLnBrk="1" hangingPunct="1"/>
            <a:r>
              <a:rPr lang="ru-RU" altLang="ru-RU" sz="2800" b="1" dirty="0" smtClean="0">
                <a:solidFill>
                  <a:srgbClr val="803D06"/>
                </a:solidFill>
              </a:rPr>
              <a:t>Дальновидный			Недальновидный</a:t>
            </a:r>
          </a:p>
          <a:p>
            <a:pPr eaLnBrk="1" hangingPunct="1"/>
            <a:r>
              <a:rPr lang="ru-RU" altLang="ru-RU" sz="2800" b="1" dirty="0" smtClean="0">
                <a:solidFill>
                  <a:srgbClr val="803D06"/>
                </a:solidFill>
              </a:rPr>
              <a:t>Решительный			Нерешительный</a:t>
            </a:r>
          </a:p>
          <a:p>
            <a:pPr eaLnBrk="1" hangingPunct="1"/>
            <a:r>
              <a:rPr lang="ru-RU" altLang="ru-RU" sz="2800" b="1" dirty="0" smtClean="0">
                <a:solidFill>
                  <a:srgbClr val="803D06"/>
                </a:solidFill>
              </a:rPr>
              <a:t>Заботливый			Красивый</a:t>
            </a:r>
            <a:endParaRPr lang="ru-RU" altLang="ru-RU" sz="2800" b="1" dirty="0">
              <a:solidFill>
                <a:srgbClr val="803D0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08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556792"/>
            <a:ext cx="828092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803D06"/>
                </a:solidFill>
                <a:latin typeface="Aniron" panose="02000607000000020002" pitchFamily="2" charset="0"/>
              </a:rPr>
              <a:t>Домашнее </a:t>
            </a:r>
            <a:r>
              <a:rPr lang="ru-RU" sz="4800" b="1" dirty="0" smtClean="0">
                <a:solidFill>
                  <a:srgbClr val="803D06"/>
                </a:solidFill>
                <a:latin typeface="Aniron" panose="02000607000000020002" pitchFamily="2" charset="0"/>
              </a:rPr>
              <a:t>задание</a:t>
            </a:r>
          </a:p>
          <a:p>
            <a:pPr algn="ctr"/>
            <a:r>
              <a:rPr lang="ru-RU" sz="4800" b="1" dirty="0">
                <a:solidFill>
                  <a:srgbClr val="803D06"/>
                </a:solidFill>
                <a:latin typeface="Aniron" panose="02000607000000020002" pitchFamily="2" charset="0"/>
              </a:rPr>
              <a:t>н</a:t>
            </a:r>
            <a:r>
              <a:rPr lang="ru-RU" sz="4800" b="1" dirty="0" smtClean="0">
                <a:solidFill>
                  <a:srgbClr val="803D06"/>
                </a:solidFill>
                <a:latin typeface="Aniron" panose="02000607000000020002" pitchFamily="2" charset="0"/>
              </a:rPr>
              <a:t>а выбор:</a:t>
            </a:r>
          </a:p>
          <a:p>
            <a:pPr marL="514350" indent="-514350">
              <a:buAutoNum type="arabicParenR"/>
            </a:pPr>
            <a:r>
              <a:rPr lang="ru-RU" sz="3200" b="1" dirty="0" smtClean="0">
                <a:solidFill>
                  <a:srgbClr val="803D06"/>
                </a:solidFill>
                <a:latin typeface="Aniron" panose="02000607000000020002" pitchFamily="2" charset="0"/>
              </a:rPr>
              <a:t>пересказ понравившегося отрывка с иллюстрацией</a:t>
            </a:r>
          </a:p>
          <a:p>
            <a:pPr marL="514350" indent="-514350">
              <a:buAutoNum type="arabicParenR"/>
            </a:pPr>
            <a:r>
              <a:rPr lang="ru-RU" sz="3200" b="1" dirty="0" smtClean="0">
                <a:solidFill>
                  <a:srgbClr val="803D06"/>
                </a:solidFill>
                <a:latin typeface="Aniron" panose="02000607000000020002" pitchFamily="2" charset="0"/>
              </a:rPr>
              <a:t>Написать отзыв на сказку</a:t>
            </a:r>
          </a:p>
          <a:p>
            <a:pPr algn="ctr"/>
            <a:endParaRPr lang="ru-RU" sz="4000" b="1" dirty="0" smtClean="0">
              <a:solidFill>
                <a:srgbClr val="803D06"/>
              </a:solidFill>
              <a:latin typeface="Aniron" pitchFamily="2" charset="0"/>
            </a:endParaRPr>
          </a:p>
        </p:txBody>
      </p:sp>
      <p:pic>
        <p:nvPicPr>
          <p:cNvPr id="17418" name="Picture 10" descr="http://zezete2.z.e.pic.centerblog.net/o/83ff4df4.pn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6876256" y="3789040"/>
            <a:ext cx="2051720" cy="29310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5755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онец.png"/>
          <p:cNvPicPr>
            <a:picLocks noChangeAspect="1"/>
          </p:cNvPicPr>
          <p:nvPr/>
        </p:nvPicPr>
        <p:blipFill>
          <a:blip r:embed="rId3" cstate="print">
            <a:lum bright="-8000"/>
          </a:blip>
          <a:stretch>
            <a:fillRect/>
          </a:stretch>
        </p:blipFill>
        <p:spPr>
          <a:xfrm>
            <a:off x="107504" y="908720"/>
            <a:ext cx="5324256" cy="58052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20272" y="332656"/>
            <a:ext cx="1313565" cy="5716501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ru-RU" sz="7200" b="1" dirty="0" smtClean="0">
                <a:solidFill>
                  <a:srgbClr val="803D06"/>
                </a:solidFill>
                <a:latin typeface="ChinaCyr" panose="04030505020802020C04" pitchFamily="82" charset="-52"/>
              </a:rPr>
              <a:t>Конец</a:t>
            </a:r>
            <a:endParaRPr lang="ru-RU" sz="7200" b="1" dirty="0">
              <a:solidFill>
                <a:srgbClr val="803D06"/>
              </a:solidFill>
              <a:latin typeface="ChinaCyr" panose="04030505020802020C04" pitchFamily="82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1772816"/>
            <a:ext cx="852291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803D06"/>
                </a:solidFill>
                <a:latin typeface="Aniron" pitchFamily="2" charset="0"/>
              </a:rPr>
              <a:t>Сколько сыновей </a:t>
            </a:r>
          </a:p>
          <a:p>
            <a:pPr algn="ctr"/>
            <a:r>
              <a:rPr lang="ru-RU" sz="4800" b="1" dirty="0" smtClean="0">
                <a:solidFill>
                  <a:srgbClr val="803D06"/>
                </a:solidFill>
                <a:latin typeface="Aniron" pitchFamily="2" charset="0"/>
              </a:rPr>
              <a:t>было у мельника?</a:t>
            </a:r>
            <a:r>
              <a:rPr lang="ru-RU" sz="4000" b="1" dirty="0" smtClean="0">
                <a:latin typeface="Aniron" pitchFamily="2" charset="0"/>
              </a:rPr>
              <a:t> </a:t>
            </a:r>
          </a:p>
        </p:txBody>
      </p:sp>
      <p:pic>
        <p:nvPicPr>
          <p:cNvPr id="5" name="Рисунок 4" descr="кот 1.png"/>
          <p:cNvPicPr>
            <a:picLocks noChangeAspect="1"/>
          </p:cNvPicPr>
          <p:nvPr/>
        </p:nvPicPr>
        <p:blipFill>
          <a:blip r:embed="rId3" cstate="print">
            <a:lum bright="24000"/>
          </a:blip>
          <a:stretch>
            <a:fillRect/>
          </a:stretch>
        </p:blipFill>
        <p:spPr>
          <a:xfrm>
            <a:off x="6947036" y="4265712"/>
            <a:ext cx="2196964" cy="259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772816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803D06"/>
                </a:solidFill>
                <a:latin typeface="Aniron" pitchFamily="2" charset="0"/>
              </a:rPr>
              <a:t>Было у мельника три сына.</a:t>
            </a:r>
            <a:endParaRPr lang="ru-RU" sz="4000" b="1" dirty="0" smtClean="0">
              <a:latin typeface="Aniron" pitchFamily="2" charset="0"/>
            </a:endParaRPr>
          </a:p>
        </p:txBody>
      </p:sp>
      <p:pic>
        <p:nvPicPr>
          <p:cNvPr id="17418" name="Picture 10" descr="http://zezete2.z.e.pic.centerblog.net/o/83ff4df4.pn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6876256" y="3789040"/>
            <a:ext cx="2051720" cy="29310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1340768"/>
            <a:ext cx="74102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803D06"/>
                </a:solidFill>
                <a:latin typeface="Aniron" pitchFamily="2" charset="0"/>
              </a:rPr>
              <a:t>Что досталось </a:t>
            </a:r>
          </a:p>
          <a:p>
            <a:pPr algn="ctr"/>
            <a:r>
              <a:rPr lang="ru-RU" sz="4800" b="1" dirty="0" smtClean="0">
                <a:solidFill>
                  <a:srgbClr val="803D06"/>
                </a:solidFill>
                <a:latin typeface="Aniron" pitchFamily="2" charset="0"/>
              </a:rPr>
              <a:t>в наследство младшему сыну?</a:t>
            </a:r>
            <a:r>
              <a:rPr lang="ru-RU" sz="4800" dirty="0" smtClean="0"/>
              <a:t> </a:t>
            </a:r>
            <a:endParaRPr lang="ru-RU" sz="4000" b="1" dirty="0" smtClean="0">
              <a:latin typeface="Aniron" pitchFamily="2" charset="0"/>
            </a:endParaRPr>
          </a:p>
        </p:txBody>
      </p:sp>
      <p:pic>
        <p:nvPicPr>
          <p:cNvPr id="5" name="Рисунок 4" descr="кот 1.png"/>
          <p:cNvPicPr>
            <a:picLocks noChangeAspect="1"/>
          </p:cNvPicPr>
          <p:nvPr/>
        </p:nvPicPr>
        <p:blipFill>
          <a:blip r:embed="rId3" cstate="print">
            <a:lum bright="24000"/>
          </a:blip>
          <a:stretch>
            <a:fillRect/>
          </a:stretch>
        </p:blipFill>
        <p:spPr>
          <a:xfrm>
            <a:off x="6947036" y="4265712"/>
            <a:ext cx="2196964" cy="259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628800"/>
            <a:ext cx="82809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803D06"/>
                </a:solidFill>
                <a:latin typeface="Aniron" pitchFamily="2" charset="0"/>
              </a:rPr>
              <a:t>Кот достался </a:t>
            </a:r>
          </a:p>
          <a:p>
            <a:pPr algn="ctr"/>
            <a:r>
              <a:rPr lang="ru-RU" sz="4800" b="1" dirty="0" smtClean="0">
                <a:solidFill>
                  <a:srgbClr val="803D06"/>
                </a:solidFill>
                <a:latin typeface="Aniron" pitchFamily="2" charset="0"/>
              </a:rPr>
              <a:t>в наследство младшему сыну</a:t>
            </a:r>
            <a:r>
              <a:rPr lang="ru-RU" sz="4800" dirty="0"/>
              <a:t>.</a:t>
            </a:r>
            <a:endParaRPr lang="ru-RU" sz="4000" b="1" dirty="0" smtClean="0">
              <a:latin typeface="Aniron" pitchFamily="2" charset="0"/>
            </a:endParaRPr>
          </a:p>
        </p:txBody>
      </p:sp>
      <p:pic>
        <p:nvPicPr>
          <p:cNvPr id="17418" name="Picture 10" descr="http://zezete2.z.e.pic.centerblog.net/o/83ff4df4.pn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6876256" y="3789040"/>
            <a:ext cx="2051720" cy="29310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2132856"/>
            <a:ext cx="76328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803D06"/>
                </a:solidFill>
                <a:latin typeface="Aniron" pitchFamily="2" charset="0"/>
              </a:rPr>
              <a:t>Какое имя дал кот своему хозяину?</a:t>
            </a:r>
          </a:p>
        </p:txBody>
      </p:sp>
      <p:pic>
        <p:nvPicPr>
          <p:cNvPr id="5" name="Рисунок 4" descr="кот 1.png"/>
          <p:cNvPicPr>
            <a:picLocks noChangeAspect="1"/>
          </p:cNvPicPr>
          <p:nvPr/>
        </p:nvPicPr>
        <p:blipFill>
          <a:blip r:embed="rId3" cstate="print">
            <a:lum bright="24000"/>
          </a:blip>
          <a:stretch>
            <a:fillRect/>
          </a:stretch>
        </p:blipFill>
        <p:spPr>
          <a:xfrm>
            <a:off x="6947036" y="4265712"/>
            <a:ext cx="2196964" cy="259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2060848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803D06"/>
                </a:solidFill>
                <a:latin typeface="Aniron" pitchFamily="2" charset="0"/>
              </a:rPr>
              <a:t>Маркиз де Карабас.</a:t>
            </a:r>
            <a:endParaRPr lang="ru-RU" sz="4000" b="1" dirty="0" smtClean="0">
              <a:latin typeface="Aniron" pitchFamily="2" charset="0"/>
            </a:endParaRPr>
          </a:p>
        </p:txBody>
      </p:sp>
      <p:pic>
        <p:nvPicPr>
          <p:cNvPr id="17418" name="Picture 10" descr="http://zezete2.z.e.pic.centerblog.net/o/83ff4df4.pn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6876256" y="3789040"/>
            <a:ext cx="2051720" cy="29310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1556792"/>
            <a:ext cx="70664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803D06"/>
                </a:solidFill>
                <a:latin typeface="Aniron" pitchFamily="2" charset="0"/>
              </a:rPr>
              <a:t>Куда король собирался со своей дочкой? </a:t>
            </a:r>
            <a:endParaRPr lang="ru-RU" sz="4000" b="1" dirty="0" smtClean="0">
              <a:solidFill>
                <a:srgbClr val="803D06"/>
              </a:solidFill>
              <a:latin typeface="Aniron" pitchFamily="2" charset="0"/>
            </a:endParaRPr>
          </a:p>
        </p:txBody>
      </p:sp>
      <p:pic>
        <p:nvPicPr>
          <p:cNvPr id="5" name="Рисунок 4" descr="кот 1.png"/>
          <p:cNvPicPr>
            <a:picLocks noChangeAspect="1"/>
          </p:cNvPicPr>
          <p:nvPr/>
        </p:nvPicPr>
        <p:blipFill>
          <a:blip r:embed="rId3" cstate="print">
            <a:lum bright="24000"/>
          </a:blip>
          <a:stretch>
            <a:fillRect/>
          </a:stretch>
        </p:blipFill>
        <p:spPr>
          <a:xfrm>
            <a:off x="6947036" y="4265712"/>
            <a:ext cx="2196964" cy="259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340768"/>
            <a:ext cx="82809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803D06"/>
                </a:solidFill>
                <a:latin typeface="Aniron" panose="02000607000000020002" pitchFamily="2" charset="0"/>
              </a:rPr>
              <a:t>С</a:t>
            </a:r>
            <a:r>
              <a:rPr lang="ru-RU" sz="4400" b="1" dirty="0" smtClean="0">
                <a:solidFill>
                  <a:srgbClr val="803D06"/>
                </a:solidFill>
                <a:latin typeface="Aniron" panose="02000607000000020002" pitchFamily="2" charset="0"/>
              </a:rPr>
              <a:t>овершить </a:t>
            </a:r>
            <a:r>
              <a:rPr lang="ru-RU" sz="4400" b="1" dirty="0">
                <a:solidFill>
                  <a:srgbClr val="803D06"/>
                </a:solidFill>
                <a:latin typeface="Aniron" panose="02000607000000020002" pitchFamily="2" charset="0"/>
              </a:rPr>
              <a:t>прогулку в карете по берегу </a:t>
            </a:r>
            <a:r>
              <a:rPr lang="ru-RU" sz="4400" b="1" dirty="0" smtClean="0">
                <a:solidFill>
                  <a:srgbClr val="803D06"/>
                </a:solidFill>
                <a:latin typeface="Aniron" panose="02000607000000020002" pitchFamily="2" charset="0"/>
              </a:rPr>
              <a:t>реки.</a:t>
            </a:r>
          </a:p>
        </p:txBody>
      </p:sp>
      <p:pic>
        <p:nvPicPr>
          <p:cNvPr id="17418" name="Picture 10" descr="http://zezete2.z.e.pic.centerblog.net/o/83ff4df4.pn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6876256" y="3789040"/>
            <a:ext cx="2051720" cy="29310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597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1042</TotalTime>
  <Words>145</Words>
  <Application>Microsoft Office PowerPoint</Application>
  <PresentationFormat>Экран (4:3)</PresentationFormat>
  <Paragraphs>54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Aniron</vt:lpstr>
      <vt:lpstr>Arial</vt:lpstr>
      <vt:lpstr>Calibri</vt:lpstr>
      <vt:lpstr>ChinaCyr</vt:lpstr>
      <vt:lpstr>Тема Office</vt:lpstr>
      <vt:lpstr> Сказка  Шарля Перро  «Кот в сапогах»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 по сказке  Шарля перро  «Кот в сапогах»</dc:title>
  <dc:creator>AI</dc:creator>
  <cp:lastModifiedBy>210</cp:lastModifiedBy>
  <cp:revision>43</cp:revision>
  <dcterms:created xsi:type="dcterms:W3CDTF">2017-12-19T01:12:06Z</dcterms:created>
  <dcterms:modified xsi:type="dcterms:W3CDTF">2024-04-11T04:03:02Z</dcterms:modified>
</cp:coreProperties>
</file>