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6" r:id="rId2"/>
    <p:sldId id="307" r:id="rId3"/>
    <p:sldId id="320" r:id="rId4"/>
    <p:sldId id="306" r:id="rId5"/>
    <p:sldId id="309" r:id="rId6"/>
    <p:sldId id="278" r:id="rId7"/>
    <p:sldId id="326" r:id="rId8"/>
    <p:sldId id="327" r:id="rId9"/>
    <p:sldId id="323" r:id="rId10"/>
    <p:sldId id="324" r:id="rId11"/>
    <p:sldId id="321" r:id="rId12"/>
    <p:sldId id="280" r:id="rId13"/>
    <p:sldId id="322" r:id="rId14"/>
    <p:sldId id="325" r:id="rId15"/>
    <p:sldId id="295" r:id="rId16"/>
    <p:sldId id="315" r:id="rId17"/>
    <p:sldId id="296" r:id="rId18"/>
    <p:sldId id="331" r:id="rId19"/>
    <p:sldId id="330" r:id="rId20"/>
    <p:sldId id="329" r:id="rId21"/>
    <p:sldId id="299" r:id="rId22"/>
    <p:sldId id="30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B392E-4E30-4070-9CD4-8499F1C69A9E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8FFE1-EBAC-40E8-9751-4A918C4911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707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8FFE1-EBAC-40E8-9751-4A918C49111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06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3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 flipH="1">
            <a:off x="0" y="357166"/>
            <a:ext cx="9144000" cy="5786478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  <a:buNone/>
            </a:pPr>
            <a:endParaRPr lang="ru-RU" sz="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666829"/>
              </p:ext>
            </p:extLst>
          </p:nvPr>
        </p:nvGraphicFramePr>
        <p:xfrm>
          <a:off x="3716338" y="3055938"/>
          <a:ext cx="3017837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Объект упаковщика для оболочки" showAsIcon="1" r:id="rId4" imgW="3017520" imgH="518081" progId="Package">
                  <p:embed/>
                </p:oleObj>
              </mc:Choice>
              <mc:Fallback>
                <p:oleObj name="Объект упаковщика для оболочки" showAsIcon="1" r:id="rId4" imgW="3017520" imgH="518081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338" y="3055938"/>
                        <a:ext cx="3017837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43608" y="1052736"/>
            <a:ext cx="6984776" cy="428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o"/>
            </a:pPr>
            <a:endParaRPr lang="ru-RU" altLang="ru-RU" sz="2600" b="1" kern="0" dirty="0">
              <a:solidFill>
                <a:srgbClr val="000000"/>
              </a:solidFill>
              <a:latin typeface="Verdana"/>
              <a:cs typeface="Arial"/>
            </a:endParaRPr>
          </a:p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o"/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глагола </a:t>
            </a:r>
            <a:r>
              <a:rPr lang="ru-RU" altLang="ru-RU" sz="28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наст.вр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несов. вида +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-ем- I </a:t>
            </a:r>
            <a:r>
              <a:rPr lang="ru-RU" altLang="ru-RU" sz="2800" b="1" kern="0" dirty="0" err="1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 -им- II </a:t>
            </a:r>
            <a:r>
              <a:rPr lang="ru-RU" altLang="ru-RU" sz="2800" b="1" kern="0" dirty="0" err="1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читать (I </a:t>
            </a:r>
            <a:r>
              <a:rPr lang="ru-RU" altLang="ru-RU" sz="28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&gt; читает + 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-ем-читаемый</a:t>
            </a:r>
          </a:p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o"/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Любить (</a:t>
            </a:r>
            <a:r>
              <a:rPr lang="en-US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&gt; любит + 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-им- любимый</a:t>
            </a:r>
          </a:p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o"/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Исключение: 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движимый 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устаревшего глагола </a:t>
            </a:r>
            <a:r>
              <a:rPr lang="ru-RU" altLang="ru-RU" sz="2800" b="1" i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движити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7667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Страдательные причастия настоящего времени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99886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188640"/>
            <a:ext cx="8215312" cy="6097860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</a:rPr>
              <a:t>Постройте алгоритм правописания суффиксов </a:t>
            </a:r>
            <a:r>
              <a:rPr lang="ru-RU" b="1" dirty="0">
                <a:solidFill>
                  <a:srgbClr val="990033"/>
                </a:solidFill>
              </a:rPr>
              <a:t>страдательных причастий настоящего времени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или </a:t>
            </a: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Омыва</a:t>
            </a: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мый берег, реша</a:t>
            </a: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мая задача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вид</a:t>
            </a:r>
            <a:r>
              <a:rPr lang="ru-RU" sz="36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мые звезды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чита</a:t>
            </a: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мая книга, слыш</a:t>
            </a: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мый голос.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4000" b="1" i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8633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0"/>
            <a:ext cx="8750206" cy="6858000"/>
          </a:xfrm>
          <a:noFill/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ru-RU" b="1" dirty="0">
                <a:solidFill>
                  <a:srgbClr val="002060"/>
                </a:solidFill>
              </a:rPr>
              <a:t>Алгоритм правописания суффиксов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990033"/>
                </a:solidFill>
              </a:rPr>
              <a:t>      страдательных причастий настоящего времени</a:t>
            </a:r>
          </a:p>
          <a:p>
            <a:pPr algn="l"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</a:rPr>
              <a:t>1. Определи, от какого глагола образовано действительное причастие настоящего времени</a:t>
            </a:r>
          </a:p>
          <a:p>
            <a:pPr marL="514350" indent="-514350" algn="l"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</a:rPr>
              <a:t>2. Определи спряжение глагола по инфинитиву:</a:t>
            </a:r>
          </a:p>
          <a:p>
            <a:pPr algn="r">
              <a:spcBef>
                <a:spcPts val="600"/>
              </a:spcBef>
            </a:pPr>
            <a:r>
              <a:rPr lang="ru-RU" b="1" dirty="0">
                <a:solidFill>
                  <a:srgbClr val="002060"/>
                </a:solidFill>
              </a:rPr>
              <a:t>Если </a:t>
            </a:r>
            <a:r>
              <a:rPr lang="en-US" b="1" dirty="0">
                <a:solidFill>
                  <a:srgbClr val="C00000"/>
                </a:solidFill>
              </a:rPr>
              <a:t>I</a:t>
            </a:r>
            <a:r>
              <a:rPr lang="ru-RU" b="1" dirty="0">
                <a:solidFill>
                  <a:srgbClr val="C00000"/>
                </a:solidFill>
              </a:rPr>
              <a:t> спряжение  </a:t>
            </a:r>
            <a:r>
              <a:rPr lang="ru-RU" b="1" dirty="0"/>
              <a:t>                      </a:t>
            </a:r>
            <a:r>
              <a:rPr lang="ru-RU" b="1" dirty="0">
                <a:solidFill>
                  <a:srgbClr val="002060"/>
                </a:solidFill>
              </a:rPr>
              <a:t>пиши в суффиксе                              букву</a:t>
            </a:r>
            <a:r>
              <a:rPr lang="ru-RU" b="1" dirty="0">
                <a:solidFill>
                  <a:srgbClr val="990033"/>
                </a:solidFill>
              </a:rPr>
              <a:t> е – </a:t>
            </a:r>
            <a:r>
              <a:rPr lang="ru-RU" b="1" dirty="0">
                <a:solidFill>
                  <a:srgbClr val="002060"/>
                </a:solidFill>
              </a:rPr>
              <a:t>суффиксы</a:t>
            </a:r>
            <a:r>
              <a:rPr lang="ru-RU" b="1" dirty="0">
                <a:solidFill>
                  <a:srgbClr val="990033"/>
                </a:solidFill>
              </a:rPr>
              <a:t> - ем - (- ом-)</a:t>
            </a:r>
          </a:p>
          <a:p>
            <a:pPr lvl="0" algn="r">
              <a:spcBef>
                <a:spcPts val="600"/>
              </a:spcBef>
            </a:pPr>
            <a:r>
              <a:rPr lang="ru-RU" b="1" dirty="0">
                <a:solidFill>
                  <a:srgbClr val="002060"/>
                </a:solidFill>
              </a:rPr>
              <a:t>Если </a:t>
            </a:r>
            <a:r>
              <a:rPr lang="en-US" b="1" dirty="0">
                <a:solidFill>
                  <a:srgbClr val="C00000"/>
                </a:solidFill>
              </a:rPr>
              <a:t>II</a:t>
            </a:r>
            <a:r>
              <a:rPr lang="ru-RU" b="1" dirty="0">
                <a:solidFill>
                  <a:srgbClr val="C00000"/>
                </a:solidFill>
              </a:rPr>
              <a:t> спряжение                       </a:t>
            </a:r>
            <a:r>
              <a:rPr lang="ru-RU" b="1" dirty="0">
                <a:solidFill>
                  <a:srgbClr val="002060"/>
                </a:solidFill>
              </a:rPr>
              <a:t>пиши в суффиксе   букву  </a:t>
            </a:r>
            <a:r>
              <a:rPr lang="ru-RU" b="1" dirty="0">
                <a:solidFill>
                  <a:srgbClr val="C00000"/>
                </a:solidFill>
              </a:rPr>
              <a:t> и </a:t>
            </a:r>
            <a:r>
              <a:rPr lang="ru-RU" b="1" dirty="0">
                <a:solidFill>
                  <a:prstClr val="black">
                    <a:tint val="75000"/>
                  </a:prstClr>
                </a:solidFill>
              </a:rPr>
              <a:t>  </a:t>
            </a:r>
            <a:r>
              <a:rPr lang="ru-RU" b="1" dirty="0">
                <a:solidFill>
                  <a:srgbClr val="002060"/>
                </a:solidFill>
              </a:rPr>
              <a:t>суффикс </a:t>
            </a:r>
            <a:r>
              <a:rPr lang="ru-RU" b="1" dirty="0">
                <a:solidFill>
                  <a:srgbClr val="990033"/>
                </a:solidFill>
              </a:rPr>
              <a:t>- им </a:t>
            </a:r>
          </a:p>
          <a:p>
            <a:pPr lvl="0">
              <a:spcBef>
                <a:spcPts val="600"/>
              </a:spcBef>
            </a:pPr>
            <a:r>
              <a:rPr lang="ru-RU" b="1" dirty="0">
                <a:solidFill>
                  <a:prstClr val="black">
                    <a:tint val="75000"/>
                  </a:prstClr>
                </a:solidFill>
              </a:rPr>
              <a:t>   </a:t>
            </a:r>
            <a:r>
              <a:rPr lang="ru-RU" b="1" dirty="0">
                <a:solidFill>
                  <a:srgbClr val="C00000"/>
                </a:solidFill>
              </a:rPr>
              <a:t>                             </a:t>
            </a:r>
            <a:endParaRPr lang="ru-RU" b="1" dirty="0">
              <a:solidFill>
                <a:srgbClr val="002060"/>
              </a:solidFill>
            </a:endParaRPr>
          </a:p>
          <a:p>
            <a:pPr eaLnBrk="1" hangingPunct="1">
              <a:spcBef>
                <a:spcPts val="600"/>
              </a:spcBef>
            </a:pPr>
            <a:endParaRPr lang="ru-RU" sz="2800" b="1" dirty="0">
              <a:solidFill>
                <a:srgbClr val="9900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endParaRPr lang="ru-RU" sz="3200" dirty="0">
              <a:solidFill>
                <a:schemeClr val="folHlink"/>
              </a:solidFill>
              <a:latin typeface="+mj-lt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863826" y="3268394"/>
            <a:ext cx="144016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868042" y="4340761"/>
            <a:ext cx="157619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230059" y="3591777"/>
            <a:ext cx="323181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942027" y="3591779"/>
            <a:ext cx="288032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152400" y="15240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endParaRPr lang="ru-RU" sz="3200" dirty="0">
              <a:solidFill>
                <a:schemeClr val="folHlink"/>
              </a:solidFill>
              <a:latin typeface="+mj-lt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8278201" y="4653137"/>
            <a:ext cx="273729" cy="25094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8556720" y="4653137"/>
            <a:ext cx="311117" cy="2625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8028384" y="3591777"/>
            <a:ext cx="360040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8388424" y="3591779"/>
            <a:ext cx="327012" cy="2857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0"/>
            <a:ext cx="8750206" cy="6858000"/>
          </a:xfrm>
          <a:noFill/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Упражнение № 2. Коллективная работа</a:t>
            </a:r>
          </a:p>
          <a:p>
            <a:r>
              <a:rPr lang="ru-RU" altLang="ru-RU" i="1" dirty="0">
                <a:solidFill>
                  <a:srgbClr val="990033"/>
                </a:solidFill>
              </a:rPr>
              <a:t>Образуйте от глаголов страдательные причастия настоящего времени</a:t>
            </a:r>
          </a:p>
          <a:p>
            <a:r>
              <a:rPr lang="ru-RU" altLang="ru-RU" b="1" dirty="0">
                <a:solidFill>
                  <a:srgbClr val="002060"/>
                </a:solidFill>
              </a:rPr>
              <a:t>Образец:</a:t>
            </a:r>
            <a:r>
              <a:rPr lang="ru-RU" altLang="ru-RU" dirty="0">
                <a:solidFill>
                  <a:srgbClr val="002060"/>
                </a:solidFill>
              </a:rPr>
              <a:t> отправлять (</a:t>
            </a:r>
            <a:r>
              <a:rPr lang="en-US" altLang="ru-RU" dirty="0">
                <a:solidFill>
                  <a:srgbClr val="002060"/>
                </a:solidFill>
              </a:rPr>
              <a:t>I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  <a:r>
              <a:rPr lang="ru-RU" altLang="ru-RU" dirty="0" err="1">
                <a:solidFill>
                  <a:srgbClr val="002060"/>
                </a:solidFill>
              </a:rPr>
              <a:t>спр</a:t>
            </a:r>
            <a:r>
              <a:rPr lang="ru-RU" altLang="ru-RU" dirty="0">
                <a:solidFill>
                  <a:srgbClr val="002060"/>
                </a:solidFill>
              </a:rPr>
              <a:t>.)-отправля</a:t>
            </a:r>
            <a:r>
              <a:rPr lang="ru-RU" altLang="ru-RU" b="1" u="sng" dirty="0">
                <a:solidFill>
                  <a:srgbClr val="990033"/>
                </a:solidFill>
              </a:rPr>
              <a:t>ем</a:t>
            </a:r>
            <a:r>
              <a:rPr lang="ru-RU" altLang="ru-RU" dirty="0">
                <a:solidFill>
                  <a:srgbClr val="002060"/>
                </a:solidFill>
              </a:rPr>
              <a:t>ый</a:t>
            </a:r>
          </a:p>
          <a:p>
            <a:endParaRPr lang="ru-RU" altLang="ru-RU" dirty="0">
              <a:solidFill>
                <a:srgbClr val="002060"/>
              </a:solidFill>
            </a:endParaRPr>
          </a:p>
          <a:p>
            <a:pPr algn="l"/>
            <a:r>
              <a:rPr lang="ru-RU" altLang="ru-RU" dirty="0">
                <a:solidFill>
                  <a:srgbClr val="002060"/>
                </a:solidFill>
              </a:rPr>
              <a:t>     Прикрывать -</a:t>
            </a:r>
          </a:p>
          <a:p>
            <a:pPr algn="l"/>
            <a:r>
              <a:rPr lang="ru-RU" altLang="ru-RU" dirty="0">
                <a:solidFill>
                  <a:srgbClr val="002060"/>
                </a:solidFill>
              </a:rPr>
              <a:t>      любить -</a:t>
            </a:r>
          </a:p>
          <a:p>
            <a:pPr algn="l"/>
            <a:r>
              <a:rPr lang="ru-RU" altLang="ru-RU" dirty="0">
                <a:solidFill>
                  <a:srgbClr val="002060"/>
                </a:solidFill>
              </a:rPr>
              <a:t>      уважать -</a:t>
            </a:r>
          </a:p>
          <a:p>
            <a:pPr algn="l"/>
            <a:r>
              <a:rPr lang="ru-RU" altLang="ru-RU" dirty="0">
                <a:solidFill>
                  <a:srgbClr val="002060"/>
                </a:solidFill>
              </a:rPr>
              <a:t>      привозить - </a:t>
            </a:r>
          </a:p>
          <a:p>
            <a:pPr algn="l"/>
            <a:r>
              <a:rPr lang="ru-RU" altLang="ru-RU" dirty="0">
                <a:solidFill>
                  <a:srgbClr val="002060"/>
                </a:solidFill>
              </a:rPr>
              <a:t>       </a:t>
            </a:r>
          </a:p>
          <a:p>
            <a:pPr algn="l"/>
            <a:r>
              <a:rPr lang="ru-RU" altLang="ru-RU" sz="2800" dirty="0">
                <a:solidFill>
                  <a:srgbClr val="002060"/>
                </a:solidFill>
              </a:rPr>
              <a:t>       </a:t>
            </a:r>
          </a:p>
          <a:p>
            <a:endParaRPr lang="ru-RU" altLang="ru-RU" sz="2800" dirty="0">
              <a:solidFill>
                <a:srgbClr val="002060"/>
              </a:solidFill>
            </a:endParaRPr>
          </a:p>
          <a:p>
            <a:endParaRPr lang="ru-RU" sz="2800" b="1" i="1" dirty="0">
              <a:solidFill>
                <a:srgbClr val="9900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endParaRPr lang="ru-RU" sz="3200" dirty="0">
              <a:solidFill>
                <a:schemeClr val="folHlink"/>
              </a:solidFill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621870" y="1555315"/>
            <a:ext cx="161590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7452320" y="1600847"/>
            <a:ext cx="169550" cy="24022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152400" y="15240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endParaRPr lang="ru-RU" sz="3200" dirty="0">
              <a:solidFill>
                <a:schemeClr val="folHlin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4079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0"/>
            <a:ext cx="8750206" cy="6858000"/>
          </a:xfrm>
          <a:noFill/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Упражнение № 2. Коллективная работа</a:t>
            </a:r>
          </a:p>
          <a:p>
            <a:pPr>
              <a:spcBef>
                <a:spcPts val="600"/>
              </a:spcBef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и оцени себя.</a:t>
            </a:r>
            <a:b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Образец: 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отправлять (</a:t>
            </a:r>
            <a:r>
              <a:rPr lang="en-US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- отправля</a:t>
            </a:r>
            <a:r>
              <a:rPr lang="ru-RU" altLang="ru-RU" b="1" u="sng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</a:p>
          <a:p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Прикрывать - прикрыва</a:t>
            </a:r>
            <a:r>
              <a:rPr lang="ru-RU" altLang="ru-RU" b="1" u="sng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</a:p>
          <a:p>
            <a:pPr algn="l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любить - люб</a:t>
            </a:r>
            <a:r>
              <a:rPr lang="ru-RU" altLang="ru-RU" b="1" u="sng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</a:p>
          <a:p>
            <a:pPr algn="l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уважать - уважа</a:t>
            </a:r>
            <a:r>
              <a:rPr lang="ru-RU" altLang="ru-RU" b="1" u="sng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</a:p>
          <a:p>
            <a:pPr algn="l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привозить - привоз</a:t>
            </a:r>
            <a:r>
              <a:rPr lang="ru-RU" altLang="ru-RU" b="1" u="sng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</a:p>
          <a:p>
            <a:pPr algn="l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каждое  верно написанное слово 1 балл </a:t>
            </a:r>
          </a:p>
          <a:p>
            <a:endParaRPr lang="ru-RU" alt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endParaRPr lang="ru-RU" sz="3200" dirty="0">
              <a:solidFill>
                <a:schemeClr val="folHlink"/>
              </a:solidFill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801792" y="1340768"/>
            <a:ext cx="323181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7598901" y="1340768"/>
            <a:ext cx="202891" cy="27310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152400" y="15240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endParaRPr lang="ru-RU" sz="3200" dirty="0">
              <a:solidFill>
                <a:schemeClr val="folHlink"/>
              </a:solidFill>
              <a:latin typeface="+mj-lt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3300289" y="3135623"/>
            <a:ext cx="247965" cy="28333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559922" y="3129384"/>
            <a:ext cx="155559" cy="25094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932040" y="2492896"/>
            <a:ext cx="226188" cy="3212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5145676" y="2492896"/>
            <a:ext cx="215605" cy="3212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3860408" y="3717032"/>
            <a:ext cx="155559" cy="25094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4366102" y="4293096"/>
            <a:ext cx="288032" cy="28371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3637702" y="3717032"/>
            <a:ext cx="247965" cy="28333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4162903" y="4293096"/>
            <a:ext cx="247965" cy="28333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026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0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3191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Упражнение № 3  Работа в группах</a:t>
            </a:r>
            <a:b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Вставьте пропущенные буквы, обозначьте орфограммы, применяя алгоритм</a:t>
            </a:r>
            <a:b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92235" y="1196752"/>
            <a:ext cx="4114800" cy="121444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І группа –выпишите глаголы с суффиксами</a:t>
            </a:r>
          </a:p>
          <a:p>
            <a:pPr>
              <a:buNone/>
            </a:pPr>
            <a:r>
              <a:rPr lang="ru-RU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-ем- (-ом-)</a:t>
            </a:r>
          </a:p>
          <a:p>
            <a:pPr>
              <a:buNone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4714875" y="1285860"/>
            <a:ext cx="4429125" cy="1207036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ІІ группа –  выпишите 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глаголы с суффиксом 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-им- 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428596" y="2857496"/>
            <a:ext cx="84296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dirty="0" err="1"/>
              <a:t>Вид..мая</a:t>
            </a:r>
            <a:r>
              <a:rPr lang="ru-RU" altLang="ru-RU" sz="3200" dirty="0"/>
              <a:t> во мгле, </a:t>
            </a:r>
            <a:r>
              <a:rPr lang="ru-RU" altLang="ru-RU" sz="3200" dirty="0" err="1"/>
              <a:t>озаря</a:t>
            </a:r>
            <a:r>
              <a:rPr lang="ru-RU" altLang="ru-RU" sz="3200" dirty="0"/>
              <a:t>..мая луной, </a:t>
            </a:r>
            <a:r>
              <a:rPr lang="ru-RU" altLang="ru-RU" sz="3200" dirty="0" err="1"/>
              <a:t>пригиба</a:t>
            </a:r>
            <a:r>
              <a:rPr lang="ru-RU" altLang="ru-RU" sz="3200" dirty="0"/>
              <a:t>..</a:t>
            </a:r>
            <a:r>
              <a:rPr lang="ru-RU" altLang="ru-RU" sz="3200" dirty="0" err="1"/>
              <a:t>мый</a:t>
            </a:r>
            <a:r>
              <a:rPr lang="ru-RU" altLang="ru-RU" sz="3200" dirty="0"/>
              <a:t> к земле, </a:t>
            </a:r>
            <a:r>
              <a:rPr lang="ru-RU" altLang="ru-RU" sz="3200" dirty="0" err="1"/>
              <a:t>руковод</a:t>
            </a:r>
            <a:r>
              <a:rPr lang="ru-RU" altLang="ru-RU" sz="3200" dirty="0"/>
              <a:t>..</a:t>
            </a:r>
            <a:r>
              <a:rPr lang="ru-RU" altLang="ru-RU" sz="3200" dirty="0" err="1"/>
              <a:t>мый</a:t>
            </a:r>
            <a:r>
              <a:rPr lang="ru-RU" altLang="ru-RU" sz="3200" dirty="0"/>
              <a:t> директором, гон..</a:t>
            </a:r>
            <a:r>
              <a:rPr lang="ru-RU" altLang="ru-RU" sz="3200" dirty="0" err="1"/>
              <a:t>мый</a:t>
            </a:r>
            <a:r>
              <a:rPr lang="ru-RU" altLang="ru-RU" sz="3200" dirty="0"/>
              <a:t> ветром, </a:t>
            </a:r>
            <a:r>
              <a:rPr lang="ru-RU" altLang="ru-RU" sz="3200" dirty="0" err="1"/>
              <a:t>освеща</a:t>
            </a:r>
            <a:r>
              <a:rPr lang="ru-RU" altLang="ru-RU" sz="3200" dirty="0"/>
              <a:t>..</a:t>
            </a:r>
            <a:r>
              <a:rPr lang="ru-RU" altLang="ru-RU" sz="3200" dirty="0" err="1"/>
              <a:t>мые</a:t>
            </a:r>
            <a:r>
              <a:rPr lang="ru-RU" altLang="ru-RU" sz="3200" dirty="0"/>
              <a:t> солнцем, нос..</a:t>
            </a:r>
            <a:r>
              <a:rPr lang="ru-RU" altLang="ru-RU" sz="3200" dirty="0" err="1"/>
              <a:t>мый</a:t>
            </a:r>
            <a:r>
              <a:rPr lang="ru-RU" altLang="ru-RU" sz="3200" dirty="0"/>
              <a:t> ведрами, </a:t>
            </a:r>
            <a:r>
              <a:rPr lang="ru-RU" altLang="ru-RU" sz="3200" dirty="0" err="1"/>
              <a:t>изуча</a:t>
            </a:r>
            <a:r>
              <a:rPr lang="ru-RU" altLang="ru-RU" sz="3200" dirty="0"/>
              <a:t>..</a:t>
            </a:r>
            <a:r>
              <a:rPr lang="ru-RU" altLang="ru-RU" sz="3200" dirty="0" err="1"/>
              <a:t>мый</a:t>
            </a:r>
            <a:r>
              <a:rPr lang="ru-RU" altLang="ru-RU" sz="3200" dirty="0"/>
              <a:t> в классе, </a:t>
            </a:r>
            <a:r>
              <a:rPr lang="ru-RU" altLang="ru-RU" sz="3200" dirty="0" err="1"/>
              <a:t>терп</a:t>
            </a:r>
            <a:r>
              <a:rPr lang="ru-RU" altLang="ru-RU" sz="3200" dirty="0"/>
              <a:t>..</a:t>
            </a:r>
            <a:r>
              <a:rPr lang="ru-RU" altLang="ru-RU" sz="3200" dirty="0" err="1"/>
              <a:t>мый</a:t>
            </a:r>
            <a:r>
              <a:rPr lang="ru-RU" altLang="ru-RU" sz="3200" dirty="0"/>
              <a:t>  к боли, </a:t>
            </a:r>
            <a:r>
              <a:rPr lang="ru-RU" altLang="ru-RU" sz="3200" dirty="0" err="1"/>
              <a:t>сверя</a:t>
            </a:r>
            <a:r>
              <a:rPr lang="ru-RU" altLang="ru-RU" sz="3200" dirty="0"/>
              <a:t>..</a:t>
            </a:r>
            <a:r>
              <a:rPr lang="ru-RU" altLang="ru-RU" sz="3200" dirty="0" err="1"/>
              <a:t>мый</a:t>
            </a:r>
            <a:r>
              <a:rPr lang="ru-RU" altLang="ru-RU" sz="3200" dirty="0"/>
              <a:t> с текстом</a:t>
            </a: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0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Упражнение № 3  Работа в группах</a:t>
            </a:r>
            <a:b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990033"/>
                </a:solidFill>
                <a:latin typeface="Monotype Corsiva" pitchFamily="66" charset="0"/>
              </a:rPr>
              <a:t>Проверь и оцени себя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4071966" cy="484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І группа причастия с суффиксами </a:t>
            </a:r>
          </a:p>
          <a:p>
            <a:pPr algn="ctr">
              <a:buNone/>
            </a:pPr>
            <a:r>
              <a:rPr lang="ru-RU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-ем- (-ом-)</a:t>
            </a:r>
          </a:p>
          <a:p>
            <a:pPr>
              <a:buNone/>
            </a:pPr>
            <a:r>
              <a:rPr lang="ru-RU" dirty="0"/>
              <a:t>Озаря</a:t>
            </a:r>
            <a:r>
              <a:rPr lang="ru-RU" b="1" u="sng" dirty="0">
                <a:solidFill>
                  <a:srgbClr val="990033"/>
                </a:solidFill>
              </a:rPr>
              <a:t>ем</a:t>
            </a:r>
            <a:r>
              <a:rPr lang="ru-RU" dirty="0"/>
              <a:t>ая луной</a:t>
            </a:r>
          </a:p>
          <a:p>
            <a:pPr>
              <a:buNone/>
            </a:pPr>
            <a:r>
              <a:rPr lang="ru-RU" dirty="0"/>
              <a:t>пригиба</a:t>
            </a:r>
            <a:r>
              <a:rPr lang="ru-RU" b="1" u="sng" dirty="0">
                <a:solidFill>
                  <a:srgbClr val="990033"/>
                </a:solidFill>
              </a:rPr>
              <a:t>ем</a:t>
            </a:r>
            <a:r>
              <a:rPr lang="ru-RU" dirty="0"/>
              <a:t>ый к земле</a:t>
            </a:r>
          </a:p>
          <a:p>
            <a:pPr>
              <a:buNone/>
            </a:pPr>
            <a:r>
              <a:rPr lang="ru-RU" altLang="ru-RU" dirty="0"/>
              <a:t>освеща</a:t>
            </a:r>
            <a:r>
              <a:rPr lang="ru-RU" altLang="ru-RU" b="1" u="sng" dirty="0">
                <a:solidFill>
                  <a:srgbClr val="C00000"/>
                </a:solidFill>
              </a:rPr>
              <a:t>ем</a:t>
            </a:r>
            <a:r>
              <a:rPr lang="ru-RU" altLang="ru-RU" dirty="0"/>
              <a:t>ые солнцем</a:t>
            </a:r>
            <a:endParaRPr lang="ru-RU" dirty="0"/>
          </a:p>
          <a:p>
            <a:pPr>
              <a:buNone/>
            </a:pPr>
            <a:r>
              <a:rPr lang="ru-RU" altLang="ru-RU" dirty="0"/>
              <a:t>изуча</a:t>
            </a:r>
            <a:r>
              <a:rPr lang="ru-RU" altLang="ru-RU" b="1" u="sng" dirty="0">
                <a:solidFill>
                  <a:srgbClr val="990033"/>
                </a:solidFill>
              </a:rPr>
              <a:t>ем</a:t>
            </a:r>
            <a:r>
              <a:rPr lang="ru-RU" altLang="ru-RU" dirty="0"/>
              <a:t>ый в классе</a:t>
            </a:r>
            <a:endParaRPr lang="ru-RU" dirty="0"/>
          </a:p>
          <a:p>
            <a:pPr>
              <a:buNone/>
            </a:pPr>
            <a:r>
              <a:rPr lang="ru-RU" altLang="ru-RU" dirty="0"/>
              <a:t>сверя</a:t>
            </a:r>
            <a:r>
              <a:rPr lang="ru-RU" altLang="ru-RU" b="1" u="sng" dirty="0">
                <a:solidFill>
                  <a:srgbClr val="990033"/>
                </a:solidFill>
              </a:rPr>
              <a:t>ем</a:t>
            </a:r>
            <a:r>
              <a:rPr lang="ru-RU" altLang="ru-RU" dirty="0"/>
              <a:t>ый с текстом</a:t>
            </a: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83906" y="1285860"/>
            <a:ext cx="4345812" cy="4840303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ІІ группа – причастия с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суффиксом </a:t>
            </a:r>
          </a:p>
          <a:p>
            <a:pPr marL="514350" indent="-514350" algn="ctr">
              <a:buNone/>
            </a:pPr>
            <a:r>
              <a:rPr lang="ru-RU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-им-   </a:t>
            </a:r>
          </a:p>
          <a:p>
            <a:pPr marL="514350" indent="-514350">
              <a:buNone/>
            </a:pPr>
            <a:r>
              <a:rPr lang="ru-RU" dirty="0"/>
              <a:t> </a:t>
            </a:r>
            <a:r>
              <a:rPr lang="ru-RU" altLang="ru-RU" dirty="0"/>
              <a:t>Вид</a:t>
            </a:r>
            <a:r>
              <a:rPr lang="ru-RU" altLang="ru-RU" b="1" u="sng" dirty="0">
                <a:solidFill>
                  <a:srgbClr val="990033"/>
                </a:solidFill>
              </a:rPr>
              <a:t>им</a:t>
            </a:r>
            <a:r>
              <a:rPr lang="ru-RU" altLang="ru-RU" dirty="0"/>
              <a:t>ая во мгле</a:t>
            </a:r>
            <a:endParaRPr lang="ru-RU" dirty="0"/>
          </a:p>
          <a:p>
            <a:pPr marL="514350" indent="-514350">
              <a:buNone/>
            </a:pPr>
            <a:r>
              <a:rPr lang="ru-RU" dirty="0"/>
              <a:t> </a:t>
            </a:r>
            <a:r>
              <a:rPr lang="ru-RU" altLang="ru-RU" dirty="0"/>
              <a:t>руковод</a:t>
            </a:r>
            <a:r>
              <a:rPr lang="ru-RU" altLang="ru-RU" b="1" u="sng" dirty="0">
                <a:solidFill>
                  <a:srgbClr val="990033"/>
                </a:solidFill>
              </a:rPr>
              <a:t>им</a:t>
            </a:r>
            <a:r>
              <a:rPr lang="ru-RU" altLang="ru-RU" dirty="0"/>
              <a:t>ый директором</a:t>
            </a:r>
            <a:endParaRPr lang="ru-RU" dirty="0"/>
          </a:p>
          <a:p>
            <a:pPr marL="514350" indent="-514350">
              <a:buNone/>
            </a:pPr>
            <a:r>
              <a:rPr lang="ru-RU" altLang="ru-RU" dirty="0"/>
              <a:t> гон</a:t>
            </a:r>
            <a:r>
              <a:rPr lang="ru-RU" altLang="ru-RU" b="1" u="sng" dirty="0">
                <a:solidFill>
                  <a:srgbClr val="990033"/>
                </a:solidFill>
              </a:rPr>
              <a:t>им</a:t>
            </a:r>
            <a:r>
              <a:rPr lang="ru-RU" altLang="ru-RU" dirty="0"/>
              <a:t>ый ветром</a:t>
            </a:r>
            <a:endParaRPr lang="ru-RU" dirty="0"/>
          </a:p>
          <a:p>
            <a:pPr marL="514350" indent="-514350">
              <a:buNone/>
            </a:pPr>
            <a:r>
              <a:rPr lang="ru-RU" altLang="ru-RU" dirty="0"/>
              <a:t> нос</a:t>
            </a:r>
            <a:r>
              <a:rPr lang="ru-RU" altLang="ru-RU" b="1" u="sng" dirty="0">
                <a:solidFill>
                  <a:srgbClr val="990033"/>
                </a:solidFill>
              </a:rPr>
              <a:t>им</a:t>
            </a:r>
            <a:r>
              <a:rPr lang="ru-RU" altLang="ru-RU" dirty="0"/>
              <a:t>ый ведрами</a:t>
            </a:r>
            <a:endParaRPr lang="ru-RU" dirty="0"/>
          </a:p>
          <a:p>
            <a:pPr marL="514350" indent="-514350">
              <a:buNone/>
            </a:pPr>
            <a:r>
              <a:rPr lang="ru-RU" altLang="ru-RU" dirty="0"/>
              <a:t> терп</a:t>
            </a:r>
            <a:r>
              <a:rPr lang="ru-RU" altLang="ru-RU" b="1" u="sng" dirty="0">
                <a:solidFill>
                  <a:srgbClr val="990033"/>
                </a:solidFill>
              </a:rPr>
              <a:t>им</a:t>
            </a:r>
            <a:r>
              <a:rPr lang="ru-RU" altLang="ru-RU" dirty="0"/>
              <a:t>ый  к боли</a:t>
            </a: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610541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За каждое  верно написанное словосочетание 1 балл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1219349" y="2643182"/>
            <a:ext cx="250034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1433663" y="2725186"/>
            <a:ext cx="285752" cy="21431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571603" y="3191526"/>
            <a:ext cx="214512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785221" y="3127881"/>
            <a:ext cx="249836" cy="3355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1219349" y="4213141"/>
            <a:ext cx="250033" cy="2894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469382" y="4250537"/>
            <a:ext cx="173659" cy="2521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1191789" y="4679163"/>
            <a:ext cx="191148" cy="32029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382937" y="4679163"/>
            <a:ext cx="261522" cy="28575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547791" y="2689467"/>
            <a:ext cx="285752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5344093" y="2707325"/>
            <a:ext cx="214737" cy="25003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268652" y="3153567"/>
            <a:ext cx="236959" cy="2841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508436" y="3679033"/>
            <a:ext cx="206572" cy="29332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558830" y="4213141"/>
            <a:ext cx="255381" cy="2894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707054" y="4786321"/>
            <a:ext cx="214314" cy="15371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6018619" y="3153567"/>
            <a:ext cx="250033" cy="2841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5275913" y="3679033"/>
            <a:ext cx="230430" cy="2831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5357395" y="4213141"/>
            <a:ext cx="190396" cy="23320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5464763" y="4786321"/>
            <a:ext cx="242291" cy="17859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6143636" y="3483411"/>
            <a:ext cx="464348" cy="17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553" y="3663737"/>
            <a:ext cx="29210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715" y="3685960"/>
            <a:ext cx="304800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Упражнение № 4 Тест</a:t>
            </a:r>
            <a:b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</a:br>
            <a:b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каком ряду во всех словах пишется буква е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влек..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озаря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исполня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охраня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обдува..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завис..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счита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реша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600076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  верный  ответ 1 балл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Упражнение № 4 Тест</a:t>
            </a:r>
            <a:b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</a:br>
            <a:b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1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каком ряду во всех словах пишется буква е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1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влек</a:t>
            </a:r>
            <a:r>
              <a:rPr lang="ru-RU" sz="3100" b="1" u="sng" dirty="0" err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ru-RU" sz="31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озаря</a:t>
            </a:r>
            <a:r>
              <a:rPr lang="ru-RU" sz="31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ый, движ</a:t>
            </a:r>
            <a:r>
              <a:rPr lang="ru-RU" sz="31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1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б)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исполня</a:t>
            </a:r>
            <a:r>
              <a:rPr lang="ru-RU" sz="31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ый, охраня</a:t>
            </a:r>
            <a:r>
              <a:rPr lang="ru-RU" sz="31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ый, обдува</a:t>
            </a:r>
            <a:r>
              <a:rPr lang="ru-RU" sz="31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завис</a:t>
            </a:r>
            <a:r>
              <a:rPr lang="ru-RU" sz="31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ый, счита</a:t>
            </a:r>
            <a:r>
              <a:rPr lang="ru-RU" sz="31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ый, реша</a:t>
            </a:r>
            <a:r>
              <a:rPr lang="ru-RU" sz="31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 marL="0" indent="0" algn="ctr">
              <a:lnSpc>
                <a:spcPct val="150000"/>
              </a:lnSpc>
              <a:buNone/>
            </a:pPr>
            <a:endParaRPr lang="ru-RU" sz="30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1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Упражнение № 5  Работа в парах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1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Исследование «Родственные связи»</a:t>
            </a:r>
          </a:p>
          <a:p>
            <a:pPr marL="0" indent="0">
              <a:lnSpc>
                <a:spcPct val="150000"/>
              </a:lnSpc>
              <a:buNone/>
            </a:pPr>
            <a:b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600076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  верный  ответ  в тесте 1 балл</a:t>
            </a:r>
          </a:p>
        </p:txBody>
      </p:sp>
    </p:spTree>
    <p:extLst>
      <p:ext uri="{BB962C8B-B14F-4D97-AF65-F5344CB8AC3E}">
        <p14:creationId xmlns:p14="http://schemas.microsoft.com/office/powerpoint/2010/main" val="3991838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43608" y="1052736"/>
            <a:ext cx="6984776" cy="428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o"/>
            </a:pPr>
            <a:endParaRPr lang="ru-RU" altLang="ru-RU" sz="2600" b="1" kern="0" dirty="0">
              <a:solidFill>
                <a:srgbClr val="000000"/>
              </a:solidFill>
              <a:latin typeface="Verdana"/>
              <a:cs typeface="Arial"/>
            </a:endParaRPr>
          </a:p>
          <a:p>
            <a:pPr marL="46990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o"/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глагола </a:t>
            </a:r>
            <a:r>
              <a:rPr lang="ru-RU" altLang="ru-RU" sz="28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наст.вр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несов. вида +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-ем- I </a:t>
            </a:r>
            <a:r>
              <a:rPr lang="ru-RU" altLang="ru-RU" sz="2800" b="1" kern="0" dirty="0" err="1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 -им- II </a:t>
            </a:r>
            <a:r>
              <a:rPr lang="ru-RU" altLang="ru-RU" sz="2800" b="1" kern="0" dirty="0" err="1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читать (I </a:t>
            </a:r>
            <a:r>
              <a:rPr lang="ru-RU" altLang="ru-RU" sz="28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&gt; читает + 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-ем-читаемый</a:t>
            </a:r>
          </a:p>
          <a:p>
            <a:pPr marL="46990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o"/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Любить (</a:t>
            </a:r>
            <a:r>
              <a:rPr lang="en-US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&gt; любит + 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-им- любимый</a:t>
            </a:r>
          </a:p>
          <a:p>
            <a:pPr marL="46990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o"/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Исключение: </a:t>
            </a:r>
            <a:r>
              <a:rPr lang="ru-RU" altLang="ru-RU" sz="2800" b="1" kern="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движимый 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устаревшего глагола </a:t>
            </a:r>
            <a:r>
              <a:rPr lang="ru-RU" altLang="ru-RU" sz="2800" b="1" i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движити</a:t>
            </a: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7667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Страдательные причастия настоящего времени</a:t>
            </a:r>
            <a:endParaRPr lang="ru-RU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21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Пользователь\Мои документы\Downloads\3197866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00174"/>
            <a:ext cx="4714907" cy="4714907"/>
          </a:xfrm>
          <a:prstGeom prst="rect">
            <a:avLst/>
          </a:prstGeom>
          <a:noFill/>
        </p:spPr>
      </p:pic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3"/>
          <a:srcRect b="14488"/>
          <a:stretch>
            <a:fillRect/>
          </a:stretch>
        </p:blipFill>
        <p:spPr bwMode="auto">
          <a:xfrm>
            <a:off x="34134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199" y="692696"/>
            <a:ext cx="8229600" cy="4718328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ru-RU" sz="4800" b="1" dirty="0">
                <a:solidFill>
                  <a:srgbClr val="002060"/>
                </a:solidFill>
              </a:rPr>
              <a:t>Мудрость</a:t>
            </a:r>
            <a:r>
              <a:rPr lang="ru-RU" sz="4800" b="1" i="1" dirty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ru-RU" sz="4800" b="1" i="1" dirty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хранимая в притчах, помогает людям </a:t>
            </a:r>
          </a:p>
          <a:p>
            <a:pPr algn="ctr" eaLnBrk="1" hangingPunct="1">
              <a:buNone/>
            </a:pP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осмыслить свои </a:t>
            </a:r>
            <a:r>
              <a:rPr lang="ru-RU" sz="4800" b="1" dirty="0">
                <a:solidFill>
                  <a:srgbClr val="002060"/>
                </a:solidFill>
              </a:rPr>
              <a:t>слова и поступки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0"/>
            <a:ext cx="8750206" cy="6858000"/>
          </a:xfrm>
          <a:noFill/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ru-RU" b="1" dirty="0">
                <a:solidFill>
                  <a:srgbClr val="002060"/>
                </a:solidFill>
              </a:rPr>
              <a:t>Алгоритм правописания суффиксов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990033"/>
                </a:solidFill>
              </a:rPr>
              <a:t>      страдательных причастий настоящего времени</a:t>
            </a:r>
          </a:p>
          <a:p>
            <a:pPr algn="l"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</a:rPr>
              <a:t>1. Определи, от какого глагола образовано действительное причастие настоящего времени</a:t>
            </a:r>
          </a:p>
          <a:p>
            <a:pPr marL="514350" indent="-514350" algn="l"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</a:rPr>
              <a:t>2. Определи спряжение глагола по инфинитиву:</a:t>
            </a:r>
          </a:p>
          <a:p>
            <a:pPr algn="r">
              <a:spcBef>
                <a:spcPts val="600"/>
              </a:spcBef>
            </a:pPr>
            <a:r>
              <a:rPr lang="ru-RU" b="1" dirty="0">
                <a:solidFill>
                  <a:srgbClr val="002060"/>
                </a:solidFill>
              </a:rPr>
              <a:t>Если </a:t>
            </a:r>
            <a:r>
              <a:rPr lang="en-US" b="1" dirty="0">
                <a:solidFill>
                  <a:srgbClr val="C00000"/>
                </a:solidFill>
              </a:rPr>
              <a:t>I</a:t>
            </a:r>
            <a:r>
              <a:rPr lang="ru-RU" b="1" dirty="0">
                <a:solidFill>
                  <a:srgbClr val="C00000"/>
                </a:solidFill>
              </a:rPr>
              <a:t> спряжение  </a:t>
            </a:r>
            <a:r>
              <a:rPr lang="ru-RU" b="1" dirty="0"/>
              <a:t>                      </a:t>
            </a:r>
            <a:r>
              <a:rPr lang="ru-RU" b="1" dirty="0">
                <a:solidFill>
                  <a:srgbClr val="002060"/>
                </a:solidFill>
              </a:rPr>
              <a:t>пиши в суффиксе                              букву</a:t>
            </a:r>
            <a:r>
              <a:rPr lang="ru-RU" b="1" dirty="0">
                <a:solidFill>
                  <a:srgbClr val="990033"/>
                </a:solidFill>
              </a:rPr>
              <a:t> е – </a:t>
            </a:r>
            <a:r>
              <a:rPr lang="ru-RU" b="1" dirty="0">
                <a:solidFill>
                  <a:srgbClr val="002060"/>
                </a:solidFill>
              </a:rPr>
              <a:t>суффиксы</a:t>
            </a:r>
            <a:r>
              <a:rPr lang="ru-RU" b="1" dirty="0">
                <a:solidFill>
                  <a:srgbClr val="990033"/>
                </a:solidFill>
              </a:rPr>
              <a:t> - ем - (- ом-)</a:t>
            </a:r>
          </a:p>
          <a:p>
            <a:pPr lvl="0" algn="r">
              <a:spcBef>
                <a:spcPts val="600"/>
              </a:spcBef>
            </a:pPr>
            <a:r>
              <a:rPr lang="ru-RU" b="1" dirty="0">
                <a:solidFill>
                  <a:srgbClr val="002060"/>
                </a:solidFill>
              </a:rPr>
              <a:t>Если </a:t>
            </a:r>
            <a:r>
              <a:rPr lang="en-US" b="1" dirty="0">
                <a:solidFill>
                  <a:srgbClr val="C00000"/>
                </a:solidFill>
              </a:rPr>
              <a:t>II</a:t>
            </a:r>
            <a:r>
              <a:rPr lang="ru-RU" b="1" dirty="0">
                <a:solidFill>
                  <a:srgbClr val="C00000"/>
                </a:solidFill>
              </a:rPr>
              <a:t> спряжение                       </a:t>
            </a:r>
            <a:r>
              <a:rPr lang="ru-RU" b="1" dirty="0">
                <a:solidFill>
                  <a:srgbClr val="002060"/>
                </a:solidFill>
              </a:rPr>
              <a:t>пиши в суффиксе   букву  </a:t>
            </a:r>
            <a:r>
              <a:rPr lang="ru-RU" b="1" dirty="0">
                <a:solidFill>
                  <a:srgbClr val="C00000"/>
                </a:solidFill>
              </a:rPr>
              <a:t> и </a:t>
            </a:r>
            <a:r>
              <a:rPr lang="ru-RU" b="1" dirty="0">
                <a:solidFill>
                  <a:prstClr val="black">
                    <a:tint val="75000"/>
                  </a:prstClr>
                </a:solidFill>
              </a:rPr>
              <a:t>  </a:t>
            </a:r>
            <a:r>
              <a:rPr lang="ru-RU" b="1" dirty="0">
                <a:solidFill>
                  <a:srgbClr val="002060"/>
                </a:solidFill>
              </a:rPr>
              <a:t>суффикс </a:t>
            </a:r>
            <a:r>
              <a:rPr lang="ru-RU" b="1" dirty="0">
                <a:solidFill>
                  <a:srgbClr val="990033"/>
                </a:solidFill>
              </a:rPr>
              <a:t>- им </a:t>
            </a:r>
          </a:p>
          <a:p>
            <a:pPr lvl="0">
              <a:spcBef>
                <a:spcPts val="600"/>
              </a:spcBef>
            </a:pPr>
            <a:r>
              <a:rPr lang="ru-RU" b="1" dirty="0">
                <a:solidFill>
                  <a:prstClr val="black">
                    <a:tint val="75000"/>
                  </a:prstClr>
                </a:solidFill>
              </a:rPr>
              <a:t>   </a:t>
            </a:r>
            <a:r>
              <a:rPr lang="ru-RU" b="1" dirty="0">
                <a:solidFill>
                  <a:srgbClr val="C00000"/>
                </a:solidFill>
              </a:rPr>
              <a:t>                             </a:t>
            </a:r>
            <a:endParaRPr lang="ru-RU" b="1" dirty="0">
              <a:solidFill>
                <a:srgbClr val="002060"/>
              </a:solidFill>
            </a:endParaRPr>
          </a:p>
          <a:p>
            <a:pPr eaLnBrk="1" hangingPunct="1">
              <a:spcBef>
                <a:spcPts val="600"/>
              </a:spcBef>
            </a:pPr>
            <a:endParaRPr lang="ru-RU" sz="2800" b="1" dirty="0">
              <a:solidFill>
                <a:srgbClr val="9900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endParaRPr lang="ru-RU" sz="3200" dirty="0">
              <a:solidFill>
                <a:srgbClr val="80008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863826" y="3268394"/>
            <a:ext cx="144016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868042" y="4340761"/>
            <a:ext cx="157619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230059" y="3591777"/>
            <a:ext cx="323181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942027" y="3591779"/>
            <a:ext cx="288032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152400" y="15240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endParaRPr lang="ru-RU" sz="3200" dirty="0">
              <a:solidFill>
                <a:srgbClr val="80008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8278201" y="4653137"/>
            <a:ext cx="273729" cy="25094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8556720" y="4653137"/>
            <a:ext cx="311117" cy="2625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8028384" y="3591777"/>
            <a:ext cx="360040" cy="2857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8388424" y="3591779"/>
            <a:ext cx="327012" cy="2857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93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1400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469106" y="-33567"/>
            <a:ext cx="8229600" cy="1152128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Чем занимались на уроке?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рассказывали 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</a:t>
            </a:r>
            <a:r>
              <a:rPr lang="ru-RU" sz="11200" b="1" i="1" u="sng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учебнике правила;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распределяли 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</a:t>
            </a:r>
            <a:r>
              <a:rPr lang="ru-RU" sz="11200" b="1" i="1" u="sng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учителем причастия на группы;</a:t>
            </a:r>
          </a:p>
          <a:p>
            <a:pPr>
              <a:buFont typeface="Wingdings" pitchFamily="2" charset="2"/>
              <a:buChar char="ü"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запоминали  орфограммы, 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</a:t>
            </a:r>
            <a:r>
              <a:rPr lang="ru-RU" sz="11200" b="1" i="1" u="sng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причастиях 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применяли 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</a:t>
            </a:r>
            <a:r>
              <a:rPr lang="ru-RU" sz="11200" b="1" i="1" u="sng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классе  алгоритм действия;</a:t>
            </a:r>
          </a:p>
          <a:p>
            <a:pPr>
              <a:buFont typeface="Wingdings" pitchFamily="2" charset="2"/>
              <a:buChar char="ü"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показывали знания в 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</a:t>
            </a:r>
            <a:r>
              <a:rPr lang="ru-RU" sz="11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sz="1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ых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учебных проблемах</a:t>
            </a:r>
          </a:p>
          <a:p>
            <a:pPr marL="0" indent="0" algn="ctr">
              <a:buNone/>
            </a:pPr>
            <a:r>
              <a:rPr lang="ru-RU" sz="16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8000" b="1" i="1" dirty="0">
                <a:solidFill>
                  <a:srgbClr val="002060"/>
                </a:solidFill>
              </a:rPr>
              <a:t>12 и более  баллов – «5»</a:t>
            </a:r>
          </a:p>
          <a:p>
            <a:pPr marL="0" indent="0" algn="ctr">
              <a:buNone/>
            </a:pPr>
            <a:r>
              <a:rPr lang="ru-RU" sz="8000" b="1" i="1" dirty="0">
                <a:solidFill>
                  <a:srgbClr val="002060"/>
                </a:solidFill>
              </a:rPr>
              <a:t>           от 8– до 12 баллов – «4»</a:t>
            </a:r>
            <a:endParaRPr lang="ru-RU" sz="80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8000" b="1" i="1" dirty="0">
                <a:solidFill>
                  <a:srgbClr val="002060"/>
                </a:solidFill>
              </a:rPr>
              <a:t>           менее 8 баллов   – «3»</a:t>
            </a:r>
            <a:endParaRPr lang="ru-RU" sz="8000" b="1" u="sng" dirty="0">
              <a:solidFill>
                <a:srgbClr val="002060"/>
              </a:solidFill>
            </a:endParaRPr>
          </a:p>
          <a:p>
            <a:pPr algn="ctr"/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5911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990033"/>
                </a:solidFill>
                <a:latin typeface="Monotype Corsiva" pitchFamily="66" charset="0"/>
              </a:rPr>
              <a:t>Восточная мудрость:</a:t>
            </a:r>
          </a:p>
          <a:p>
            <a:pPr>
              <a:buNone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Если человек  берет что – то для себя, он наполняет свои ладони и свой разум, а если делится чем – то с другими людьми, то наполняет свое сердце. Я желаю вам, чтобы ваш разум и ваши сердца всегда наполнялись знаниями и  добрым отношением ко всему, что вас окружает.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Пользователь\Мои документы\Downloads\3197866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00174"/>
            <a:ext cx="4714907" cy="4714907"/>
          </a:xfrm>
          <a:prstGeom prst="rect">
            <a:avLst/>
          </a:prstGeom>
          <a:noFill/>
        </p:spPr>
      </p:pic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3"/>
          <a:srcRect b="14488"/>
          <a:stretch>
            <a:fillRect/>
          </a:stretch>
        </p:blipFill>
        <p:spPr bwMode="auto">
          <a:xfrm>
            <a:off x="34134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199" y="692696"/>
            <a:ext cx="8229600" cy="4718328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ru-RU" sz="4800" b="1" dirty="0">
                <a:solidFill>
                  <a:srgbClr val="002060"/>
                </a:solidFill>
              </a:rPr>
              <a:t>Мудрость</a:t>
            </a:r>
            <a:r>
              <a:rPr lang="ru-RU" sz="4800" b="1" i="1" dirty="0">
                <a:solidFill>
                  <a:srgbClr val="C00000"/>
                </a:solidFill>
              </a:rPr>
              <a:t>, хран</a:t>
            </a:r>
            <a:r>
              <a:rPr lang="ru-RU" sz="4800" b="1" i="1" u="sng" dirty="0">
                <a:solidFill>
                  <a:srgbClr val="C00000"/>
                </a:solidFill>
              </a:rPr>
              <a:t>им</a:t>
            </a:r>
            <a:r>
              <a:rPr lang="ru-RU" sz="4800" b="1" i="1" dirty="0">
                <a:solidFill>
                  <a:srgbClr val="C00000"/>
                </a:solidFill>
              </a:rPr>
              <a:t>ая </a:t>
            </a:r>
          </a:p>
          <a:p>
            <a:pPr algn="ctr" eaLnBrk="1" hangingPunct="1">
              <a:buNone/>
            </a:pPr>
            <a:r>
              <a:rPr lang="ru-RU" sz="2800" b="1" i="1" dirty="0">
                <a:solidFill>
                  <a:srgbClr val="006600"/>
                </a:solidFill>
              </a:rPr>
              <a:t>(страдательное причастие настоящего времени) 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в притчах, помогает людям </a:t>
            </a:r>
            <a:r>
              <a:rPr lang="ru-RU" sz="4800" b="1" dirty="0">
                <a:solidFill>
                  <a:srgbClr val="002060"/>
                </a:solidFill>
              </a:rPr>
              <a:t>осмыслить свои слова и поступки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404489" y="504350"/>
            <a:ext cx="396044" cy="432048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078404" y="504350"/>
            <a:ext cx="324036" cy="432048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804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4714908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ru-RU" sz="6600" b="1" dirty="0">
                <a:solidFill>
                  <a:srgbClr val="C00000"/>
                </a:solidFill>
                <a:latin typeface="Monotype Corsiva" pitchFamily="66" charset="0"/>
              </a:rPr>
              <a:t>Страдательные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6600" b="1" dirty="0">
                <a:solidFill>
                  <a:srgbClr val="C00000"/>
                </a:solidFill>
                <a:latin typeface="Monotype Corsiva" pitchFamily="66" charset="0"/>
              </a:rPr>
              <a:t>причастия настоящего времени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4929222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</a:rPr>
              <a:t>Цель:</a:t>
            </a:r>
            <a:r>
              <a:rPr lang="ru-RU" sz="5400" b="1" dirty="0">
                <a:solidFill>
                  <a:srgbClr val="002060"/>
                </a:solidFill>
                <a:latin typeface="Monotype Corsiva" pitchFamily="66" charset="0"/>
              </a:rPr>
              <a:t> формирование умения писать гласные  </a:t>
            </a:r>
            <a:r>
              <a:rPr lang="ru-RU" sz="5400" b="1" dirty="0">
                <a:solidFill>
                  <a:srgbClr val="FF0000"/>
                </a:solidFill>
                <a:latin typeface="Monotype Corsiva" pitchFamily="66" charset="0"/>
              </a:rPr>
              <a:t>- е, - и  </a:t>
            </a:r>
            <a:r>
              <a:rPr lang="ru-RU" sz="5400" b="1" dirty="0">
                <a:solidFill>
                  <a:srgbClr val="002060"/>
                </a:solidFill>
                <a:latin typeface="Monotype Corsiva" pitchFamily="66" charset="0"/>
              </a:rPr>
              <a:t>в суффиксах  страдательных причастий настоящего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5400" b="1" dirty="0">
                <a:solidFill>
                  <a:srgbClr val="002060"/>
                </a:solidFill>
                <a:latin typeface="Monotype Corsiva" pitchFamily="66" charset="0"/>
              </a:rPr>
              <a:t>времени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501122" cy="5429288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10000"/>
              </a:lnSpc>
              <a:buNone/>
            </a:pPr>
            <a:r>
              <a:rPr lang="ru-RU" sz="8600" b="1" dirty="0">
                <a:solidFill>
                  <a:srgbClr val="C00000"/>
                </a:solidFill>
                <a:latin typeface="Monotype Corsiva" pitchFamily="66" charset="0"/>
              </a:rPr>
              <a:t>Основная задача:</a:t>
            </a:r>
            <a:endParaRPr lang="ru-RU" sz="7000" dirty="0">
              <a:solidFill>
                <a:srgbClr val="00206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8600" dirty="0">
                <a:solidFill>
                  <a:srgbClr val="002060"/>
                </a:solidFill>
                <a:latin typeface="Monotype Corsiva" pitchFamily="66" charset="0"/>
              </a:rPr>
              <a:t>овладеть способом действия при выборе гласных в суффиксах страдательных причастий настоящего времени.</a:t>
            </a:r>
          </a:p>
          <a:p>
            <a:pPr marL="0" indent="0" algn="ctr">
              <a:buNone/>
            </a:pPr>
            <a:endParaRPr lang="ru-RU" sz="6600" b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57158" y="404664"/>
            <a:ext cx="8501122" cy="5596104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3600" b="1" dirty="0">
                <a:solidFill>
                  <a:srgbClr val="002060"/>
                </a:solidFill>
                <a:latin typeface="Monotype Corsiva" pitchFamily="66" charset="0"/>
              </a:rPr>
              <a:t>Упражнение №1. Коллективная работа</a:t>
            </a: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solidFill>
                  <a:srgbClr val="990033"/>
                </a:solidFill>
              </a:rPr>
              <a:t>Вставьте пропущенные буквы </a:t>
            </a: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solidFill>
                  <a:srgbClr val="990033"/>
                </a:solidFill>
              </a:rPr>
              <a:t>в причастия 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b="1" dirty="0" err="1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Омыва</a:t>
            </a:r>
            <a:r>
              <a:rPr lang="ru-RU" sz="44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..</a:t>
            </a:r>
            <a:r>
              <a:rPr lang="ru-RU" sz="4400" b="1" dirty="0" err="1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мый</a:t>
            </a:r>
            <a:r>
              <a:rPr lang="ru-RU" sz="44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берег, </a:t>
            </a:r>
            <a:r>
              <a:rPr lang="ru-RU" sz="4400" b="1" dirty="0" err="1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реша</a:t>
            </a:r>
            <a:r>
              <a:rPr lang="ru-RU" sz="44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..мая задача</a:t>
            </a: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вид..</a:t>
            </a:r>
            <a:r>
              <a:rPr lang="ru-RU" sz="4000" b="1" dirty="0" err="1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мые</a:t>
            </a: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звезды</a:t>
            </a:r>
            <a:r>
              <a:rPr lang="ru-RU" sz="44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4400" b="1" dirty="0" err="1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чита</a:t>
            </a:r>
            <a:r>
              <a:rPr lang="ru-RU" sz="44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..мая книга, </a:t>
            </a:r>
            <a:r>
              <a:rPr lang="ru-RU" sz="4400" b="1" dirty="0" err="1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слыш</a:t>
            </a:r>
            <a:r>
              <a:rPr lang="ru-RU" sz="44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..</a:t>
            </a:r>
            <a:r>
              <a:rPr lang="ru-RU" sz="4400" b="1" dirty="0" err="1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мый</a:t>
            </a:r>
            <a:r>
              <a:rPr lang="ru-RU" sz="44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голос.</a:t>
            </a:r>
            <a:endParaRPr lang="ru-RU" sz="4000" b="1" dirty="0">
              <a:solidFill>
                <a:srgbClr val="1F497D">
                  <a:lumMod val="50000"/>
                </a:srgb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ru-RU" sz="4400" b="1" i="1" dirty="0">
              <a:solidFill>
                <a:srgbClr val="1F497D">
                  <a:lumMod val="50000"/>
                </a:srgbClr>
              </a:solidFill>
            </a:endParaRPr>
          </a:p>
          <a:p>
            <a:pPr marL="0" indent="0" algn="ctr">
              <a:buNone/>
            </a:pPr>
            <a:endParaRPr lang="ru-RU" sz="6600" b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560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57158" y="404664"/>
            <a:ext cx="8501122" cy="5596104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Упражнение № 1. Коллективная работа</a:t>
            </a: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b="1" i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Проверь и оцени себя.</a:t>
            </a:r>
            <a:endParaRPr lang="ru-RU" sz="3600" b="1" dirty="0">
              <a:solidFill>
                <a:srgbClr val="990033"/>
              </a:solidFill>
            </a:endParaRP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Омыва</a:t>
            </a: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</a:t>
            </a: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мый берег, реша</a:t>
            </a: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</a:t>
            </a: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мая задача</a:t>
            </a:r>
            <a:r>
              <a:rPr lang="ru-RU" sz="36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39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вид</a:t>
            </a:r>
            <a:r>
              <a:rPr lang="ru-RU" sz="39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39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мые звезды</a:t>
            </a:r>
            <a:r>
              <a:rPr lang="ru-RU" sz="43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чита</a:t>
            </a: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</a:t>
            </a: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мая книга, слыш</a:t>
            </a:r>
            <a:r>
              <a:rPr lang="ru-RU" sz="4000" b="1" dirty="0">
                <a:solidFill>
                  <a:srgbClr val="99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мый голос.</a:t>
            </a:r>
            <a:endParaRPr lang="ru-RU" sz="3600" b="1" dirty="0">
              <a:solidFill>
                <a:srgbClr val="1F497D">
                  <a:lumMod val="50000"/>
                </a:srgb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ru-RU" sz="4000" b="1" i="1" dirty="0">
              <a:solidFill>
                <a:srgbClr val="1F497D">
                  <a:lumMod val="50000"/>
                </a:srgbClr>
              </a:solidFill>
            </a:endParaRP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каждое  верно написанное словосочетание 1 балл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6600" b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91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ирилл\Рабочий стол\МАМА\родина\0_1c3b0_237e46b8_XL.jpeg"/>
          <p:cNvPicPr>
            <a:picLocks noChangeAspect="1" noChangeArrowheads="1"/>
          </p:cNvPicPr>
          <p:nvPr/>
        </p:nvPicPr>
        <p:blipFill>
          <a:blip r:embed="rId2"/>
          <a:srcRect b="14488"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501122" cy="5429288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ru-RU" sz="4300" b="1" dirty="0">
                <a:solidFill>
                  <a:srgbClr val="C00000"/>
                </a:solidFill>
                <a:latin typeface="Monotype Corsiva" pitchFamily="66" charset="0"/>
              </a:rPr>
              <a:t>Работа с учебником:</a:t>
            </a:r>
          </a:p>
          <a:p>
            <a:pPr algn="ctr"/>
            <a:r>
              <a:rPr lang="ru-RU" sz="4000" dirty="0">
                <a:solidFill>
                  <a:srgbClr val="002060"/>
                </a:solidFill>
                <a:latin typeface="Monotype Corsiva" pitchFamily="66" charset="0"/>
              </a:rPr>
              <a:t>Прочитайте теоретический материал на стр. 53</a:t>
            </a:r>
          </a:p>
          <a:p>
            <a:pPr algn="ctr"/>
            <a:r>
              <a:rPr lang="ru-RU" sz="4000" dirty="0">
                <a:solidFill>
                  <a:srgbClr val="002060"/>
                </a:solidFill>
                <a:latin typeface="Monotype Corsiva" pitchFamily="66" charset="0"/>
              </a:rPr>
              <a:t>Ответьте на вопрос: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002060"/>
                </a:solidFill>
                <a:latin typeface="Monotype Corsiva" pitchFamily="66" charset="0"/>
              </a:rPr>
              <a:t> от чего и с помощью чего образуются страдательные причастия настоящего времени?</a:t>
            </a:r>
          </a:p>
          <a:p>
            <a:pPr algn="ctr"/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5400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lnSpc>
                <a:spcPct val="110000"/>
              </a:lnSpc>
              <a:buNone/>
            </a:pPr>
            <a:endParaRPr lang="ru-RU" sz="6600" b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68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3188</TotalTime>
  <Words>908</Words>
  <Application>Microsoft Office PowerPoint</Application>
  <PresentationFormat>Экран (4:3)</PresentationFormat>
  <Paragraphs>126</Paragraphs>
  <Slides>22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Monotype Corsiva</vt:lpstr>
      <vt:lpstr>Times New Roman</vt:lpstr>
      <vt:lpstr>Verdana</vt:lpstr>
      <vt:lpstr>Wingdings</vt:lpstr>
      <vt:lpstr>Тема Office</vt:lpstr>
      <vt:lpstr>Пакет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№ 3  Работа в группах Вставьте пропущенные буквы, обозначьте орфограммы, применяя алгоритм </vt:lpstr>
      <vt:lpstr>Упражнение № 3  Работа в группах Проверь и оцени себя </vt:lpstr>
      <vt:lpstr>Упражнение № 4 Тест  </vt:lpstr>
      <vt:lpstr>Упражнение № 4 Тест  </vt:lpstr>
      <vt:lpstr>Презентация PowerPoint</vt:lpstr>
      <vt:lpstr>Презентация PowerPoint</vt:lpstr>
      <vt:lpstr>Чем занимались на уроке?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delirium</dc:creator>
  <cp:lastModifiedBy>Дмитрий Ченцов</cp:lastModifiedBy>
  <cp:revision>276</cp:revision>
  <dcterms:modified xsi:type="dcterms:W3CDTF">2025-02-25T16:14:04Z</dcterms:modified>
</cp:coreProperties>
</file>