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3" r:id="rId10"/>
    <p:sldId id="265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78" r:id="rId20"/>
    <p:sldId id="279" r:id="rId21"/>
    <p:sldId id="280" r:id="rId22"/>
    <p:sldId id="289" r:id="rId23"/>
    <p:sldId id="283" r:id="rId24"/>
    <p:sldId id="284" r:id="rId25"/>
    <p:sldId id="285" r:id="rId26"/>
    <p:sldId id="287" r:id="rId27"/>
    <p:sldId id="286" r:id="rId28"/>
    <p:sldId id="296" r:id="rId29"/>
    <p:sldId id="277" r:id="rId30"/>
    <p:sldId id="275" r:id="rId31"/>
    <p:sldId id="297" r:id="rId32"/>
    <p:sldId id="288" r:id="rId33"/>
    <p:sldId id="290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1EEE8-EB9D-4D3A-9C91-E61DA66F16EE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16F3C-4F0A-4531-BA5A-9244CECBED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16F3C-4F0A-4531-BA5A-9244CECBEDA7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16F3C-4F0A-4531-BA5A-9244CECBEDA7}" type="slidenum">
              <a:rPr lang="ru-RU" smtClean="0"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16F3C-4F0A-4531-BA5A-9244CECBEDA7}" type="slidenum">
              <a:rPr lang="ru-RU" smtClean="0"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16F3C-4F0A-4531-BA5A-9244CECBEDA7}" type="slidenum">
              <a:rPr lang="ru-RU" smtClean="0"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Если речка голубая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Пробудилась ото сна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бежит в полях, сверкая-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Значит к нам пришла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pic>
        <p:nvPicPr>
          <p:cNvPr id="4" name="Picture 4" descr="Чем задачи отличаются от ц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67025" cy="15906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1772816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36912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717032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4653136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733256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pic>
        <p:nvPicPr>
          <p:cNvPr id="4" name="Picture 4" descr="Чем задачи отличаются от ц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67025" cy="15906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472514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933056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4482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733256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pic>
        <p:nvPicPr>
          <p:cNvPr id="4" name="Picture 4" descr="Чем задачи отличаются от цел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67025" cy="15906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5877272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933056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4482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25144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Самуил Маршак - Новости - МКУ «Приазовская поселенческая библиотека» -  Муниципальные учреждения - Структура - Органы местного самоуправления и  учреждения - Приазовское сельское поселение Приморско-Ахтарского района  Краснодарского кр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807722" cy="5855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Капель </a:t>
            </a:r>
            <a:r>
              <a:rPr lang="ru-RU" sz="3600" dirty="0" smtClean="0"/>
              <a:t>-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08920"/>
            <a:ext cx="1736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Стужа </a:t>
            </a:r>
            <a:r>
              <a:rPr lang="ru-RU" sz="3600" dirty="0" smtClean="0"/>
              <a:t>-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789040"/>
            <a:ext cx="2563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Валежник </a:t>
            </a:r>
            <a:r>
              <a:rPr lang="ru-RU" sz="3600" dirty="0" smtClean="0"/>
              <a:t>-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450912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падение </a:t>
            </a:r>
            <a:r>
              <a:rPr lang="ru-RU" sz="2800" dirty="0" smtClean="0"/>
              <a:t>с крыш, с деревьев оттаявшего снега каплями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184482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</a:t>
            </a:r>
            <a:r>
              <a:rPr lang="ru-RU" sz="2800" dirty="0" smtClean="0"/>
              <a:t>ильный холод, мороз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9504" y="2924944"/>
            <a:ext cx="4464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сухие </a:t>
            </a:r>
            <a:r>
              <a:rPr lang="ru-RU" sz="2800" dirty="0" smtClean="0"/>
              <a:t>сучья, деревья, упавшие на </a:t>
            </a:r>
            <a:r>
              <a:rPr lang="ru-RU" sz="2800" dirty="0" smtClean="0"/>
              <a:t>землю</a:t>
            </a:r>
            <a:endParaRPr lang="ru-RU" sz="2800" dirty="0"/>
          </a:p>
        </p:txBody>
      </p:sp>
      <p:cxnSp>
        <p:nvCxnSpPr>
          <p:cNvPr id="11" name="Прямая со стрелкой 10"/>
          <p:cNvCxnSpPr>
            <a:endCxn id="6" idx="3"/>
          </p:cNvCxnSpPr>
          <p:nvPr/>
        </p:nvCxnSpPr>
        <p:spPr>
          <a:xfrm flipH="1">
            <a:off x="3030746" y="3356992"/>
            <a:ext cx="1829287" cy="755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123728" y="2132856"/>
            <a:ext cx="2304256" cy="2736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67744" y="2276872"/>
            <a:ext cx="28083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2016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Капель </a:t>
            </a:r>
            <a:r>
              <a:rPr lang="ru-RU" sz="3600" dirty="0" smtClean="0"/>
              <a:t>-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08920"/>
            <a:ext cx="1736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Стужа -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467544" y="3789040"/>
            <a:ext cx="2563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Валежник -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700808"/>
            <a:ext cx="6372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падение </a:t>
            </a:r>
            <a:r>
              <a:rPr lang="ru-RU" sz="2800" dirty="0" smtClean="0"/>
              <a:t>с крыш, с деревьев оттаявшего снега каплями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339752" y="2780928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</a:t>
            </a:r>
            <a:r>
              <a:rPr lang="ru-RU" sz="2800" dirty="0" smtClean="0"/>
              <a:t>ильный холод, мороз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3717032"/>
            <a:ext cx="59401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сухие </a:t>
            </a:r>
            <a:r>
              <a:rPr lang="ru-RU" sz="2800" dirty="0" smtClean="0"/>
              <a:t>сучья, деревья, упавшие на </a:t>
            </a:r>
            <a:r>
              <a:rPr lang="ru-RU" sz="2800" dirty="0" smtClean="0"/>
              <a:t>землю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Валежник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22" name="Picture 2" descr="Откуда валежник? Из лесу, вестимо! | Новое врем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7260179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048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Олицетворение</a:t>
            </a:r>
            <a:r>
              <a:rPr lang="ru-RU" dirty="0" smtClean="0"/>
              <a:t> - неодушевленные предметы оживают и действуют как одушевленные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Подснежник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Подснежник: посадка и уход в открытом грунте, выращивание в сад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64266"/>
            <a:ext cx="4392488" cy="4085014"/>
          </a:xfrm>
          <a:prstGeom prst="rect">
            <a:avLst/>
          </a:prstGeom>
          <a:noFill/>
        </p:spPr>
      </p:pic>
      <p:pic>
        <p:nvPicPr>
          <p:cNvPr id="33796" name="Picture 4" descr="Прострел обыкновенный: распространение, численность, охр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04864"/>
            <a:ext cx="4536390" cy="3102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Если снег везде растаял,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трава в лесу видна,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поёт пичужек стая 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Значит к нам пришла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pics.livejournal.com/lesnoyskitalets/pic/003gpxw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84626" cy="2118594"/>
          </a:xfrm>
          <a:prstGeom prst="rect">
            <a:avLst/>
          </a:prstGeom>
          <a:noFill/>
        </p:spPr>
      </p:pic>
      <p:pic>
        <p:nvPicPr>
          <p:cNvPr id="38916" name="Picture 4" descr="https://pics.livejournal.com/lesnoyskitalets/pic/003h27k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04664"/>
            <a:ext cx="3390900" cy="4762500"/>
          </a:xfrm>
          <a:prstGeom prst="rect">
            <a:avLst/>
          </a:prstGeom>
          <a:noFill/>
        </p:spPr>
      </p:pic>
      <p:pic>
        <p:nvPicPr>
          <p:cNvPr id="38918" name="Picture 6" descr="https://pics.livejournal.com/lesnoyskitalets/pic/003gz9x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227836"/>
            <a:ext cx="4104456" cy="36301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88024" y="6488668"/>
            <a:ext cx="3157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Станислав Жуковский </a:t>
            </a:r>
            <a:r>
              <a:rPr lang="ru-RU" dirty="0" smtClean="0"/>
              <a:t>«Весна»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5157192"/>
            <a:ext cx="341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Юрий </a:t>
            </a:r>
            <a:r>
              <a:rPr lang="ru-RU" dirty="0" err="1" smtClean="0"/>
              <a:t>Кугач</a:t>
            </a:r>
            <a:r>
              <a:rPr lang="ru-RU" dirty="0" smtClean="0"/>
              <a:t> </a:t>
            </a:r>
            <a:r>
              <a:rPr lang="ru-RU" dirty="0" smtClean="0"/>
              <a:t>« </a:t>
            </a:r>
            <a:r>
              <a:rPr lang="ru-RU" dirty="0" smtClean="0"/>
              <a:t>Апрель в </a:t>
            </a:r>
            <a:r>
              <a:rPr lang="ru-RU" dirty="0" smtClean="0"/>
              <a:t>деревне»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132856"/>
            <a:ext cx="3321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Юрий Сочнев </a:t>
            </a:r>
            <a:r>
              <a:rPr lang="ru-RU" dirty="0" smtClean="0"/>
              <a:t>«Северная весна»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Физкультминутка.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Лысогорская межпоселенческая центральная библиотека | 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844824"/>
            <a:ext cx="5702981" cy="4284365"/>
          </a:xfrm>
          <a:prstGeom prst="rect">
            <a:avLst/>
          </a:prstGeom>
          <a:noFill/>
        </p:spPr>
      </p:pic>
      <p:pic>
        <p:nvPicPr>
          <p:cNvPr id="5" name="Picture 2" descr="И сколько хочешь радуйся | Русский мир.ru |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628800"/>
            <a:ext cx="3672408" cy="4627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70080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Скверно 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78092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Скворечня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386104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Верба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1628800"/>
            <a:ext cx="5652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маленькая (обычно деревянная) будочка для скворечьего </a:t>
            </a:r>
            <a:r>
              <a:rPr lang="ru-RU" sz="2400" dirty="0" smtClean="0"/>
              <a:t>гнезда</a:t>
            </a:r>
            <a:r>
              <a:rPr lang="ru-RU" sz="2400" dirty="0" smtClean="0"/>
              <a:t>, укрепляемая </a:t>
            </a:r>
            <a:r>
              <a:rPr lang="ru-RU" sz="2400" dirty="0" smtClean="0"/>
              <a:t>на </a:t>
            </a:r>
            <a:r>
              <a:rPr lang="ru-RU" sz="2400" dirty="0" smtClean="0"/>
              <a:t>дереве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41490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чье-то действие, которое вызывает </a:t>
            </a:r>
            <a:r>
              <a:rPr lang="ru-RU" sz="2400" dirty="0" err="1" smtClean="0"/>
              <a:t>нериятные</a:t>
            </a:r>
            <a:r>
              <a:rPr lang="ru-RU" sz="2400" dirty="0" smtClean="0"/>
              <a:t> чувства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292494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дерево </a:t>
            </a:r>
            <a:r>
              <a:rPr lang="ru-RU" sz="2400" dirty="0" smtClean="0"/>
              <a:t>или кустарник </a:t>
            </a:r>
            <a:r>
              <a:rPr lang="ru-RU" sz="2400" dirty="0" smtClean="0"/>
              <a:t> с </a:t>
            </a:r>
            <a:r>
              <a:rPr lang="ru-RU" sz="2400" dirty="0" smtClean="0"/>
              <a:t>пушистыми </a:t>
            </a:r>
            <a:r>
              <a:rPr lang="ru-RU" sz="2400" dirty="0" smtClean="0"/>
              <a:t>почками</a:t>
            </a:r>
            <a:endParaRPr lang="ru-RU" sz="24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267744" y="2060848"/>
            <a:ext cx="1944216" cy="2304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627784" y="2204864"/>
            <a:ext cx="108012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339752" y="3573016"/>
            <a:ext cx="201622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Скворечня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скворечня — Викислова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3504389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Верба – символ весны и Пасхи"/>
          <p:cNvPicPr>
            <a:picLocks noChangeAspect="1" noChangeArrowheads="1"/>
          </p:cNvPicPr>
          <p:nvPr/>
        </p:nvPicPr>
        <p:blipFill>
          <a:blip r:embed="rId2" cstate="print"/>
          <a:srcRect r="14496"/>
          <a:stretch>
            <a:fillRect/>
          </a:stretch>
        </p:blipFill>
        <p:spPr bwMode="auto">
          <a:xfrm>
            <a:off x="179512" y="2492896"/>
            <a:ext cx="4247884" cy="3182665"/>
          </a:xfrm>
          <a:prstGeom prst="rect">
            <a:avLst/>
          </a:prstGeom>
          <a:noFill/>
        </p:spPr>
      </p:pic>
      <p:pic>
        <p:nvPicPr>
          <p:cNvPr id="45060" name="Picture 4" descr="Верба серебрист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492896"/>
            <a:ext cx="4119971" cy="3194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Организация работы в парах на уроках русского языка - начальные классы,  проче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734393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2060848"/>
          <a:ext cx="7704856" cy="2088232"/>
        </p:xfrm>
        <a:graphic>
          <a:graphicData uri="http://schemas.openxmlformats.org/drawingml/2006/table">
            <a:tbl>
              <a:tblPr/>
              <a:tblGrid>
                <a:gridCol w="2568011"/>
                <a:gridCol w="2568011"/>
                <a:gridCol w="2568834"/>
              </a:tblGrid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Вижу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Слышу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Ощущаю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2276872"/>
          <a:ext cx="8064895" cy="2232248"/>
        </p:xfrm>
        <a:graphic>
          <a:graphicData uri="http://schemas.openxmlformats.org/drawingml/2006/table">
            <a:tbl>
              <a:tblPr/>
              <a:tblGrid>
                <a:gridCol w="2687904"/>
                <a:gridCol w="2687904"/>
                <a:gridCol w="2689087"/>
              </a:tblGrid>
              <a:tr h="558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Вижу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Слышу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Ощущаю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1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Верба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Скворец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Скворечня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Свист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Радость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(зиме конец)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369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Эпитеты </a:t>
            </a:r>
            <a:r>
              <a:rPr lang="ru-RU" b="1" dirty="0" smtClean="0"/>
              <a:t>– </a:t>
            </a:r>
            <a:r>
              <a:rPr lang="ru-RU" i="1" dirty="0" smtClean="0"/>
              <a:t>это</a:t>
            </a:r>
            <a:r>
              <a:rPr lang="ru-RU" dirty="0" smtClean="0"/>
              <a:t> слово или фраза, которые добавляют выразительность стоящим рядом словам. Придает предмету красочность.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Если солнце разрумянит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Наши щёки докрасна,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Нам ещё приятней станет-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Значит к нам пришла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Метафора</a:t>
            </a:r>
            <a:r>
              <a:rPr lang="ru-RU" dirty="0" smtClean="0"/>
              <a:t> </a:t>
            </a:r>
            <a:r>
              <a:rPr lang="ru-RU" dirty="0" smtClean="0"/>
              <a:t>- слова и выражения в переносном смысле 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Подбери пословицу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Весна</a:t>
            </a:r>
            <a:r>
              <a:rPr lang="ru-RU" dirty="0" smtClean="0"/>
              <a:t> да осень — на дню погод восемь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Весна</a:t>
            </a:r>
            <a:r>
              <a:rPr lang="ru-RU" dirty="0" smtClean="0"/>
              <a:t> </a:t>
            </a:r>
            <a:r>
              <a:rPr lang="ru-RU" dirty="0" smtClean="0"/>
              <a:t>красна </a:t>
            </a:r>
            <a:r>
              <a:rPr lang="ru-RU" dirty="0" smtClean="0"/>
              <a:t>цветами, а осень пирогами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Увидел грача - весну встречай.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877272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933056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4482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25144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9154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852354" cy="692696"/>
          </a:xfrm>
          <a:prstGeom prst="rect">
            <a:avLst/>
          </a:prstGeom>
          <a:noFill/>
        </p:spPr>
      </p:pic>
      <p:pic>
        <p:nvPicPr>
          <p:cNvPr id="10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2996952"/>
            <a:ext cx="852354" cy="692696"/>
          </a:xfrm>
          <a:prstGeom prst="rect">
            <a:avLst/>
          </a:prstGeom>
          <a:noFill/>
        </p:spPr>
      </p:pic>
      <p:pic>
        <p:nvPicPr>
          <p:cNvPr id="11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852354" cy="69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Сходства 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348880"/>
            <a:ext cx="4040188" cy="3951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 весне; </a:t>
            </a:r>
          </a:p>
          <a:p>
            <a:r>
              <a:rPr lang="ru-RU" sz="2800" dirty="0" smtClean="0"/>
              <a:t>Передают радостное настроение; </a:t>
            </a:r>
          </a:p>
          <a:p>
            <a:r>
              <a:rPr lang="ru-RU" sz="2800" dirty="0" smtClean="0"/>
              <a:t>О месяце апреле.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Различия 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2564904"/>
            <a:ext cx="4041775" cy="39512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 вербе; </a:t>
            </a:r>
          </a:p>
          <a:p>
            <a:r>
              <a:rPr lang="ru-RU" sz="3200" dirty="0" smtClean="0"/>
              <a:t>О таянии снега </a:t>
            </a:r>
            <a:endParaRPr lang="ru-RU" sz="3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877272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933056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4482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25144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9154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852354" cy="692696"/>
          </a:xfrm>
          <a:prstGeom prst="rect">
            <a:avLst/>
          </a:prstGeom>
          <a:noFill/>
        </p:spPr>
      </p:pic>
      <p:pic>
        <p:nvPicPr>
          <p:cNvPr id="10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2996952"/>
            <a:ext cx="852354" cy="692696"/>
          </a:xfrm>
          <a:prstGeom prst="rect">
            <a:avLst/>
          </a:prstGeom>
          <a:noFill/>
        </p:spPr>
      </p:pic>
      <p:pic>
        <p:nvPicPr>
          <p:cNvPr id="11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852354" cy="692696"/>
          </a:xfrm>
          <a:prstGeom prst="rect">
            <a:avLst/>
          </a:prstGeom>
          <a:noFill/>
        </p:spPr>
      </p:pic>
      <p:pic>
        <p:nvPicPr>
          <p:cNvPr id="12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4797152"/>
            <a:ext cx="852354" cy="69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8680"/>
            <a:ext cx="4896544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 урока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2420888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Научиться сравнивать </a:t>
            </a:r>
            <a:r>
              <a:rPr lang="ru-RU" sz="4000" dirty="0" smtClean="0"/>
              <a:t>стихотворения разных поэтов</a:t>
            </a:r>
          </a:p>
          <a:p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00" y="188640"/>
            <a:ext cx="72008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877272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Подвести итоги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8496944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Выделить </a:t>
            </a:r>
            <a:r>
              <a:rPr lang="ru-RU" sz="2800" dirty="0" smtClean="0">
                <a:solidFill>
                  <a:schemeClr val="tx1"/>
                </a:solidFill>
              </a:rPr>
              <a:t>художественные приемы </a:t>
            </a:r>
            <a:r>
              <a:rPr lang="ru-RU" sz="2800" dirty="0" smtClean="0">
                <a:solidFill>
                  <a:schemeClr val="tx1"/>
                </a:solidFill>
              </a:rPr>
              <a:t>в стихотворениях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933056"/>
            <a:ext cx="7200800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Прочитать </a:t>
            </a:r>
            <a:r>
              <a:rPr lang="ru-RU" sz="3200" dirty="0" smtClean="0">
                <a:solidFill>
                  <a:schemeClr val="tx1"/>
                </a:solidFill>
              </a:rPr>
              <a:t>выразительно стихотворения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44824"/>
            <a:ext cx="7200800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Вспомнить </a:t>
            </a:r>
            <a:r>
              <a:rPr lang="ru-RU" sz="3200" dirty="0" smtClean="0">
                <a:solidFill>
                  <a:schemeClr val="tx1"/>
                </a:solidFill>
              </a:rPr>
              <a:t>биографию поэтов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25144"/>
            <a:ext cx="8604448" cy="86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Найти </a:t>
            </a:r>
            <a:r>
              <a:rPr lang="ru-RU" sz="3200" dirty="0" smtClean="0">
                <a:solidFill>
                  <a:schemeClr val="tx1"/>
                </a:solidFill>
              </a:rPr>
              <a:t>сходства и различия между стихотворениями 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9154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852354" cy="692696"/>
          </a:xfrm>
          <a:prstGeom prst="rect">
            <a:avLst/>
          </a:prstGeom>
          <a:noFill/>
        </p:spPr>
      </p:pic>
      <p:pic>
        <p:nvPicPr>
          <p:cNvPr id="10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2996952"/>
            <a:ext cx="852354" cy="692696"/>
          </a:xfrm>
          <a:prstGeom prst="rect">
            <a:avLst/>
          </a:prstGeom>
          <a:noFill/>
        </p:spPr>
      </p:pic>
      <p:pic>
        <p:nvPicPr>
          <p:cNvPr id="11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852354" cy="692696"/>
          </a:xfrm>
          <a:prstGeom prst="rect">
            <a:avLst/>
          </a:prstGeom>
          <a:noFill/>
        </p:spPr>
      </p:pic>
      <p:pic>
        <p:nvPicPr>
          <p:cNvPr id="12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4797152"/>
            <a:ext cx="852354" cy="692696"/>
          </a:xfrm>
          <a:prstGeom prst="rect">
            <a:avLst/>
          </a:prstGeom>
          <a:noFill/>
        </p:spPr>
      </p:pic>
      <p:pic>
        <p:nvPicPr>
          <p:cNvPr id="13" name="Picture 2" descr="Файл:Галочка.png — АвачаВ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77272"/>
            <a:ext cx="852354" cy="692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Выберите картину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Грачи прилетели —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724526" cy="4854299"/>
          </a:xfrm>
          <a:prstGeom prst="rect">
            <a:avLst/>
          </a:prstGeom>
          <a:noFill/>
        </p:spPr>
      </p:pic>
      <p:pic>
        <p:nvPicPr>
          <p:cNvPr id="5" name="Picture 2" descr="Юон К. Ф. Весенний солнечный день. Сергиев Посад - Виртуальный Pусский муз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1952" y="2060848"/>
            <a:ext cx="5062048" cy="32228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15816" y="6165304"/>
            <a:ext cx="3532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А.К. Саврасов «Грачи прилетели»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5301208"/>
            <a:ext cx="4307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К.Ф. </a:t>
            </a:r>
            <a:r>
              <a:rPr lang="ru-RU" b="1" dirty="0" err="1" smtClean="0"/>
              <a:t>Юона</a:t>
            </a:r>
            <a:r>
              <a:rPr lang="ru-RU" b="1" dirty="0" smtClean="0"/>
              <a:t> «Весенний солнечный денёк»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/>
              <a:t>Весна </a:t>
            </a:r>
            <a:endParaRPr lang="ru-RU" sz="8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Чистоговорки про весну 🌿☀🌸 .••..••..••..••..••..••..••..••..••..•  &quot;Дошкольник&quot; | ВКонтакте"/>
          <p:cNvPicPr>
            <a:picLocks noChangeAspect="1" noChangeArrowheads="1"/>
          </p:cNvPicPr>
          <p:nvPr/>
        </p:nvPicPr>
        <p:blipFill>
          <a:blip r:embed="rId2" cstate="print"/>
          <a:srcRect b="6478"/>
          <a:stretch>
            <a:fillRect/>
          </a:stretch>
        </p:blipFill>
        <p:spPr bwMode="auto">
          <a:xfrm>
            <a:off x="1115616" y="0"/>
            <a:ext cx="7054338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/>
              <a:t>Весна </a:t>
            </a:r>
            <a:endParaRPr lang="ru-RU" sz="8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Загадка</a:t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Дует тёплый южный ветер,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Солнышко всё ярче светит,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Снег худеет, мякнет, тает.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Что за месяц, кто узнает?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4437112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Март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C:\Users\Dmitry\Desktop\Урок л чт Весна\бартоо.pn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960440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4" name="Picture 2" descr="Маршак Самуил Яковлевич стихи детям |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299015" cy="43940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83671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А. Л. </a:t>
            </a:r>
            <a:r>
              <a:rPr lang="ru-RU" sz="3600" dirty="0" err="1" smtClean="0"/>
              <a:t>Барто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83671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С.Я. Маршак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8680"/>
            <a:ext cx="4896544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 урока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2492896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Научиться сравнивать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3212976"/>
            <a:ext cx="6139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стихотворения разных </a:t>
            </a:r>
            <a:r>
              <a:rPr lang="ru-RU" sz="3600" dirty="0" smtClean="0"/>
              <a:t>поэтов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395</Words>
  <Application>Microsoft Office PowerPoint</Application>
  <PresentationFormat>Экран (4:3)</PresentationFormat>
  <Paragraphs>141</Paragraphs>
  <Slides>37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Если речка голубая Пробудилась ото сна И бежит в полях, сверкая- Значит к нам пришла … </vt:lpstr>
      <vt:lpstr>Если снег везде растаял, И трава в лесу видна, И поёт пичужек стая – Значит к нам пришла … </vt:lpstr>
      <vt:lpstr>Если солнце разрумянит Наши щёки докрасна, Нам ещё приятней станет- Значит к нам пришла … </vt:lpstr>
      <vt:lpstr>Весна </vt:lpstr>
      <vt:lpstr>Слайд 5</vt:lpstr>
      <vt:lpstr>Весна </vt:lpstr>
      <vt:lpstr>Загадка  Дует тёплый южный ветер, Солнышко всё ярче светит, Снег худеет, мякнет, тает. Что за месяц, кто узнает? </vt:lpstr>
      <vt:lpstr>Слайд 8</vt:lpstr>
      <vt:lpstr>Цель урока</vt:lpstr>
      <vt:lpstr>План урока</vt:lpstr>
      <vt:lpstr>План урока</vt:lpstr>
      <vt:lpstr>План урока</vt:lpstr>
      <vt:lpstr>Слайд 13</vt:lpstr>
      <vt:lpstr>Словарная работа </vt:lpstr>
      <vt:lpstr>Словарная работа </vt:lpstr>
      <vt:lpstr>Валежник</vt:lpstr>
      <vt:lpstr>Слайд 17</vt:lpstr>
      <vt:lpstr>Олицетворение - неодушевленные предметы оживают и действуют как одушевленные</vt:lpstr>
      <vt:lpstr>Подснежник</vt:lpstr>
      <vt:lpstr>Слайд 20</vt:lpstr>
      <vt:lpstr>Физкультминутка. </vt:lpstr>
      <vt:lpstr>Слайд 22</vt:lpstr>
      <vt:lpstr>Словарная работа</vt:lpstr>
      <vt:lpstr>Скворечня</vt:lpstr>
      <vt:lpstr>Верба</vt:lpstr>
      <vt:lpstr>Слайд 26</vt:lpstr>
      <vt:lpstr>Заполните таблицу</vt:lpstr>
      <vt:lpstr>Проверка</vt:lpstr>
      <vt:lpstr>Эпитеты – это слово или фраза, которые добавляют выразительность стоящим рядом словам. Придает предмету красочность.</vt:lpstr>
      <vt:lpstr>Метафора - слова и выражения в переносном смысле </vt:lpstr>
      <vt:lpstr>Подбери пословицу</vt:lpstr>
      <vt:lpstr>План урока</vt:lpstr>
      <vt:lpstr>Слайд 33</vt:lpstr>
      <vt:lpstr>План урока</vt:lpstr>
      <vt:lpstr>Цель урока</vt:lpstr>
      <vt:lpstr>План урока</vt:lpstr>
      <vt:lpstr>Выберите картину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Если речка голубая Пробудилась ото сна И бежит в полях, сверкая- Значит к нам пришла … </dc:title>
  <dc:creator>Пользователь</dc:creator>
  <cp:lastModifiedBy>Пользователь</cp:lastModifiedBy>
  <cp:revision>15</cp:revision>
  <dcterms:created xsi:type="dcterms:W3CDTF">2024-04-10T00:18:49Z</dcterms:created>
  <dcterms:modified xsi:type="dcterms:W3CDTF">2024-04-10T02:38:38Z</dcterms:modified>
</cp:coreProperties>
</file>