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8" r:id="rId6"/>
    <p:sldId id="266" r:id="rId7"/>
    <p:sldId id="267" r:id="rId8"/>
    <p:sldId id="259" r:id="rId9"/>
    <p:sldId id="268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8C22CD-8BB7-4227-A78E-83777EBFF9C1}" type="doc">
      <dgm:prSet loTypeId="urn:microsoft.com/office/officeart/2005/8/layout/chart3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27BBA53-6A6F-40F3-8CA2-95864B5C09EB}">
      <dgm:prSet phldrT="[Текст]" custT="1"/>
      <dgm:spPr/>
      <dgm:t>
        <a:bodyPr/>
        <a:lstStyle/>
        <a:p>
          <a:r>
            <a:rPr lang="ru-RU" sz="2400" b="1" i="1" dirty="0" smtClean="0"/>
            <a:t>Педагог-психолог школы </a:t>
          </a:r>
        </a:p>
        <a:p>
          <a:r>
            <a:rPr lang="ru-RU" sz="2000" dirty="0" smtClean="0"/>
            <a:t>успешная учебы ребенка в школе</a:t>
          </a:r>
          <a:endParaRPr lang="ru-RU" sz="2000" dirty="0"/>
        </a:p>
      </dgm:t>
    </dgm:pt>
    <dgm:pt modelId="{484916C1-CF65-4343-AB43-AD084CBA117E}" type="parTrans" cxnId="{7CF544EA-14D5-4519-B88B-2E9C812D8BD5}">
      <dgm:prSet/>
      <dgm:spPr/>
      <dgm:t>
        <a:bodyPr/>
        <a:lstStyle/>
        <a:p>
          <a:endParaRPr lang="ru-RU"/>
        </a:p>
      </dgm:t>
    </dgm:pt>
    <dgm:pt modelId="{BCF4FD3D-0048-4DE4-9F0A-3A0979B503BA}" type="sibTrans" cxnId="{7CF544EA-14D5-4519-B88B-2E9C812D8BD5}">
      <dgm:prSet/>
      <dgm:spPr/>
      <dgm:t>
        <a:bodyPr/>
        <a:lstStyle/>
        <a:p>
          <a:endParaRPr lang="ru-RU"/>
        </a:p>
      </dgm:t>
    </dgm:pt>
    <dgm:pt modelId="{A64B7EFF-2B2E-414D-AC9F-BA8380C3505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1" dirty="0" smtClean="0"/>
            <a:t>Педагог-психолог детского сада </a:t>
          </a:r>
          <a:r>
            <a:rPr lang="ru-RU" sz="2000" dirty="0" smtClean="0"/>
            <a:t>возможности ребенка в детском саду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A959D67F-59C4-430C-B29C-115838F1A89F}" type="sibTrans" cxnId="{C929CCCB-24D9-4D71-BECB-EBE514C17D9D}">
      <dgm:prSet/>
      <dgm:spPr/>
      <dgm:t>
        <a:bodyPr/>
        <a:lstStyle/>
        <a:p>
          <a:endParaRPr lang="ru-RU"/>
        </a:p>
      </dgm:t>
    </dgm:pt>
    <dgm:pt modelId="{B582848F-8141-43FB-A125-3CAF73FDFE5C}" type="parTrans" cxnId="{C929CCCB-24D9-4D71-BECB-EBE514C17D9D}">
      <dgm:prSet/>
      <dgm:spPr/>
      <dgm:t>
        <a:bodyPr/>
        <a:lstStyle/>
        <a:p>
          <a:endParaRPr lang="ru-RU"/>
        </a:p>
      </dgm:t>
    </dgm:pt>
    <dgm:pt modelId="{9812DB4E-25F2-42BA-9216-D1DE0FD00AB3}">
      <dgm:prSet custT="1"/>
      <dgm:spPr/>
      <dgm:t>
        <a:bodyPr/>
        <a:lstStyle/>
        <a:p>
          <a:r>
            <a:rPr lang="ru-RU" sz="3600" b="1" i="1" dirty="0" smtClean="0"/>
            <a:t>Родитель </a:t>
          </a:r>
        </a:p>
        <a:p>
          <a:r>
            <a:rPr lang="ru-RU" sz="2000" dirty="0" smtClean="0"/>
            <a:t>взаимодействие с ребенком непрерывно, а значит наиболее эффективно</a:t>
          </a:r>
          <a:endParaRPr lang="ru-RU" sz="2000" dirty="0"/>
        </a:p>
      </dgm:t>
    </dgm:pt>
    <dgm:pt modelId="{57B561DA-B409-4B52-837D-C7D514718E97}" type="parTrans" cxnId="{EA9618D2-6BC1-40B1-AE60-5C96544FFE2A}">
      <dgm:prSet/>
      <dgm:spPr/>
      <dgm:t>
        <a:bodyPr/>
        <a:lstStyle/>
        <a:p>
          <a:endParaRPr lang="ru-RU"/>
        </a:p>
      </dgm:t>
    </dgm:pt>
    <dgm:pt modelId="{BBDB1714-40D5-4EF3-AF6E-8D883B75C9EA}" type="sibTrans" cxnId="{EA9618D2-6BC1-40B1-AE60-5C96544FFE2A}">
      <dgm:prSet/>
      <dgm:spPr/>
      <dgm:t>
        <a:bodyPr/>
        <a:lstStyle/>
        <a:p>
          <a:endParaRPr lang="ru-RU"/>
        </a:p>
      </dgm:t>
    </dgm:pt>
    <dgm:pt modelId="{385C7386-DBB1-4176-AE83-677BC5DF36B6}" type="pres">
      <dgm:prSet presAssocID="{148C22CD-8BB7-4227-A78E-83777EBFF9C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77E2DF-DD45-4DB5-9B15-2A6BCFC5E313}" type="pres">
      <dgm:prSet presAssocID="{148C22CD-8BB7-4227-A78E-83777EBFF9C1}" presName="wedge1" presStyleLbl="node1" presStyleIdx="0" presStyleCnt="3" custScaleX="119841" custLinFactNeighborX="6358" custLinFactNeighborY="2056"/>
      <dgm:spPr/>
      <dgm:t>
        <a:bodyPr/>
        <a:lstStyle/>
        <a:p>
          <a:endParaRPr lang="ru-RU"/>
        </a:p>
      </dgm:t>
    </dgm:pt>
    <dgm:pt modelId="{C00BF7C5-FB4B-4C82-806A-100D4AF527E1}" type="pres">
      <dgm:prSet presAssocID="{148C22CD-8BB7-4227-A78E-83777EBFF9C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AF003-14D6-4A4B-BB5E-1C6144A1A981}" type="pres">
      <dgm:prSet presAssocID="{148C22CD-8BB7-4227-A78E-83777EBFF9C1}" presName="wedge2" presStyleLbl="node1" presStyleIdx="1" presStyleCnt="3" custScaleX="113365" custLinFactNeighborX="12153" custLinFactNeighborY="682"/>
      <dgm:spPr/>
      <dgm:t>
        <a:bodyPr/>
        <a:lstStyle/>
        <a:p>
          <a:endParaRPr lang="ru-RU"/>
        </a:p>
      </dgm:t>
    </dgm:pt>
    <dgm:pt modelId="{3DF43A03-F661-46D8-BF0F-CDAF8BBAA55E}" type="pres">
      <dgm:prSet presAssocID="{148C22CD-8BB7-4227-A78E-83777EBFF9C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D2BEA-217A-4532-81AC-BDE9295F4D80}" type="pres">
      <dgm:prSet presAssocID="{148C22CD-8BB7-4227-A78E-83777EBFF9C1}" presName="wedge3" presStyleLbl="node1" presStyleIdx="2" presStyleCnt="3" custScaleX="113365" custScaleY="99392" custLinFactNeighborX="10534" custLinFactNeighborY="-921"/>
      <dgm:spPr/>
      <dgm:t>
        <a:bodyPr/>
        <a:lstStyle/>
        <a:p>
          <a:endParaRPr lang="ru-RU"/>
        </a:p>
      </dgm:t>
    </dgm:pt>
    <dgm:pt modelId="{E43114AA-4BB6-4AA5-AC9B-9D44D1B4AE60}" type="pres">
      <dgm:prSet presAssocID="{148C22CD-8BB7-4227-A78E-83777EBFF9C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793A7-CC06-4FEB-ABBF-446F5DF112FD}" type="presOf" srcId="{127BBA53-6A6F-40F3-8CA2-95864B5C09EB}" destId="{E43114AA-4BB6-4AA5-AC9B-9D44D1B4AE60}" srcOrd="1" destOrd="0" presId="urn:microsoft.com/office/officeart/2005/8/layout/chart3"/>
    <dgm:cxn modelId="{6B84AC55-2EAA-4BCE-B023-C8C1ADBC639D}" type="presOf" srcId="{9812DB4E-25F2-42BA-9216-D1DE0FD00AB3}" destId="{6ABAF003-14D6-4A4B-BB5E-1C6144A1A981}" srcOrd="0" destOrd="0" presId="urn:microsoft.com/office/officeart/2005/8/layout/chart3"/>
    <dgm:cxn modelId="{C929CCCB-24D9-4D71-BECB-EBE514C17D9D}" srcId="{148C22CD-8BB7-4227-A78E-83777EBFF9C1}" destId="{A64B7EFF-2B2E-414D-AC9F-BA8380C35052}" srcOrd="0" destOrd="0" parTransId="{B582848F-8141-43FB-A125-3CAF73FDFE5C}" sibTransId="{A959D67F-59C4-430C-B29C-115838F1A89F}"/>
    <dgm:cxn modelId="{7CF544EA-14D5-4519-B88B-2E9C812D8BD5}" srcId="{148C22CD-8BB7-4227-A78E-83777EBFF9C1}" destId="{127BBA53-6A6F-40F3-8CA2-95864B5C09EB}" srcOrd="2" destOrd="0" parTransId="{484916C1-CF65-4343-AB43-AD084CBA117E}" sibTransId="{BCF4FD3D-0048-4DE4-9F0A-3A0979B503BA}"/>
    <dgm:cxn modelId="{EA9618D2-6BC1-40B1-AE60-5C96544FFE2A}" srcId="{148C22CD-8BB7-4227-A78E-83777EBFF9C1}" destId="{9812DB4E-25F2-42BA-9216-D1DE0FD00AB3}" srcOrd="1" destOrd="0" parTransId="{57B561DA-B409-4B52-837D-C7D514718E97}" sibTransId="{BBDB1714-40D5-4EF3-AF6E-8D883B75C9EA}"/>
    <dgm:cxn modelId="{D2173E47-EAB2-4CCE-84C4-4B3193C83586}" type="presOf" srcId="{148C22CD-8BB7-4227-A78E-83777EBFF9C1}" destId="{385C7386-DBB1-4176-AE83-677BC5DF36B6}" srcOrd="0" destOrd="0" presId="urn:microsoft.com/office/officeart/2005/8/layout/chart3"/>
    <dgm:cxn modelId="{48622F85-10DD-4DF3-A181-390610798336}" type="presOf" srcId="{127BBA53-6A6F-40F3-8CA2-95864B5C09EB}" destId="{56AD2BEA-217A-4532-81AC-BDE9295F4D80}" srcOrd="0" destOrd="0" presId="urn:microsoft.com/office/officeart/2005/8/layout/chart3"/>
    <dgm:cxn modelId="{AFF49A57-5A86-4083-B1A0-DFA15DF5D1C0}" type="presOf" srcId="{A64B7EFF-2B2E-414D-AC9F-BA8380C35052}" destId="{5A77E2DF-DD45-4DB5-9B15-2A6BCFC5E313}" srcOrd="0" destOrd="0" presId="urn:microsoft.com/office/officeart/2005/8/layout/chart3"/>
    <dgm:cxn modelId="{20218E9E-F51C-4142-B88F-C9DF975FF915}" type="presOf" srcId="{9812DB4E-25F2-42BA-9216-D1DE0FD00AB3}" destId="{3DF43A03-F661-46D8-BF0F-CDAF8BBAA55E}" srcOrd="1" destOrd="0" presId="urn:microsoft.com/office/officeart/2005/8/layout/chart3"/>
    <dgm:cxn modelId="{03479367-8C24-45F6-BA6A-FB808916F2F3}" type="presOf" srcId="{A64B7EFF-2B2E-414D-AC9F-BA8380C35052}" destId="{C00BF7C5-FB4B-4C82-806A-100D4AF527E1}" srcOrd="1" destOrd="0" presId="urn:microsoft.com/office/officeart/2005/8/layout/chart3"/>
    <dgm:cxn modelId="{B6042056-8A33-4B0B-ABFF-D6921B0DE26F}" type="presParOf" srcId="{385C7386-DBB1-4176-AE83-677BC5DF36B6}" destId="{5A77E2DF-DD45-4DB5-9B15-2A6BCFC5E313}" srcOrd="0" destOrd="0" presId="urn:microsoft.com/office/officeart/2005/8/layout/chart3"/>
    <dgm:cxn modelId="{B38D0974-987A-4ECF-A96D-33320B708D6A}" type="presParOf" srcId="{385C7386-DBB1-4176-AE83-677BC5DF36B6}" destId="{C00BF7C5-FB4B-4C82-806A-100D4AF527E1}" srcOrd="1" destOrd="0" presId="urn:microsoft.com/office/officeart/2005/8/layout/chart3"/>
    <dgm:cxn modelId="{6BED0B88-0C99-4D2F-9939-0AF426009AA2}" type="presParOf" srcId="{385C7386-DBB1-4176-AE83-677BC5DF36B6}" destId="{6ABAF003-14D6-4A4B-BB5E-1C6144A1A981}" srcOrd="2" destOrd="0" presId="urn:microsoft.com/office/officeart/2005/8/layout/chart3"/>
    <dgm:cxn modelId="{8AC99451-8DD3-4E05-AA23-DAEA161D81C0}" type="presParOf" srcId="{385C7386-DBB1-4176-AE83-677BC5DF36B6}" destId="{3DF43A03-F661-46D8-BF0F-CDAF8BBAA55E}" srcOrd="3" destOrd="0" presId="urn:microsoft.com/office/officeart/2005/8/layout/chart3"/>
    <dgm:cxn modelId="{0096F93C-3389-4324-A8DD-C7316EEB2972}" type="presParOf" srcId="{385C7386-DBB1-4176-AE83-677BC5DF36B6}" destId="{56AD2BEA-217A-4532-81AC-BDE9295F4D80}" srcOrd="4" destOrd="0" presId="urn:microsoft.com/office/officeart/2005/8/layout/chart3"/>
    <dgm:cxn modelId="{2C1DE59E-7054-4772-8D10-2C0747E9AE6D}" type="presParOf" srcId="{385C7386-DBB1-4176-AE83-677BC5DF36B6}" destId="{E43114AA-4BB6-4AA5-AC9B-9D44D1B4AE60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7312C-3C64-4B6F-BEAF-0EC74C4DE566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0B29-6E6D-40EB-950B-2A0951D21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EC016-69D1-45C7-83A8-A3810C9FA787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17FCA-00C4-4B1C-AD07-BD1FFF3F8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61486-2862-4B57-9BC4-1C8D355420F2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F97BD-F5FA-493D-8730-7AE1299A3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F3F0B-A999-4893-85EE-10322C4101D4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889F9-775D-473E-B308-9CE268A38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11F67-4257-42F7-93C4-9D31F406A5F5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C7B77-6F01-4754-A8D3-174C1891B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7983-4A71-4A52-9D6F-A5538F9BAB02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016A6-20CC-4CCD-A46B-05EA0DD90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4CBD1-9538-4DC4-B6F0-5DACA9FA27C2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6C01-86C7-45A7-8BBB-818C2AC57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193E3-86B6-47EA-9539-F6C6F277297E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671C-2CB4-4EEA-9F56-977A70738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1A38-0B17-4A3A-8AAA-7C181DFFFFA5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FF12E-9BB8-4403-8805-ECE9E1AB6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16F5B-6146-4684-931A-ADCCBACE8C0B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0C8D-08CE-4011-A81D-31AD84354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537E5-3F60-41CD-94AC-14CAFD24704E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ABBEA-F08A-455D-A9EC-AC10929CA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3F9BB7-AE93-4E29-ADBD-0F72CBFF8AC9}" type="datetimeFigureOut">
              <a:rPr lang="ru-RU"/>
              <a:pPr>
                <a:defRPr/>
              </a:pPr>
              <a:t>19.03.2024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0B5D2F-0056-4E63-A3FA-62CC6489F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omanest.ru/wp-content/uploads/2013/05/file1750782_898689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8678862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2138" y="620713"/>
            <a:ext cx="6286500" cy="170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Родительское собрание в активной форме </a:t>
            </a:r>
            <a:br>
              <a:rPr lang="ru-RU" sz="4000" dirty="0" smtClean="0"/>
            </a:br>
            <a:r>
              <a:rPr lang="ru-RU" sz="4000" dirty="0" smtClean="0"/>
              <a:t>«Готовность к школе»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635375" y="2619375"/>
            <a:ext cx="51133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/>
              <a:t>Даже в самых лучших, самых счастливых случаях, даже в руках талантливых и внимательных родителей воспитание  ребенка представляет исключительно трудную задачу. </a:t>
            </a:r>
            <a:r>
              <a:rPr lang="en-US" sz="1600"/>
              <a:t>(</a:t>
            </a:r>
            <a:r>
              <a:rPr lang="ru-RU" sz="1600"/>
              <a:t>А.С.Макаренко</a:t>
            </a:r>
            <a:r>
              <a:rPr lang="en-US" sz="1600"/>
              <a:t>)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13" cy="1582737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Учитесь на отлично!</a:t>
            </a:r>
          </a:p>
        </p:txBody>
      </p:sp>
      <p:pic>
        <p:nvPicPr>
          <p:cNvPr id="22530" name="Picture 2" descr="http://az999.ucoz.ru/_tbkp/file_1319832827.jpg"/>
          <p:cNvPicPr>
            <a:picLocks noChangeAspect="1" noChangeArrowheads="1"/>
          </p:cNvPicPr>
          <p:nvPr/>
        </p:nvPicPr>
        <p:blipFill>
          <a:blip r:embed="rId2"/>
          <a:srcRect l="10794" t="1826" b="2701"/>
          <a:stretch>
            <a:fillRect/>
          </a:stretch>
        </p:blipFill>
        <p:spPr bwMode="auto">
          <a:xfrm>
            <a:off x="1979613" y="2276475"/>
            <a:ext cx="53530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56197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Пространство взаимодействия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-249361" y="412602"/>
          <a:ext cx="8712968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692150"/>
            <a:ext cx="7859713" cy="1655763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400" b="1" i="1" smtClean="0"/>
              <a:t>Цель встречи</a:t>
            </a:r>
            <a:r>
              <a:rPr lang="ru-RU" sz="2400" smtClean="0"/>
              <a:t>:</a:t>
            </a:r>
            <a:br>
              <a:rPr lang="ru-RU" sz="2400" smtClean="0"/>
            </a:br>
            <a:r>
              <a:rPr lang="ru-RU" sz="2400" smtClean="0"/>
              <a:t>создание условий для мотивации родителей к успешной подготовке детей к школе</a:t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755650" y="2505075"/>
            <a:ext cx="7561263" cy="31559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i="1" smtClean="0"/>
              <a:t>Задачи:</a:t>
            </a:r>
          </a:p>
          <a:p>
            <a:pPr eaLnBrk="1" hangingPunct="1"/>
            <a:r>
              <a:rPr lang="ru-RU" sz="2400" smtClean="0"/>
              <a:t>информирование родителей об условиях успешности в школе</a:t>
            </a:r>
          </a:p>
          <a:p>
            <a:pPr eaLnBrk="1" hangingPunct="1"/>
            <a:r>
              <a:rPr lang="ru-RU" sz="2400" smtClean="0"/>
              <a:t>формирование активной родительской позиции при подготовке ребенка к школе</a:t>
            </a:r>
          </a:p>
          <a:p>
            <a:pPr eaLnBrk="1" hangingPunct="1"/>
            <a:r>
              <a:rPr lang="ru-RU" sz="2400" smtClean="0"/>
              <a:t>способствовать снятию тревоги родителей связанной с поступлением ребенка в школу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Встреча проходит в три этапа:</a:t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052513"/>
            <a:ext cx="7848600" cy="50736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Подготовительный этап.</a:t>
            </a:r>
            <a:r>
              <a:rPr lang="ru-RU" sz="2400" smtClean="0"/>
              <a:t> На этом этапе родители </a:t>
            </a:r>
            <a:r>
              <a:rPr lang="ru-RU" sz="2400" b="1" smtClean="0"/>
              <a:t>заполняют анкеты</a:t>
            </a:r>
            <a:r>
              <a:rPr lang="ru-RU" sz="2400" smtClean="0"/>
              <a:t>, в которых указывают основные моменты, в отношении поступления в школу которые вызывают у них тревогу.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Теоретический этап.</a:t>
            </a:r>
            <a:r>
              <a:rPr lang="ru-RU" sz="2400" smtClean="0"/>
              <a:t> Определение основных проблем (на основании анкет),  которые тревожат родителей и </a:t>
            </a:r>
            <a:r>
              <a:rPr lang="ru-RU" sz="2400" b="1" smtClean="0"/>
              <a:t>теоретическая информация о психологической готовности</a:t>
            </a:r>
            <a:r>
              <a:rPr lang="ru-RU" sz="2400" smtClean="0"/>
              <a:t> ребенка к школе и условиях его успешного обучения.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Практический этап. </a:t>
            </a:r>
            <a:r>
              <a:rPr lang="ru-RU" sz="2400" smtClean="0"/>
              <a:t>Родителям предлагаются  психологические портреты детей с определенными сложностями и их задача, определить: какие действия должен предпринять родитель, чтобы обеспечить успешность ребенка в школе.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/>
              <a:t>Подведение итогов</a:t>
            </a:r>
            <a:r>
              <a:rPr lang="ru-RU" sz="2400" smtClean="0"/>
              <a:t>. Обсуждение.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686800" cy="12033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Ребенка считают неготовым к школе, если он: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7410" name="Picture 2" descr="http://cs417626.vk.me/v417626733/12e9/B-KCLjdHc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133600"/>
            <a:ext cx="24050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4438" y="981075"/>
            <a:ext cx="6191250" cy="56626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/>
              <a:t>	</a:t>
            </a:r>
            <a:r>
              <a:rPr lang="ru-RU" sz="2400" smtClean="0"/>
              <a:t>- настроен исключительно на игру;</a:t>
            </a:r>
            <a:br>
              <a:rPr lang="ru-RU" sz="2400" smtClean="0"/>
            </a:br>
            <a:r>
              <a:rPr lang="ru-RU" sz="2400" smtClean="0"/>
              <a:t>- недостаточно самостоятелен;</a:t>
            </a:r>
            <a:br>
              <a:rPr lang="ru-RU" sz="2400" smtClean="0"/>
            </a:br>
            <a:r>
              <a:rPr lang="ru-RU" sz="2400" smtClean="0"/>
              <a:t>- чрезмерно возбудим, импульсивен, неуправляем;</a:t>
            </a:r>
            <a:br>
              <a:rPr lang="ru-RU" sz="2400" smtClean="0"/>
            </a:br>
            <a:r>
              <a:rPr lang="ru-RU" sz="2400" smtClean="0"/>
              <a:t>- не умеет сосредоточиться на задании, понять словесную инструкцию;</a:t>
            </a:r>
            <a:br>
              <a:rPr lang="ru-RU" sz="2400" smtClean="0"/>
            </a:br>
            <a:r>
              <a:rPr lang="ru-RU" sz="2400" smtClean="0"/>
              <a:t>- мало знает об окружающем мире, не может сравнить предметы, не может назвать обобщающее слово для группы знакомых предметов и др.;</a:t>
            </a:r>
            <a:br>
              <a:rPr lang="ru-RU" sz="2400" smtClean="0"/>
            </a:br>
            <a:r>
              <a:rPr lang="ru-RU" sz="2400" smtClean="0"/>
              <a:t>- имеет серьезные нарушения речевого развития;</a:t>
            </a:r>
            <a:br>
              <a:rPr lang="ru-RU" sz="2400" smtClean="0"/>
            </a:br>
            <a:r>
              <a:rPr lang="ru-RU" sz="2400" smtClean="0"/>
              <a:t>- не умеет общаться со сверстниками;</a:t>
            </a:r>
            <a:br>
              <a:rPr lang="ru-RU" sz="2400" smtClean="0"/>
            </a:br>
            <a:r>
              <a:rPr lang="ru-RU" sz="2400" smtClean="0"/>
              <a:t>- не хочет контактировать со взрослыми или, наоборот, слишком развязен.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313" y="274638"/>
            <a:ext cx="8102600" cy="6540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Коммуникативная готовность</a:t>
            </a:r>
            <a:endParaRPr lang="ru-RU" sz="2400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827088" y="981075"/>
            <a:ext cx="7488237" cy="3960813"/>
          </a:xfrm>
        </p:spPr>
        <p:txBody>
          <a:bodyPr/>
          <a:lstStyle/>
          <a:p>
            <a:pPr eaLnBrk="1" hangingPunct="1"/>
            <a:r>
              <a:rPr lang="ru-RU" sz="2400" smtClean="0"/>
              <a:t>Важно, чтобы до школы у ребенка был достаточно разнообразный опыт общения с незнакомыми людьми;</a:t>
            </a:r>
          </a:p>
          <a:p>
            <a:pPr eaLnBrk="1" hangingPunct="1"/>
            <a:r>
              <a:rPr lang="ru-RU" sz="2400" smtClean="0"/>
              <a:t>В школе ребенок нередко будет попадать в ситуации сравнения со сверстниками, готовьте его к этому;</a:t>
            </a:r>
          </a:p>
          <a:p>
            <a:pPr eaLnBrk="1" hangingPunct="1"/>
            <a:r>
              <a:rPr lang="ru-RU" sz="2400" smtClean="0"/>
              <a:t>Старайтесь, чтобы ребенок привыкал работать самостоятельно, не требовал постоянного внимания и поощрения со стороны взрослого</a:t>
            </a:r>
            <a:r>
              <a:rPr lang="ru-RU" sz="2800" smtClean="0"/>
              <a:t>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8435" name="Picture 2" descr="http://www.clever-children.com/images/kartinki-na-saite/studying-childr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789363"/>
            <a:ext cx="38512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Эмоционално-волевая  готовность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3708400" y="1196975"/>
            <a:ext cx="5180013" cy="51260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Волевая готовность</a:t>
            </a:r>
            <a:r>
              <a:rPr lang="ru-RU" sz="2400" smtClean="0"/>
              <a:t> - способность ребенка напряженно трудиться, делая то, что от него требует учитель, режим школьной жизни. Ребенок должен уметь </a:t>
            </a:r>
            <a:r>
              <a:rPr lang="ru-RU" sz="2400" b="1" smtClean="0"/>
              <a:t>управлять своим поведением, </a:t>
            </a:r>
            <a:r>
              <a:rPr lang="ru-RU" sz="2400" smtClean="0"/>
              <a:t>умственной деятельностью.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Ребенок должен обладать хотя бы элементарными навыками </a:t>
            </a:r>
            <a:r>
              <a:rPr lang="ru-RU" sz="2400" b="1" smtClean="0"/>
              <a:t>самоорганизации.</a:t>
            </a:r>
          </a:p>
        </p:txBody>
      </p:sp>
      <p:pic>
        <p:nvPicPr>
          <p:cNvPr id="19459" name="Picture 2" descr="http://ewrica.com.ua/wp-content/uploads/2014/03/Motivatsiya-k-uchebe-300x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2762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s://encrypted-tbn0.gstatic.com/images?q=tbn:ANd9GcQLHQNoRcLGoExt7fvZtXkeWDnzOW6SO24yTSSv7UOrOQNyiSP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76700"/>
            <a:ext cx="2798763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6643688" cy="6540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smtClean="0"/>
              <a:t>Интеллектуальная готовность:</a:t>
            </a:r>
          </a:p>
        </p:txBody>
      </p:sp>
      <p:pic>
        <p:nvPicPr>
          <p:cNvPr id="20482" name="Picture 4" descr="http://the-baby.ru/wp-content/uploads/2012/04/rebenok-poznaet-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0"/>
            <a:ext cx="285432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14" descr="http://%D0%B7%D0%B4%D0%BE%D1%80%D0%BE%D0%B2%D1%8B%D0%B9-%D0%BF%D1%83%D0%BF%D1%81.%D1%80%D1%84/wp-content/uploads/2015/02/d09e36d133b110d0c3c072c56bed7.jpg"/>
          <p:cNvSpPr>
            <a:spLocks noChangeAspect="1" noChangeArrowheads="1"/>
          </p:cNvSpPr>
          <p:nvPr/>
        </p:nvSpPr>
        <p:spPr bwMode="auto">
          <a:xfrm>
            <a:off x="155575" y="-2689225"/>
            <a:ext cx="6858000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84" name="Picture 22" descr="http://ejka.ru/uploads/images/4/3/f/e/6/76e9e5024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276475"/>
            <a:ext cx="26463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http://chitalochka-ru.ru/wp-content/uploads/2014/06/87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4292600"/>
            <a:ext cx="2987675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5654675" cy="469741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Поощряйте любознательность</a:t>
            </a:r>
            <a:r>
              <a:rPr lang="ru-RU" sz="2400" smtClean="0"/>
              <a:t>: способствуйте тому, чтобы ребенок </a:t>
            </a:r>
            <a:r>
              <a:rPr lang="ru-RU" sz="2400" b="1" smtClean="0"/>
              <a:t>задавал вопросы</a:t>
            </a:r>
            <a:r>
              <a:rPr lang="ru-RU" sz="2400" smtClean="0"/>
              <a:t> и </a:t>
            </a:r>
            <a:r>
              <a:rPr lang="ru-RU" sz="2400" b="1" smtClean="0"/>
              <a:t>совместно</a:t>
            </a:r>
            <a:r>
              <a:rPr lang="ru-RU" sz="2400" smtClean="0"/>
              <a:t> ищите ответы на них.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Поощряйте</a:t>
            </a:r>
            <a:r>
              <a:rPr lang="ru-RU" sz="2400" b="1" smtClean="0"/>
              <a:t> рисование, лепку, конструирование – </a:t>
            </a:r>
            <a:r>
              <a:rPr lang="ru-RU" sz="2400" smtClean="0"/>
              <a:t>эти занятия заставляют работать фантазию, воображение, самостоятельную смекалку.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Читайте детям </a:t>
            </a:r>
            <a:r>
              <a:rPr lang="ru-RU" sz="2400" smtClean="0"/>
              <a:t>не менее получаса в день. Задавайте вопросы о прочитанном, придумывайте новый конец сказкам, фантазируйте вместе.</a:t>
            </a:r>
          </a:p>
          <a:p>
            <a:pPr eaLnBrk="1" hangingPunct="1">
              <a:lnSpc>
                <a:spcPct val="80000"/>
              </a:lnSpc>
            </a:pPr>
            <a:endParaRPr lang="ru-RU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/>
            <a:r>
              <a:rPr lang="ru-RU" sz="2400" b="1" smtClean="0"/>
              <a:t>Мотивационная готовность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836613"/>
            <a:ext cx="7991475" cy="31686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Есть ли у ребенка </a:t>
            </a:r>
            <a:r>
              <a:rPr lang="ru-RU" sz="2400" b="1" smtClean="0"/>
              <a:t>желание ходить в школу</a:t>
            </a:r>
            <a:r>
              <a:rPr lang="ru-RU" sz="2400" smtClean="0"/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Именно</a:t>
            </a:r>
            <a:r>
              <a:rPr lang="ru-RU" sz="2400" i="1" smtClean="0"/>
              <a:t> </a:t>
            </a:r>
            <a:r>
              <a:rPr lang="ru-RU" sz="2400" b="1" i="1" smtClean="0"/>
              <a:t>внутренняя позиция школьника </a:t>
            </a:r>
            <a:r>
              <a:rPr lang="ru-RU" sz="2400" smtClean="0"/>
              <a:t>и является основой готовности к школе;</a:t>
            </a:r>
          </a:p>
          <a:p>
            <a:pPr eaLnBrk="1" hangingPunct="1"/>
            <a:r>
              <a:rPr lang="ru-RU" sz="2400" smtClean="0"/>
              <a:t>расскажите ребенку какие обязанности появляются у школьника и как это важно;</a:t>
            </a:r>
          </a:p>
          <a:p>
            <a:pPr eaLnBrk="1" hangingPunct="1"/>
            <a:r>
              <a:rPr lang="ru-RU" sz="2400" smtClean="0"/>
              <a:t>на доступных примерах покажите важность уроков, оценок школьного распорядка.</a:t>
            </a:r>
            <a:endParaRPr lang="ru-RU" sz="2400" b="1" smtClean="0"/>
          </a:p>
          <a:p>
            <a:pPr algn="ctr" eaLnBrk="1" hangingPunct="1">
              <a:buFont typeface="Arial" charset="0"/>
              <a:buNone/>
            </a:pPr>
            <a:r>
              <a:rPr lang="ru-RU" sz="2400" b="1" smtClean="0"/>
              <a:t>Никогда не отзывайтесь о школе плохо!</a:t>
            </a:r>
          </a:p>
        </p:txBody>
      </p:sp>
      <p:pic>
        <p:nvPicPr>
          <p:cNvPr id="21507" name="Picture 5" descr="Картинки по запросу картинки школь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4005263"/>
            <a:ext cx="38893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Картинки по запросу картинки школь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005263"/>
            <a:ext cx="3673475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390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Родительское собрание в активной форме  «Готовность к школе» </vt:lpstr>
      <vt:lpstr>Пространство взаимодействия</vt:lpstr>
      <vt:lpstr>Цель встречи: создание условий для мотивации родителей к успешной подготовке детей к школе </vt:lpstr>
      <vt:lpstr>Встреча проходит в три этапа: </vt:lpstr>
      <vt:lpstr>Ребенка считают неготовым к школе, если он: </vt:lpstr>
      <vt:lpstr>Коммуникативная готовность</vt:lpstr>
      <vt:lpstr>Эмоционално-волевая  готовность </vt:lpstr>
      <vt:lpstr>Интеллектуальная готовность:</vt:lpstr>
      <vt:lpstr>Мотивационная готовность</vt:lpstr>
      <vt:lpstr> Учитесь на отлично!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заниматься с ребенком, чтобы он оказался готовым к школе?</dc:title>
  <cp:lastModifiedBy>Пользователь Windows</cp:lastModifiedBy>
  <cp:revision>45</cp:revision>
  <dcterms:modified xsi:type="dcterms:W3CDTF">2024-03-19T07:01:36Z</dcterms:modified>
</cp:coreProperties>
</file>