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3" r:id="rId1"/>
  </p:sldMasterIdLst>
  <p:notesMasterIdLst>
    <p:notesMasterId r:id="rId37"/>
  </p:notesMasterIdLst>
  <p:sldIdLst>
    <p:sldId id="340" r:id="rId2"/>
    <p:sldId id="341" r:id="rId3"/>
    <p:sldId id="342" r:id="rId4"/>
    <p:sldId id="343" r:id="rId5"/>
    <p:sldId id="355" r:id="rId6"/>
    <p:sldId id="303" r:id="rId7"/>
    <p:sldId id="336" r:id="rId8"/>
    <p:sldId id="354" r:id="rId9"/>
    <p:sldId id="335" r:id="rId10"/>
    <p:sldId id="308" r:id="rId11"/>
    <p:sldId id="310" r:id="rId12"/>
    <p:sldId id="330" r:id="rId13"/>
    <p:sldId id="344" r:id="rId14"/>
    <p:sldId id="345" r:id="rId15"/>
    <p:sldId id="346" r:id="rId16"/>
    <p:sldId id="347" r:id="rId17"/>
    <p:sldId id="348" r:id="rId18"/>
    <p:sldId id="349" r:id="rId19"/>
    <p:sldId id="353" r:id="rId20"/>
    <p:sldId id="351" r:id="rId21"/>
    <p:sldId id="313" r:id="rId22"/>
    <p:sldId id="273" r:id="rId23"/>
    <p:sldId id="277" r:id="rId24"/>
    <p:sldId id="324" r:id="rId25"/>
    <p:sldId id="325" r:id="rId26"/>
    <p:sldId id="326" r:id="rId27"/>
    <p:sldId id="329" r:id="rId28"/>
    <p:sldId id="327" r:id="rId29"/>
    <p:sldId id="267" r:id="rId30"/>
    <p:sldId id="319" r:id="rId31"/>
    <p:sldId id="320" r:id="rId32"/>
    <p:sldId id="321" r:id="rId33"/>
    <p:sldId id="333" r:id="rId34"/>
    <p:sldId id="289" r:id="rId35"/>
    <p:sldId id="33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76" autoAdjust="0"/>
  </p:normalViewPr>
  <p:slideViewPr>
    <p:cSldViewPr>
      <p:cViewPr varScale="1">
        <p:scale>
          <a:sx n="83" d="100"/>
          <a:sy n="83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28528-8253-40E3-A124-5E6F94866E5B}" type="datetimeFigureOut">
              <a:rPr lang="ru-RU" smtClean="0"/>
              <a:t>18.11.2012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36727-A681-471C-AE84-D9CDD3AA1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661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36727-A681-471C-AE84-D9CDD3AA197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03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E695F28-6DA9-45E8-AAA0-E335EB6F58DB}" type="slidenum">
              <a:rPr lang="ru-RU" smtClean="0"/>
              <a:pPr eaLnBrk="1" hangingPunct="1"/>
              <a:t>30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96281F8E-D28F-44BC-BA63-93996E41CFC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057C3E-DD04-4698-BBFD-BE28E0408FA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1E238F-16D1-427B-A9F3-9EDF88EA143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94F75-3547-4F47-BAA4-F1CD2946EB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642341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5A5BB957-93CF-4012-BB3C-D8AEA2DC8CF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DC1CE05D-6BFA-40B3-9F4B-B015D50471F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D51466-58C8-46E3-BE3F-0ACCED577B3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DB1E3C-59E3-4704-A46E-8687AF15877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8C19A8C2-6E41-49A7-AEC6-2351E4AD768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3726B-C9E1-46DE-A616-5BC2E8B5FBC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F480042-29DF-4A5C-A5F7-27093FF2E42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99965BA-4676-4AEE-A088-9BB80DA3FCB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F85DC2-EB60-41EE-B728-342488D5E6E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4" r:id="rId1"/>
    <p:sldLayoutId id="2147484445" r:id="rId2"/>
    <p:sldLayoutId id="2147484446" r:id="rId3"/>
    <p:sldLayoutId id="2147484447" r:id="rId4"/>
    <p:sldLayoutId id="2147484448" r:id="rId5"/>
    <p:sldLayoutId id="2147484449" r:id="rId6"/>
    <p:sldLayoutId id="2147484450" r:id="rId7"/>
    <p:sldLayoutId id="2147484451" r:id="rId8"/>
    <p:sldLayoutId id="2147484452" r:id="rId9"/>
    <p:sldLayoutId id="2147484453" r:id="rId10"/>
    <p:sldLayoutId id="2147484454" r:id="rId11"/>
    <p:sldLayoutId id="2147484455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../../../../../Program%20Files%20(x86)/1C%20MathKit%203.0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858000" cy="1894362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3200" b="1" dirty="0" smtClean="0"/>
              <a:t>Метод исследования как средство формирования предметных и </a:t>
            </a:r>
            <a:r>
              <a:rPr lang="ru-RU" sz="3200" b="1" dirty="0" err="1" smtClean="0"/>
              <a:t>метапредметных</a:t>
            </a:r>
            <a:r>
              <a:rPr lang="ru-RU" sz="3200" b="1" dirty="0" smtClean="0"/>
              <a:t> результатов на уроках математики </a:t>
            </a:r>
            <a:br>
              <a:rPr lang="ru-RU" sz="3200" b="1" dirty="0" smtClean="0"/>
            </a:br>
            <a:r>
              <a:rPr lang="ru-RU" sz="2400" b="1" i="1" dirty="0" smtClean="0"/>
              <a:t>на примере темы «Линейная функция»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9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1371600"/>
          </a:xfrm>
        </p:spPr>
        <p:txBody>
          <a:bodyPr>
            <a:noAutofit/>
          </a:bodyPr>
          <a:lstStyle/>
          <a:p>
            <a:pPr marL="0" indent="0" algn="l" eaLnBrk="1" hangingPunct="1">
              <a:buNone/>
            </a:pPr>
            <a:r>
              <a:rPr lang="ru-RU" sz="28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br>
              <a:rPr lang="ru-RU" sz="28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= - 2х + 3 – линейная функция.</a:t>
            </a:r>
            <a:b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Графиком линейной функции является прямая,</a:t>
            </a:r>
            <a:b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для построения прямой нужно иметь две точки</a:t>
            </a:r>
            <a:br>
              <a:rPr lang="ru-RU" sz="2800" b="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26356"/>
            <a:ext cx="5004048" cy="5531644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sz="1600" b="1" dirty="0" smtClean="0"/>
              <a:t>х</a:t>
            </a:r>
            <a:r>
              <a:rPr lang="ru-RU" sz="1600" dirty="0" smtClean="0"/>
              <a:t> </a:t>
            </a:r>
            <a:r>
              <a:rPr lang="ru-RU" sz="1800" dirty="0" smtClean="0"/>
              <a:t>– независимая переменная, поэтому её значения </a:t>
            </a:r>
            <a:r>
              <a:rPr lang="ru-RU" sz="1800" b="1" dirty="0" smtClean="0"/>
              <a:t>выберем сами</a:t>
            </a:r>
            <a:r>
              <a:rPr lang="ru-RU" sz="1800" dirty="0" smtClean="0"/>
              <a:t>;</a:t>
            </a:r>
          </a:p>
          <a:p>
            <a:pPr eaLnBrk="1" hangingPunct="1">
              <a:buFontTx/>
              <a:buNone/>
            </a:pPr>
            <a:r>
              <a:rPr lang="ru-RU" sz="1800" b="1" dirty="0" smtClean="0"/>
              <a:t>У</a:t>
            </a:r>
            <a:r>
              <a:rPr lang="ru-RU" sz="1800" dirty="0" smtClean="0"/>
              <a:t> – зависимая переменная, её значение </a:t>
            </a:r>
            <a:r>
              <a:rPr lang="ru-RU" sz="1800" b="1" dirty="0" smtClean="0"/>
              <a:t>получится</a:t>
            </a:r>
            <a:r>
              <a:rPr lang="ru-RU" sz="1800" dirty="0" smtClean="0"/>
              <a:t> в результате подстановки выбранного значения  </a:t>
            </a:r>
            <a:r>
              <a:rPr lang="ru-RU" sz="1800" b="1" dirty="0" smtClean="0"/>
              <a:t>х </a:t>
            </a:r>
            <a:r>
              <a:rPr lang="ru-RU" sz="1800" dirty="0" smtClean="0"/>
              <a:t> в функцию. </a:t>
            </a:r>
          </a:p>
          <a:p>
            <a:pPr eaLnBrk="1" hangingPunct="1">
              <a:buFontTx/>
              <a:buNone/>
            </a:pPr>
            <a:r>
              <a:rPr lang="ru-RU" sz="1800" b="1" dirty="0" smtClean="0"/>
              <a:t>Результаты запишем в таблицу:</a:t>
            </a:r>
          </a:p>
        </p:txBody>
      </p:sp>
      <p:graphicFrame>
        <p:nvGraphicFramePr>
          <p:cNvPr id="23750" name="Group 19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041974461"/>
              </p:ext>
            </p:extLst>
          </p:nvPr>
        </p:nvGraphicFramePr>
        <p:xfrm>
          <a:off x="5059878" y="1630360"/>
          <a:ext cx="3962400" cy="4664079"/>
        </p:xfrm>
        <a:graphic>
          <a:graphicData uri="http://schemas.openxmlformats.org/drawingml/2006/table">
            <a:tbl>
              <a:tblPr/>
              <a:tblGrid>
                <a:gridCol w="395288"/>
                <a:gridCol w="396875"/>
                <a:gridCol w="396875"/>
                <a:gridCol w="396875"/>
                <a:gridCol w="395287"/>
                <a:gridCol w="395288"/>
                <a:gridCol w="396875"/>
                <a:gridCol w="396875"/>
                <a:gridCol w="396875"/>
                <a:gridCol w="395287"/>
              </a:tblGrid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09" name="Group 157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57675648"/>
              </p:ext>
            </p:extLst>
          </p:nvPr>
        </p:nvGraphicFramePr>
        <p:xfrm>
          <a:off x="777875" y="3284984"/>
          <a:ext cx="1851819" cy="1036320"/>
        </p:xfrm>
        <a:graphic>
          <a:graphicData uri="http://schemas.openxmlformats.org/drawingml/2006/table">
            <a:tbl>
              <a:tblPr/>
              <a:tblGrid>
                <a:gridCol w="617273"/>
                <a:gridCol w="617273"/>
                <a:gridCol w="617273"/>
              </a:tblGrid>
              <a:tr h="453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30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03" name="Text Box 161"/>
          <p:cNvSpPr txBox="1">
            <a:spLocks noChangeArrowheads="1"/>
          </p:cNvSpPr>
          <p:nvPr/>
        </p:nvSpPr>
        <p:spPr bwMode="auto">
          <a:xfrm>
            <a:off x="685800" y="3733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715" name="Text Box 163"/>
          <p:cNvSpPr txBox="1">
            <a:spLocks noChangeArrowheads="1"/>
          </p:cNvSpPr>
          <p:nvPr/>
        </p:nvSpPr>
        <p:spPr bwMode="auto">
          <a:xfrm>
            <a:off x="1524000" y="3245643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0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3716" name="Text Box 164"/>
          <p:cNvSpPr txBox="1">
            <a:spLocks noChangeArrowheads="1"/>
          </p:cNvSpPr>
          <p:nvPr/>
        </p:nvSpPr>
        <p:spPr bwMode="auto">
          <a:xfrm>
            <a:off x="2089943" y="3265714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333399"/>
                </a:solidFill>
              </a:rPr>
              <a:t>2</a:t>
            </a:r>
            <a:endParaRPr lang="ru-RU" sz="2800" b="1" dirty="0">
              <a:solidFill>
                <a:srgbClr val="333399"/>
              </a:solidFill>
            </a:endParaRPr>
          </a:p>
        </p:txBody>
      </p:sp>
      <p:sp>
        <p:nvSpPr>
          <p:cNvPr id="23717" name="Text Box 165"/>
          <p:cNvSpPr txBox="1">
            <a:spLocks noChangeArrowheads="1"/>
          </p:cNvSpPr>
          <p:nvPr/>
        </p:nvSpPr>
        <p:spPr bwMode="auto">
          <a:xfrm>
            <a:off x="304800" y="4191000"/>
            <a:ext cx="3440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FF0000"/>
                </a:solidFill>
              </a:rPr>
              <a:t>Если х = 0, </a:t>
            </a:r>
            <a:r>
              <a:rPr lang="ru-RU" dirty="0" smtClean="0">
                <a:solidFill>
                  <a:srgbClr val="FF0000"/>
                </a:solidFill>
              </a:rPr>
              <a:t>то </a:t>
            </a:r>
            <a:r>
              <a:rPr lang="ru-RU" dirty="0">
                <a:solidFill>
                  <a:srgbClr val="FF0000"/>
                </a:solidFill>
              </a:rPr>
              <a:t>у = - 2</a:t>
            </a:r>
            <a:r>
              <a:rPr lang="en-US" b="1" dirty="0">
                <a:solidFill>
                  <a:srgbClr val="FF0000"/>
                </a:solidFill>
              </a:rPr>
              <a:t>·</a:t>
            </a:r>
            <a:r>
              <a:rPr lang="ru-RU" dirty="0">
                <a:solidFill>
                  <a:srgbClr val="FF0000"/>
                </a:solidFill>
              </a:rPr>
              <a:t>0 + 3 =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3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3718" name="Text Box 166"/>
          <p:cNvSpPr txBox="1">
            <a:spLocks noChangeArrowheads="1"/>
          </p:cNvSpPr>
          <p:nvPr/>
        </p:nvSpPr>
        <p:spPr bwMode="auto">
          <a:xfrm>
            <a:off x="1524000" y="3781426"/>
            <a:ext cx="382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3719" name="Text Box 167"/>
          <p:cNvSpPr txBox="1">
            <a:spLocks noChangeArrowheads="1"/>
          </p:cNvSpPr>
          <p:nvPr/>
        </p:nvSpPr>
        <p:spPr bwMode="auto">
          <a:xfrm>
            <a:off x="379412" y="4557713"/>
            <a:ext cx="3965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333399"/>
                </a:solidFill>
              </a:rPr>
              <a:t>Если х=2, то у = -2</a:t>
            </a:r>
            <a:r>
              <a:rPr lang="en-US" b="1" dirty="0">
                <a:solidFill>
                  <a:srgbClr val="333399"/>
                </a:solidFill>
              </a:rPr>
              <a:t>·</a:t>
            </a:r>
            <a:r>
              <a:rPr lang="ru-RU" dirty="0">
                <a:solidFill>
                  <a:srgbClr val="333399"/>
                </a:solidFill>
              </a:rPr>
              <a:t>2+3 = - 4+3= </a:t>
            </a:r>
            <a:r>
              <a:rPr lang="ru-RU" sz="2800" b="1" dirty="0">
                <a:solidFill>
                  <a:srgbClr val="333399"/>
                </a:solidFill>
              </a:rPr>
              <a:t>-1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3720" name="Text Box 168"/>
          <p:cNvSpPr txBox="1">
            <a:spLocks noChangeArrowheads="1"/>
          </p:cNvSpPr>
          <p:nvPr/>
        </p:nvSpPr>
        <p:spPr bwMode="auto">
          <a:xfrm>
            <a:off x="1981199" y="3784827"/>
            <a:ext cx="600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333399"/>
                </a:solidFill>
              </a:rPr>
              <a:t>- 1</a:t>
            </a:r>
            <a:endParaRPr lang="ru-RU" sz="2800" b="1" dirty="0">
              <a:solidFill>
                <a:srgbClr val="333399"/>
              </a:solidFill>
            </a:endParaRPr>
          </a:p>
        </p:txBody>
      </p:sp>
      <p:sp>
        <p:nvSpPr>
          <p:cNvPr id="23721" name="Text Box 169"/>
          <p:cNvSpPr txBox="1">
            <a:spLocks noChangeArrowheads="1"/>
          </p:cNvSpPr>
          <p:nvPr/>
        </p:nvSpPr>
        <p:spPr bwMode="auto">
          <a:xfrm>
            <a:off x="179512" y="5091112"/>
            <a:ext cx="388843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Точки </a:t>
            </a:r>
            <a:r>
              <a:rPr lang="ru-RU" sz="2800" b="1" dirty="0">
                <a:solidFill>
                  <a:srgbClr val="FF0000"/>
                </a:solidFill>
              </a:rPr>
              <a:t>(0;3)</a:t>
            </a:r>
            <a:r>
              <a:rPr lang="ru-RU" dirty="0">
                <a:solidFill>
                  <a:srgbClr val="000000"/>
                </a:solidFill>
              </a:rPr>
              <a:t> и </a:t>
            </a:r>
            <a:r>
              <a:rPr lang="ru-RU" sz="2800" b="1" dirty="0">
                <a:solidFill>
                  <a:srgbClr val="333399"/>
                </a:solidFill>
              </a:rPr>
              <a:t>(2; -1)</a:t>
            </a:r>
            <a:r>
              <a:rPr lang="ru-RU" dirty="0">
                <a:solidFill>
                  <a:srgbClr val="000000"/>
                </a:solidFill>
              </a:rPr>
              <a:t> отметим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на координатной плоскости и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проведем через них прямую.</a:t>
            </a:r>
          </a:p>
        </p:txBody>
      </p:sp>
      <p:sp>
        <p:nvSpPr>
          <p:cNvPr id="23722" name="Line 170"/>
          <p:cNvSpPr>
            <a:spLocks noChangeShapeType="1"/>
          </p:cNvSpPr>
          <p:nvPr/>
        </p:nvSpPr>
        <p:spPr bwMode="auto">
          <a:xfrm>
            <a:off x="4648200" y="4223657"/>
            <a:ext cx="434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723" name="Text Box 171"/>
          <p:cNvSpPr txBox="1">
            <a:spLocks noChangeArrowheads="1"/>
          </p:cNvSpPr>
          <p:nvPr/>
        </p:nvSpPr>
        <p:spPr bwMode="auto">
          <a:xfrm>
            <a:off x="8686800" y="4191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х</a:t>
            </a:r>
          </a:p>
        </p:txBody>
      </p:sp>
      <p:sp>
        <p:nvSpPr>
          <p:cNvPr id="23724" name="Line 172"/>
          <p:cNvSpPr>
            <a:spLocks noChangeShapeType="1"/>
          </p:cNvSpPr>
          <p:nvPr/>
        </p:nvSpPr>
        <p:spPr bwMode="auto">
          <a:xfrm flipV="1">
            <a:off x="6651171" y="1270227"/>
            <a:ext cx="0" cy="502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726" name="Text Box 174"/>
          <p:cNvSpPr txBox="1">
            <a:spLocks noChangeArrowheads="1"/>
          </p:cNvSpPr>
          <p:nvPr/>
        </p:nvSpPr>
        <p:spPr bwMode="auto">
          <a:xfrm>
            <a:off x="6705600" y="1143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у</a:t>
            </a:r>
          </a:p>
        </p:txBody>
      </p:sp>
      <p:sp>
        <p:nvSpPr>
          <p:cNvPr id="23727" name="Text Box 175"/>
          <p:cNvSpPr txBox="1">
            <a:spLocks noChangeArrowheads="1"/>
          </p:cNvSpPr>
          <p:nvPr/>
        </p:nvSpPr>
        <p:spPr bwMode="auto">
          <a:xfrm>
            <a:off x="6400800" y="4191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23728" name="Text Box 176"/>
          <p:cNvSpPr txBox="1">
            <a:spLocks noChangeArrowheads="1"/>
          </p:cNvSpPr>
          <p:nvPr/>
        </p:nvSpPr>
        <p:spPr bwMode="auto">
          <a:xfrm>
            <a:off x="6934200" y="4191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3729" name="Text Box 177"/>
          <p:cNvSpPr txBox="1">
            <a:spLocks noChangeArrowheads="1"/>
          </p:cNvSpPr>
          <p:nvPr/>
        </p:nvSpPr>
        <p:spPr bwMode="auto">
          <a:xfrm>
            <a:off x="6705600" y="35052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3730" name="Oval 178"/>
          <p:cNvSpPr>
            <a:spLocks noChangeArrowheads="1"/>
          </p:cNvSpPr>
          <p:nvPr/>
        </p:nvSpPr>
        <p:spPr bwMode="auto">
          <a:xfrm>
            <a:off x="6574971" y="25527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3731" name="Oval 179"/>
          <p:cNvSpPr>
            <a:spLocks noChangeArrowheads="1"/>
          </p:cNvSpPr>
          <p:nvPr/>
        </p:nvSpPr>
        <p:spPr bwMode="auto">
          <a:xfrm>
            <a:off x="7340600" y="4679156"/>
            <a:ext cx="152400" cy="1524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3735" name="Line 183"/>
          <p:cNvSpPr>
            <a:spLocks noChangeShapeType="1"/>
          </p:cNvSpPr>
          <p:nvPr/>
        </p:nvSpPr>
        <p:spPr bwMode="auto">
          <a:xfrm>
            <a:off x="6356350" y="1852144"/>
            <a:ext cx="1600200" cy="42672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736" name="Text Box 184"/>
          <p:cNvSpPr txBox="1">
            <a:spLocks noChangeArrowheads="1"/>
          </p:cNvSpPr>
          <p:nvPr/>
        </p:nvSpPr>
        <p:spPr bwMode="auto">
          <a:xfrm>
            <a:off x="5334000" y="2133600"/>
            <a:ext cx="1177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У= - 2х+3</a:t>
            </a:r>
          </a:p>
        </p:txBody>
      </p:sp>
      <p:sp>
        <p:nvSpPr>
          <p:cNvPr id="23737" name="Text Box 185"/>
          <p:cNvSpPr txBox="1">
            <a:spLocks noChangeArrowheads="1"/>
          </p:cNvSpPr>
          <p:nvPr/>
        </p:nvSpPr>
        <p:spPr bwMode="auto">
          <a:xfrm>
            <a:off x="6781800" y="2438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3738" name="Text Box 186"/>
          <p:cNvSpPr txBox="1">
            <a:spLocks noChangeArrowheads="1"/>
          </p:cNvSpPr>
          <p:nvPr/>
        </p:nvSpPr>
        <p:spPr bwMode="auto">
          <a:xfrm>
            <a:off x="7315200" y="4191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3739" name="Text Box 187"/>
          <p:cNvSpPr txBox="1">
            <a:spLocks noChangeArrowheads="1"/>
          </p:cNvSpPr>
          <p:nvPr/>
        </p:nvSpPr>
        <p:spPr bwMode="auto">
          <a:xfrm>
            <a:off x="6705600" y="4572000"/>
            <a:ext cx="45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>
                <a:solidFill>
                  <a:srgbClr val="000000"/>
                </a:solidFill>
              </a:rPr>
              <a:t>- 1</a:t>
            </a:r>
          </a:p>
        </p:txBody>
      </p:sp>
      <p:sp>
        <p:nvSpPr>
          <p:cNvPr id="23744" name="Text Box 192"/>
          <p:cNvSpPr txBox="1">
            <a:spLocks noChangeArrowheads="1"/>
          </p:cNvSpPr>
          <p:nvPr/>
        </p:nvSpPr>
        <p:spPr bwMode="auto">
          <a:xfrm>
            <a:off x="3151188" y="3505200"/>
            <a:ext cx="13668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9900"/>
                </a:solidFill>
              </a:rPr>
              <a:t>выбираем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9900"/>
                </a:solidFill>
              </a:rPr>
              <a:t>сами</a:t>
            </a:r>
          </a:p>
        </p:txBody>
      </p:sp>
      <p:sp>
        <p:nvSpPr>
          <p:cNvPr id="23746" name="Line 194"/>
          <p:cNvSpPr>
            <a:spLocks noChangeShapeType="1"/>
          </p:cNvSpPr>
          <p:nvPr/>
        </p:nvSpPr>
        <p:spPr bwMode="auto">
          <a:xfrm flipH="1" flipV="1">
            <a:off x="1828800" y="3623114"/>
            <a:ext cx="1600200" cy="3810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3747" name="Line 195"/>
          <p:cNvSpPr>
            <a:spLocks noChangeShapeType="1"/>
          </p:cNvSpPr>
          <p:nvPr/>
        </p:nvSpPr>
        <p:spPr bwMode="auto">
          <a:xfrm flipH="1" flipV="1">
            <a:off x="2362200" y="3470714"/>
            <a:ext cx="1066800" cy="5334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43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3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500"/>
                                        <p:tgtEl>
                                          <p:spTgt spid="23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500"/>
                                        <p:tgtEl>
                                          <p:spTgt spid="23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500"/>
                                        <p:tgtEl>
                                          <p:spTgt spid="23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3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500"/>
                                        <p:tgtEl>
                                          <p:spTgt spid="237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500"/>
                                        <p:tgtEl>
                                          <p:spTgt spid="237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500"/>
                                        <p:tgtEl>
                                          <p:spTgt spid="237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3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2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0"/>
                                        <p:tgtEl>
                                          <p:spTgt spid="2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3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0"/>
                                        <p:tgtEl>
                                          <p:spTgt spid="23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3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3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000"/>
                                        <p:tgtEl>
                                          <p:spTgt spid="2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0"/>
                                        <p:tgtEl>
                                          <p:spTgt spid="2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000"/>
                                        <p:tgtEl>
                                          <p:spTgt spid="2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6" dur="5000"/>
                                        <p:tgtEl>
                                          <p:spTgt spid="2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2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15" grpId="0"/>
      <p:bldP spid="23717" grpId="0"/>
      <p:bldP spid="23718" grpId="0"/>
      <p:bldP spid="23719" grpId="0"/>
      <p:bldP spid="23720" grpId="0"/>
      <p:bldP spid="23721" grpId="0"/>
      <p:bldP spid="23722" grpId="0" animBg="1"/>
      <p:bldP spid="23723" grpId="0"/>
      <p:bldP spid="23724" grpId="0" animBg="1"/>
      <p:bldP spid="23726" grpId="0"/>
      <p:bldP spid="23730" grpId="0" animBg="1"/>
      <p:bldP spid="23731" grpId="0" animBg="1"/>
      <p:bldP spid="23735" grpId="0" animBg="1"/>
      <p:bldP spid="23736" grpId="0"/>
      <p:bldP spid="23737" grpId="0"/>
      <p:bldP spid="23738" grpId="0"/>
      <p:bldP spid="23739" grpId="0"/>
      <p:bldP spid="23744" grpId="0"/>
      <p:bldP spid="23746" grpId="0" animBg="1"/>
      <p:bldP spid="237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3"/>
          <p:cNvSpPr>
            <a:spLocks noChangeShapeType="1"/>
          </p:cNvSpPr>
          <p:nvPr/>
        </p:nvSpPr>
        <p:spPr bwMode="auto">
          <a:xfrm>
            <a:off x="228600" y="152400"/>
            <a:ext cx="0" cy="6400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147" name="Line 4"/>
          <p:cNvSpPr>
            <a:spLocks noChangeShapeType="1"/>
          </p:cNvSpPr>
          <p:nvPr/>
        </p:nvSpPr>
        <p:spPr bwMode="auto">
          <a:xfrm>
            <a:off x="8915400" y="152400"/>
            <a:ext cx="0" cy="6400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148" name="Line 5"/>
          <p:cNvSpPr>
            <a:spLocks noChangeShapeType="1"/>
          </p:cNvSpPr>
          <p:nvPr/>
        </p:nvSpPr>
        <p:spPr bwMode="auto">
          <a:xfrm rot="5400000">
            <a:off x="4572000" y="2209800"/>
            <a:ext cx="0" cy="8686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 rot="5400000">
            <a:off x="4572000" y="-4191000"/>
            <a:ext cx="0" cy="8686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16764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8080"/>
              </a:solidFill>
              <a:latin typeface="Arial"/>
              <a:cs typeface="Arial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82628" y="332657"/>
            <a:ext cx="793019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</a:rPr>
              <a:t>Построить график линейной функции </a:t>
            </a:r>
            <a:r>
              <a:rPr lang="ru-RU" sz="2800" i="1" dirty="0">
                <a:solidFill>
                  <a:srgbClr val="000000"/>
                </a:solidFill>
              </a:rPr>
              <a:t>у</a:t>
            </a:r>
            <a:r>
              <a:rPr lang="ru-RU" sz="2800" dirty="0">
                <a:solidFill>
                  <a:srgbClr val="000000"/>
                </a:solidFill>
              </a:rPr>
              <a:t> = </a:t>
            </a:r>
            <a:r>
              <a:rPr lang="en-US" sz="2800" dirty="0" smtClean="0">
                <a:solidFill>
                  <a:srgbClr val="000000"/>
                </a:solidFill>
              </a:rPr>
              <a:t>-</a:t>
            </a:r>
            <a:r>
              <a:rPr lang="ru-RU" sz="2800" dirty="0" smtClean="0">
                <a:solidFill>
                  <a:srgbClr val="000000"/>
                </a:solidFill>
              </a:rPr>
              <a:t>2</a:t>
            </a:r>
            <a:r>
              <a:rPr lang="ru-RU" sz="2800" i="1" dirty="0" smtClean="0">
                <a:solidFill>
                  <a:srgbClr val="000000"/>
                </a:solidFill>
              </a:rPr>
              <a:t>х</a:t>
            </a:r>
            <a:r>
              <a:rPr lang="ru-RU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>
                <a:solidFill>
                  <a:srgbClr val="000000"/>
                </a:solidFill>
              </a:rPr>
              <a:t>+3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981200" y="11430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Составим таблицу:</a:t>
            </a:r>
          </a:p>
        </p:txBody>
      </p: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1752600" y="1905000"/>
            <a:ext cx="2514600" cy="1143000"/>
            <a:chOff x="1152" y="2736"/>
            <a:chExt cx="1200" cy="528"/>
          </a:xfrm>
        </p:grpSpPr>
        <p:sp>
          <p:nvSpPr>
            <p:cNvPr id="2" name="Line 12"/>
            <p:cNvSpPr>
              <a:spLocks noChangeShapeType="1"/>
            </p:cNvSpPr>
            <p:nvPr/>
          </p:nvSpPr>
          <p:spPr bwMode="auto">
            <a:xfrm>
              <a:off x="1152" y="3024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3" name="Line 13"/>
            <p:cNvSpPr>
              <a:spLocks noChangeShapeType="1"/>
            </p:cNvSpPr>
            <p:nvPr/>
          </p:nvSpPr>
          <p:spPr bwMode="auto">
            <a:xfrm>
              <a:off x="1488" y="2736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4" name="Line 14"/>
            <p:cNvSpPr>
              <a:spLocks noChangeShapeType="1"/>
            </p:cNvSpPr>
            <p:nvPr/>
          </p:nvSpPr>
          <p:spPr bwMode="auto">
            <a:xfrm>
              <a:off x="1920" y="2736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</p:grp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1905000" y="2057400"/>
            <a:ext cx="609600" cy="93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3333CC"/>
                </a:solidFill>
              </a:rPr>
              <a:t>х</a:t>
            </a:r>
          </a:p>
          <a:p>
            <a:pPr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3333CC"/>
                </a:solidFill>
              </a:rPr>
              <a:t>у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2667000" y="1981200"/>
            <a:ext cx="381000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i="1">
                <a:solidFill>
                  <a:srgbClr val="2BAB2B"/>
                </a:solidFill>
              </a:rPr>
              <a:t>03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3505200" y="2057400"/>
            <a:ext cx="53340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i="1" dirty="0">
                <a:solidFill>
                  <a:srgbClr val="2BAB2B"/>
                </a:solidFill>
              </a:rPr>
              <a:t>1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i="1" dirty="0" smtClean="0">
                <a:solidFill>
                  <a:srgbClr val="2BAB2B"/>
                </a:solidFill>
              </a:rPr>
              <a:t>1</a:t>
            </a:r>
            <a:endParaRPr lang="ru-RU" i="1" dirty="0">
              <a:solidFill>
                <a:srgbClr val="2BAB2B"/>
              </a:solidFill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533400" y="3733800"/>
            <a:ext cx="41148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Построим на координатной плоскости точки (</a:t>
            </a:r>
            <a:r>
              <a:rPr lang="ru-RU" dirty="0">
                <a:solidFill>
                  <a:srgbClr val="2BAB2B"/>
                </a:solidFill>
              </a:rPr>
              <a:t>0</a:t>
            </a:r>
            <a:r>
              <a:rPr lang="ru-RU" dirty="0">
                <a:solidFill>
                  <a:srgbClr val="000000"/>
                </a:solidFill>
              </a:rPr>
              <a:t>;</a:t>
            </a:r>
            <a:r>
              <a:rPr lang="ru-RU" dirty="0">
                <a:solidFill>
                  <a:srgbClr val="2BAB2B"/>
                </a:solidFill>
              </a:rPr>
              <a:t>3</a:t>
            </a:r>
            <a:r>
              <a:rPr lang="ru-RU" dirty="0">
                <a:solidFill>
                  <a:srgbClr val="000000"/>
                </a:solidFill>
              </a:rPr>
              <a:t>) и (</a:t>
            </a:r>
            <a:r>
              <a:rPr lang="ru-RU" dirty="0">
                <a:solidFill>
                  <a:srgbClr val="2BAB2B"/>
                </a:solidFill>
              </a:rPr>
              <a:t>1</a:t>
            </a:r>
            <a:r>
              <a:rPr lang="ru-RU" dirty="0">
                <a:solidFill>
                  <a:srgbClr val="000000"/>
                </a:solidFill>
              </a:rPr>
              <a:t>;</a:t>
            </a:r>
            <a:r>
              <a:rPr lang="ru-RU" dirty="0">
                <a:solidFill>
                  <a:srgbClr val="2BAB2B"/>
                </a:solidFill>
              </a:rPr>
              <a:t>5</a:t>
            </a:r>
            <a:r>
              <a:rPr lang="ru-RU" dirty="0">
                <a:solidFill>
                  <a:srgbClr val="000000"/>
                </a:solidFill>
              </a:rPr>
              <a:t>) 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57200" y="5257800"/>
            <a:ext cx="408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и проведем через них прямую</a:t>
            </a:r>
          </a:p>
        </p:txBody>
      </p:sp>
      <p:grpSp>
        <p:nvGrpSpPr>
          <p:cNvPr id="6201" name="Group 57"/>
          <p:cNvGrpSpPr>
            <a:grpSpLocks/>
          </p:cNvGrpSpPr>
          <p:nvPr/>
        </p:nvGrpSpPr>
        <p:grpSpPr bwMode="auto">
          <a:xfrm>
            <a:off x="4955225" y="1807349"/>
            <a:ext cx="3657600" cy="4191000"/>
            <a:chOff x="3120" y="1152"/>
            <a:chExt cx="2304" cy="2640"/>
          </a:xfrm>
        </p:grpSpPr>
        <p:sp>
          <p:nvSpPr>
            <p:cNvPr id="6169" name="Rectangle 22"/>
            <p:cNvSpPr>
              <a:spLocks noChangeArrowheads="1"/>
            </p:cNvSpPr>
            <p:nvPr/>
          </p:nvSpPr>
          <p:spPr bwMode="auto">
            <a:xfrm>
              <a:off x="3120" y="1152"/>
              <a:ext cx="2304" cy="26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0" name="Line 23"/>
            <p:cNvSpPr>
              <a:spLocks noChangeShapeType="1"/>
            </p:cNvSpPr>
            <p:nvPr/>
          </p:nvSpPr>
          <p:spPr bwMode="auto">
            <a:xfrm>
              <a:off x="3120" y="1866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1" name="Line 24"/>
            <p:cNvSpPr>
              <a:spLocks noChangeShapeType="1"/>
            </p:cNvSpPr>
            <p:nvPr/>
          </p:nvSpPr>
          <p:spPr bwMode="auto">
            <a:xfrm>
              <a:off x="3120" y="2080"/>
              <a:ext cx="8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2" name="Line 25"/>
            <p:cNvSpPr>
              <a:spLocks noChangeShapeType="1"/>
            </p:cNvSpPr>
            <p:nvPr/>
          </p:nvSpPr>
          <p:spPr bwMode="auto">
            <a:xfrm>
              <a:off x="3120" y="2294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3" name="Line 26"/>
            <p:cNvSpPr>
              <a:spLocks noChangeShapeType="1"/>
            </p:cNvSpPr>
            <p:nvPr/>
          </p:nvSpPr>
          <p:spPr bwMode="auto">
            <a:xfrm>
              <a:off x="3120" y="2508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4" name="Line 27"/>
            <p:cNvSpPr>
              <a:spLocks noChangeShapeType="1"/>
            </p:cNvSpPr>
            <p:nvPr/>
          </p:nvSpPr>
          <p:spPr bwMode="auto">
            <a:xfrm>
              <a:off x="3120" y="2936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5" name="Line 28"/>
            <p:cNvSpPr>
              <a:spLocks noChangeShapeType="1"/>
            </p:cNvSpPr>
            <p:nvPr/>
          </p:nvSpPr>
          <p:spPr bwMode="auto">
            <a:xfrm>
              <a:off x="3120" y="2722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6" name="Line 29"/>
            <p:cNvSpPr>
              <a:spLocks noChangeShapeType="1"/>
            </p:cNvSpPr>
            <p:nvPr/>
          </p:nvSpPr>
          <p:spPr bwMode="auto">
            <a:xfrm>
              <a:off x="3120" y="3360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7" name="Line 30"/>
            <p:cNvSpPr>
              <a:spLocks noChangeShapeType="1"/>
            </p:cNvSpPr>
            <p:nvPr/>
          </p:nvSpPr>
          <p:spPr bwMode="auto">
            <a:xfrm>
              <a:off x="3120" y="3578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8" name="Line 31"/>
            <p:cNvSpPr>
              <a:spLocks noChangeShapeType="1"/>
            </p:cNvSpPr>
            <p:nvPr/>
          </p:nvSpPr>
          <p:spPr bwMode="auto">
            <a:xfrm>
              <a:off x="3120" y="1651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79" name="Line 32"/>
            <p:cNvSpPr>
              <a:spLocks noChangeShapeType="1"/>
            </p:cNvSpPr>
            <p:nvPr/>
          </p:nvSpPr>
          <p:spPr bwMode="auto">
            <a:xfrm>
              <a:off x="3120" y="1437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0" name="Line 33"/>
            <p:cNvSpPr>
              <a:spLocks noChangeShapeType="1"/>
            </p:cNvSpPr>
            <p:nvPr/>
          </p:nvSpPr>
          <p:spPr bwMode="auto">
            <a:xfrm>
              <a:off x="3992" y="1223"/>
              <a:ext cx="0" cy="256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1" name="Line 34"/>
            <p:cNvSpPr>
              <a:spLocks noChangeShapeType="1"/>
            </p:cNvSpPr>
            <p:nvPr/>
          </p:nvSpPr>
          <p:spPr bwMode="auto">
            <a:xfrm rot="5400000">
              <a:off x="4272" y="1998"/>
              <a:ext cx="0" cy="230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stealth" w="lg" len="lg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2" name="Line 35"/>
            <p:cNvSpPr>
              <a:spLocks noChangeShapeType="1"/>
            </p:cNvSpPr>
            <p:nvPr/>
          </p:nvSpPr>
          <p:spPr bwMode="auto">
            <a:xfrm flipV="1">
              <a:off x="4179" y="1152"/>
              <a:ext cx="0" cy="9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3" name="Line 36"/>
            <p:cNvSpPr>
              <a:spLocks noChangeShapeType="1"/>
            </p:cNvSpPr>
            <p:nvPr/>
          </p:nvSpPr>
          <p:spPr bwMode="auto">
            <a:xfrm flipV="1">
              <a:off x="4365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4" name="Line 37"/>
            <p:cNvSpPr>
              <a:spLocks noChangeShapeType="1"/>
            </p:cNvSpPr>
            <p:nvPr/>
          </p:nvSpPr>
          <p:spPr bwMode="auto">
            <a:xfrm flipV="1">
              <a:off x="4552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5" name="Line 38"/>
            <p:cNvSpPr>
              <a:spLocks noChangeShapeType="1"/>
            </p:cNvSpPr>
            <p:nvPr/>
          </p:nvSpPr>
          <p:spPr bwMode="auto">
            <a:xfrm flipV="1">
              <a:off x="4739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6" name="Line 39"/>
            <p:cNvSpPr>
              <a:spLocks noChangeShapeType="1"/>
            </p:cNvSpPr>
            <p:nvPr/>
          </p:nvSpPr>
          <p:spPr bwMode="auto">
            <a:xfrm flipV="1">
              <a:off x="4926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7" name="Line 40"/>
            <p:cNvSpPr>
              <a:spLocks noChangeShapeType="1"/>
            </p:cNvSpPr>
            <p:nvPr/>
          </p:nvSpPr>
          <p:spPr bwMode="auto">
            <a:xfrm flipV="1">
              <a:off x="5113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8" name="Line 41"/>
            <p:cNvSpPr>
              <a:spLocks noChangeShapeType="1"/>
            </p:cNvSpPr>
            <p:nvPr/>
          </p:nvSpPr>
          <p:spPr bwMode="auto">
            <a:xfrm flipV="1">
              <a:off x="5299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89" name="Line 42"/>
            <p:cNvSpPr>
              <a:spLocks noChangeShapeType="1"/>
            </p:cNvSpPr>
            <p:nvPr/>
          </p:nvSpPr>
          <p:spPr bwMode="auto">
            <a:xfrm flipV="1">
              <a:off x="3805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0" name="Line 43"/>
            <p:cNvSpPr>
              <a:spLocks noChangeShapeType="1"/>
            </p:cNvSpPr>
            <p:nvPr/>
          </p:nvSpPr>
          <p:spPr bwMode="auto">
            <a:xfrm flipV="1">
              <a:off x="3618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1" name="Line 44"/>
            <p:cNvSpPr>
              <a:spLocks noChangeShapeType="1"/>
            </p:cNvSpPr>
            <p:nvPr/>
          </p:nvSpPr>
          <p:spPr bwMode="auto">
            <a:xfrm flipV="1">
              <a:off x="3431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2" name="Line 45"/>
            <p:cNvSpPr>
              <a:spLocks noChangeShapeType="1"/>
            </p:cNvSpPr>
            <p:nvPr/>
          </p:nvSpPr>
          <p:spPr bwMode="auto">
            <a:xfrm flipV="1">
              <a:off x="3245" y="1152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3" name="Text Box 46"/>
            <p:cNvSpPr txBox="1">
              <a:spLocks noChangeArrowheads="1"/>
            </p:cNvSpPr>
            <p:nvPr/>
          </p:nvSpPr>
          <p:spPr bwMode="auto">
            <a:xfrm>
              <a:off x="5113" y="3150"/>
              <a:ext cx="2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b="1" i="1">
                  <a:solidFill>
                    <a:srgbClr val="3333CC"/>
                  </a:solidFill>
                </a:rPr>
                <a:t>х</a:t>
              </a:r>
            </a:p>
          </p:txBody>
        </p:sp>
        <p:sp>
          <p:nvSpPr>
            <p:cNvPr id="6194" name="Text Box 47"/>
            <p:cNvSpPr txBox="1">
              <a:spLocks noChangeArrowheads="1"/>
            </p:cNvSpPr>
            <p:nvPr/>
          </p:nvSpPr>
          <p:spPr bwMode="auto">
            <a:xfrm>
              <a:off x="4128" y="3120"/>
              <a:ext cx="3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sz="1800">
                  <a:solidFill>
                    <a:srgbClr val="2BAB2B"/>
                  </a:solidFill>
                </a:rPr>
                <a:t>1</a:t>
              </a:r>
            </a:p>
          </p:txBody>
        </p:sp>
        <p:sp>
          <p:nvSpPr>
            <p:cNvPr id="6195" name="Text Box 48"/>
            <p:cNvSpPr txBox="1">
              <a:spLocks noChangeArrowheads="1"/>
            </p:cNvSpPr>
            <p:nvPr/>
          </p:nvSpPr>
          <p:spPr bwMode="auto">
            <a:xfrm>
              <a:off x="3792" y="3120"/>
              <a:ext cx="18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sz="1800">
                  <a:solidFill>
                    <a:srgbClr val="2BAB2B"/>
                  </a:solidFill>
                </a:rPr>
                <a:t>0</a:t>
              </a:r>
            </a:p>
          </p:txBody>
        </p:sp>
        <p:sp>
          <p:nvSpPr>
            <p:cNvPr id="6196" name="Text Box 49"/>
            <p:cNvSpPr txBox="1">
              <a:spLocks noChangeArrowheads="1"/>
            </p:cNvSpPr>
            <p:nvPr/>
          </p:nvSpPr>
          <p:spPr bwMode="auto">
            <a:xfrm>
              <a:off x="3758" y="2808"/>
              <a:ext cx="18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en-US" sz="1800" dirty="0" smtClean="0">
                  <a:solidFill>
                    <a:srgbClr val="2BAB2B"/>
                  </a:solidFill>
                </a:rPr>
                <a:t>1</a:t>
              </a:r>
              <a:endParaRPr lang="ru-RU" sz="1800" dirty="0">
                <a:solidFill>
                  <a:srgbClr val="2BAB2B"/>
                </a:solidFill>
              </a:endParaRPr>
            </a:p>
          </p:txBody>
        </p:sp>
        <p:sp>
          <p:nvSpPr>
            <p:cNvPr id="6197" name="Line 50"/>
            <p:cNvSpPr>
              <a:spLocks noChangeShapeType="1"/>
            </p:cNvSpPr>
            <p:nvPr/>
          </p:nvSpPr>
          <p:spPr bwMode="auto">
            <a:xfrm>
              <a:off x="4179" y="2080"/>
              <a:ext cx="12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8" name="Line 51"/>
            <p:cNvSpPr>
              <a:spLocks noChangeShapeType="1"/>
            </p:cNvSpPr>
            <p:nvPr/>
          </p:nvSpPr>
          <p:spPr bwMode="auto">
            <a:xfrm flipV="1">
              <a:off x="4179" y="3150"/>
              <a:ext cx="0" cy="6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199" name="Text Box 52"/>
            <p:cNvSpPr txBox="1">
              <a:spLocks noChangeArrowheads="1"/>
            </p:cNvSpPr>
            <p:nvPr/>
          </p:nvSpPr>
          <p:spPr bwMode="auto">
            <a:xfrm>
              <a:off x="3743" y="2294"/>
              <a:ext cx="373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sz="2000">
                  <a:solidFill>
                    <a:srgbClr val="2BAB2B"/>
                  </a:solidFill>
                </a:rPr>
                <a:t>3</a:t>
              </a:r>
            </a:p>
          </p:txBody>
        </p:sp>
        <p:sp>
          <p:nvSpPr>
            <p:cNvPr id="6200" name="Line 53"/>
            <p:cNvSpPr>
              <a:spLocks noChangeShapeType="1"/>
            </p:cNvSpPr>
            <p:nvPr/>
          </p:nvSpPr>
          <p:spPr bwMode="auto">
            <a:xfrm>
              <a:off x="4179" y="2080"/>
              <a:ext cx="0" cy="10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5" name="Line 54"/>
            <p:cNvSpPr>
              <a:spLocks noChangeShapeType="1"/>
            </p:cNvSpPr>
            <p:nvPr/>
          </p:nvSpPr>
          <p:spPr bwMode="auto">
            <a:xfrm>
              <a:off x="3992" y="2080"/>
              <a:ext cx="1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>
                <a:solidFill>
                  <a:srgbClr val="000000"/>
                </a:solidFill>
              </a:endParaRPr>
            </a:p>
          </p:txBody>
        </p:sp>
        <p:sp>
          <p:nvSpPr>
            <p:cNvPr id="6" name="Text Box 56"/>
            <p:cNvSpPr txBox="1">
              <a:spLocks noChangeArrowheads="1"/>
            </p:cNvSpPr>
            <p:nvPr/>
          </p:nvSpPr>
          <p:spPr bwMode="auto">
            <a:xfrm>
              <a:off x="3696" y="1200"/>
              <a:ext cx="24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ru-RU" b="1" i="1">
                  <a:solidFill>
                    <a:srgbClr val="3333CC"/>
                  </a:solidFill>
                </a:rPr>
                <a:t>у</a:t>
              </a:r>
            </a:p>
          </p:txBody>
        </p:sp>
      </p:grpSp>
      <p:sp>
        <p:nvSpPr>
          <p:cNvPr id="6205" name="Oval 61"/>
          <p:cNvSpPr>
            <a:spLocks noChangeArrowheads="1"/>
          </p:cNvSpPr>
          <p:nvPr/>
        </p:nvSpPr>
        <p:spPr bwMode="auto">
          <a:xfrm flipV="1">
            <a:off x="6318888" y="3938178"/>
            <a:ext cx="84534" cy="11271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206" name="Line 62"/>
          <p:cNvSpPr>
            <a:spLocks noChangeShapeType="1"/>
          </p:cNvSpPr>
          <p:nvPr/>
        </p:nvSpPr>
        <p:spPr bwMode="auto">
          <a:xfrm rot="21434458" flipH="1" flipV="1">
            <a:off x="6067613" y="3288827"/>
            <a:ext cx="818460" cy="1913891"/>
          </a:xfrm>
          <a:prstGeom prst="line">
            <a:avLst/>
          </a:prstGeom>
          <a:noFill/>
          <a:ln w="38100">
            <a:solidFill>
              <a:srgbClr val="FF272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  <p:sp>
        <p:nvSpPr>
          <p:cNvPr id="6207" name="WordArt 63"/>
          <p:cNvSpPr>
            <a:spLocks noChangeArrowheads="1" noChangeShapeType="1" noTextEdit="1"/>
          </p:cNvSpPr>
          <p:nvPr/>
        </p:nvSpPr>
        <p:spPr bwMode="auto">
          <a:xfrm rot="-3756322" flipH="1">
            <a:off x="6645843" y="2227397"/>
            <a:ext cx="1479914" cy="15217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95" name="Oval 61"/>
          <p:cNvSpPr>
            <a:spLocks noChangeArrowheads="1"/>
          </p:cNvSpPr>
          <p:nvPr/>
        </p:nvSpPr>
        <p:spPr bwMode="auto">
          <a:xfrm flipV="1">
            <a:off x="6604203" y="4654514"/>
            <a:ext cx="67349" cy="6280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69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55" presetID="24" presetClass="entr" presetSubtype="0" fill="hold" grpId="0" nodeType="after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4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2" grpId="0" autoUpdateAnimBg="0"/>
      <p:bldP spid="6154" grpId="0" autoUpdateAnimBg="0"/>
      <p:bldP spid="6159" grpId="0" autoUpdateAnimBg="0"/>
      <p:bldP spid="6161" grpId="0" autoUpdateAnimBg="0"/>
      <p:bldP spid="6162" grpId="0" autoUpdateAnimBg="0"/>
      <p:bldP spid="6163" grpId="0" autoUpdateAnimBg="0"/>
      <p:bldP spid="6164" grpId="0" autoUpdateAnimBg="0"/>
      <p:bldP spid="6205" grpId="0" animBg="1"/>
      <p:bldP spid="6206" grpId="0" animBg="1"/>
      <p:bldP spid="6207" grpId="0" animBg="1"/>
      <p:bldP spid="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8136904" cy="1296144"/>
          </a:xfrm>
        </p:spPr>
        <p:txBody>
          <a:bodyPr>
            <a:normAutofit/>
          </a:bodyPr>
          <a:lstStyle/>
          <a:p>
            <a:pPr lvl="1" algn="ctr"/>
            <a:r>
              <a:rPr lang="ru-RU" sz="3200" dirty="0" smtClean="0"/>
              <a:t>Построить график линейной функции с помощью математического конструктора</a:t>
            </a:r>
            <a:endParaRPr lang="ru-RU" sz="32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63688" y="1988840"/>
            <a:ext cx="7992888" cy="4161848"/>
          </a:xfrm>
        </p:spPr>
        <p:txBody>
          <a:bodyPr>
            <a:normAutofit fontScale="92500" lnSpcReduction="10000"/>
          </a:bodyPr>
          <a:lstStyle/>
          <a:p>
            <a:endParaRPr lang="ru-RU" sz="4300" dirty="0" smtClean="0"/>
          </a:p>
          <a:p>
            <a:r>
              <a:rPr lang="ru-RU" sz="4300" dirty="0" smtClean="0">
                <a:solidFill>
                  <a:schemeClr val="tx1"/>
                </a:solidFill>
              </a:rPr>
              <a:t>Исследовать поведение графиков и определить взаимосвязь коэффициентов</a:t>
            </a:r>
          </a:p>
          <a:p>
            <a:r>
              <a:rPr lang="ru-RU" sz="4300" dirty="0" smtClean="0">
                <a:solidFill>
                  <a:schemeClr val="tx1"/>
                </a:solidFill>
              </a:rPr>
              <a:t> </a:t>
            </a:r>
            <a:r>
              <a:rPr lang="en-US" sz="4300" dirty="0" smtClean="0">
                <a:solidFill>
                  <a:schemeClr val="tx1"/>
                </a:solidFill>
              </a:rPr>
              <a:t> </a:t>
            </a:r>
            <a:r>
              <a:rPr lang="en-US" sz="4300" dirty="0" smtClean="0">
                <a:solidFill>
                  <a:schemeClr val="tx1"/>
                </a:solidFill>
              </a:rPr>
              <a:t>k </a:t>
            </a:r>
            <a:r>
              <a:rPr lang="ru-RU" sz="4300" dirty="0" smtClean="0">
                <a:solidFill>
                  <a:schemeClr val="tx1"/>
                </a:solidFill>
              </a:rPr>
              <a:t>и </a:t>
            </a:r>
            <a:r>
              <a:rPr lang="en-US" sz="4300" dirty="0" smtClean="0">
                <a:solidFill>
                  <a:schemeClr val="tx1"/>
                </a:solidFill>
              </a:rPr>
              <a:t>b</a:t>
            </a:r>
            <a:r>
              <a:rPr lang="ru-RU" sz="4300" dirty="0" smtClean="0">
                <a:solidFill>
                  <a:schemeClr val="tx1"/>
                </a:solidFill>
              </a:rPr>
              <a:t>, </a:t>
            </a:r>
            <a:r>
              <a:rPr lang="ru-RU" sz="4300" dirty="0" smtClean="0">
                <a:solidFill>
                  <a:schemeClr val="tx1"/>
                </a:solidFill>
              </a:rPr>
              <a:t>заполнить технологические таблицы</a:t>
            </a:r>
            <a:endParaRPr lang="en-US" sz="4300" dirty="0"/>
          </a:p>
          <a:p>
            <a:endParaRPr lang="ru-RU" sz="4300" dirty="0"/>
          </a:p>
          <a:p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269282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x + 5, y = </a:t>
            </a:r>
            <a:r>
              <a:rPr lang="ru-RU" dirty="0" smtClean="0"/>
              <a:t>5</a:t>
            </a:r>
            <a:r>
              <a:rPr lang="en-US" dirty="0" smtClean="0"/>
              <a:t>x </a:t>
            </a:r>
            <a:r>
              <a:rPr lang="en-US" dirty="0"/>
              <a:t>+ </a:t>
            </a:r>
            <a:r>
              <a:rPr lang="ru-RU" dirty="0" smtClean="0"/>
              <a:t>12,</a:t>
            </a:r>
            <a:r>
              <a:rPr lang="en-US" dirty="0" smtClean="0"/>
              <a:t> </a:t>
            </a:r>
            <a:r>
              <a:rPr lang="en-US" dirty="0"/>
              <a:t>y = </a:t>
            </a:r>
            <a:r>
              <a:rPr lang="ru-RU" dirty="0" smtClean="0"/>
              <a:t>7</a:t>
            </a:r>
            <a:r>
              <a:rPr lang="en-US" dirty="0" smtClean="0"/>
              <a:t>x </a:t>
            </a:r>
            <a:r>
              <a:rPr lang="en-US" dirty="0"/>
              <a:t>+ </a:t>
            </a:r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7170" name="Picture 2" descr="C:\Users\Касьянов\Desktop\Конференция 19.11-20.11.2012\Линейная функция и её свойства. Мастер класс\Деятельность учащихся\k больше 0, b бол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433" y="1600201"/>
            <a:ext cx="3019464" cy="205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12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es-ES" dirty="0"/>
              <a:t>5, y = </a:t>
            </a:r>
            <a:r>
              <a:rPr lang="ru-RU" dirty="0" smtClean="0"/>
              <a:t>5</a:t>
            </a:r>
            <a:r>
              <a:rPr lang="es-ES" dirty="0" smtClean="0"/>
              <a:t>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ru-RU" dirty="0" smtClean="0"/>
              <a:t>12</a:t>
            </a:r>
            <a:r>
              <a:rPr lang="es-ES" dirty="0" smtClean="0"/>
              <a:t>, </a:t>
            </a:r>
            <a:r>
              <a:rPr lang="es-ES" dirty="0"/>
              <a:t>y = </a:t>
            </a:r>
            <a:r>
              <a:rPr lang="ru-RU" dirty="0" smtClean="0"/>
              <a:t>7</a:t>
            </a:r>
            <a:r>
              <a:rPr lang="es-ES" dirty="0" smtClean="0"/>
              <a:t>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8194" name="Picture 2" descr="C:\Users\Касьянов\Desktop\Конференция 19.11-20.11.2012\Линейная функция и её свойства. Мастер класс\Деятельность учащихся\k больше 0, b мен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671" y="1600200"/>
            <a:ext cx="7160657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27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</a:t>
            </a:r>
            <a:r>
              <a:rPr lang="es-ES" dirty="0" smtClean="0"/>
              <a:t>=</a:t>
            </a:r>
            <a:r>
              <a:rPr lang="ru-RU" dirty="0" smtClean="0"/>
              <a:t>-</a:t>
            </a:r>
            <a:r>
              <a:rPr lang="es-ES" dirty="0" smtClean="0"/>
              <a:t>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es-ES" dirty="0"/>
              <a:t>5, y = </a:t>
            </a:r>
            <a:r>
              <a:rPr lang="ru-RU" dirty="0" smtClean="0"/>
              <a:t>-5</a:t>
            </a:r>
            <a:r>
              <a:rPr lang="es-ES" dirty="0" smtClean="0"/>
              <a:t>x </a:t>
            </a:r>
            <a:r>
              <a:rPr lang="ru-RU" dirty="0" smtClean="0"/>
              <a:t>-12</a:t>
            </a:r>
            <a:r>
              <a:rPr lang="es-ES" dirty="0" smtClean="0"/>
              <a:t>, </a:t>
            </a:r>
            <a:r>
              <a:rPr lang="es-ES" dirty="0"/>
              <a:t>y = </a:t>
            </a:r>
            <a:r>
              <a:rPr lang="ru-RU" dirty="0" smtClean="0"/>
              <a:t>-7</a:t>
            </a:r>
            <a:r>
              <a:rPr lang="es-ES" dirty="0" smtClean="0"/>
              <a:t>x </a:t>
            </a:r>
            <a:r>
              <a:rPr lang="ru-RU" dirty="0" smtClean="0"/>
              <a:t>-7</a:t>
            </a:r>
            <a:endParaRPr lang="ru-RU" dirty="0"/>
          </a:p>
        </p:txBody>
      </p:sp>
      <p:pic>
        <p:nvPicPr>
          <p:cNvPr id="9218" name="Picture 2" descr="C:\Users\Касьянов\Desktop\Конференция 19.11-20.11.2012\Линейная функция и её свойства. Мастер класс\Деятельность учащихся\k меньше 0, b бол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849" y="1600200"/>
            <a:ext cx="7160301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2487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</a:t>
            </a:r>
            <a:r>
              <a:rPr lang="ru-RU" dirty="0" smtClean="0"/>
              <a:t>-</a:t>
            </a:r>
            <a:r>
              <a:rPr lang="es-ES" dirty="0" smtClean="0"/>
              <a:t>x </a:t>
            </a:r>
            <a:r>
              <a:rPr lang="es-ES" dirty="0"/>
              <a:t>+ 5, y = </a:t>
            </a:r>
            <a:r>
              <a:rPr lang="ru-RU" dirty="0" smtClean="0"/>
              <a:t>-5</a:t>
            </a:r>
            <a:r>
              <a:rPr lang="es-ES" dirty="0" smtClean="0"/>
              <a:t>x </a:t>
            </a:r>
            <a:r>
              <a:rPr lang="es-ES" dirty="0"/>
              <a:t>+ </a:t>
            </a:r>
            <a:r>
              <a:rPr lang="ru-RU" dirty="0" smtClean="0"/>
              <a:t>12</a:t>
            </a:r>
            <a:r>
              <a:rPr lang="es-ES" dirty="0" smtClean="0"/>
              <a:t>, </a:t>
            </a:r>
            <a:r>
              <a:rPr lang="es-ES" dirty="0"/>
              <a:t>y = </a:t>
            </a:r>
            <a:r>
              <a:rPr lang="ru-RU" dirty="0" smtClean="0"/>
              <a:t>-7</a:t>
            </a:r>
            <a:r>
              <a:rPr lang="es-ES" dirty="0" smtClean="0"/>
              <a:t>x </a:t>
            </a:r>
            <a:r>
              <a:rPr lang="es-ES" dirty="0"/>
              <a:t>+ </a:t>
            </a:r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10242" name="Picture 2" descr="C:\Users\Касьянов\Desktop\Конференция 19.11-20.11.2012\Линейная функция и её свойства. Мастер класс\Деятельность учащихся\k меньше 0, b мен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776" y="1600200"/>
            <a:ext cx="7146448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788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</a:t>
            </a:r>
            <a:r>
              <a:rPr lang="ru-RU" dirty="0" smtClean="0"/>
              <a:t>2</a:t>
            </a:r>
            <a:r>
              <a:rPr lang="es-ES" dirty="0" smtClean="0"/>
              <a:t>x </a:t>
            </a:r>
            <a:r>
              <a:rPr lang="es-ES" dirty="0"/>
              <a:t>+ 5, y = </a:t>
            </a:r>
            <a:r>
              <a:rPr lang="ru-RU" dirty="0" smtClean="0"/>
              <a:t>2</a:t>
            </a:r>
            <a:r>
              <a:rPr lang="es-ES" dirty="0" smtClean="0"/>
              <a:t>x </a:t>
            </a:r>
            <a:r>
              <a:rPr lang="es-ES" dirty="0"/>
              <a:t>+ </a:t>
            </a:r>
            <a:r>
              <a:rPr lang="ru-RU" dirty="0" smtClean="0"/>
              <a:t>12</a:t>
            </a:r>
            <a:r>
              <a:rPr lang="es-ES" dirty="0" smtClean="0"/>
              <a:t>, </a:t>
            </a:r>
            <a:r>
              <a:rPr lang="es-ES" dirty="0"/>
              <a:t>y = </a:t>
            </a:r>
            <a:r>
              <a:rPr lang="ru-RU" dirty="0" smtClean="0"/>
              <a:t>2</a:t>
            </a:r>
            <a:r>
              <a:rPr lang="es-ES" dirty="0" smtClean="0"/>
              <a:t>x </a:t>
            </a:r>
            <a:r>
              <a:rPr lang="es-ES" dirty="0"/>
              <a:t>+ </a:t>
            </a:r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11266" name="Picture 2" descr="C:\Users\Касьянов\Desktop\Конференция 19.11-20.11.2012\Линейная функция и её свойства. Мастер класс\Деятельность учащихся\Паралельность k больше 0, b бол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432" y="1600200"/>
            <a:ext cx="7149135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939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2x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es-ES" dirty="0"/>
              <a:t>5, y = 2x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es-ES" dirty="0"/>
              <a:t>12, y = 2x </a:t>
            </a:r>
            <a:r>
              <a:rPr lang="ru-RU" dirty="0" smtClean="0"/>
              <a:t>-</a:t>
            </a:r>
            <a:r>
              <a:rPr lang="es-ES" dirty="0" smtClean="0"/>
              <a:t> </a:t>
            </a:r>
            <a:r>
              <a:rPr lang="es-ES" dirty="0"/>
              <a:t>7</a:t>
            </a:r>
            <a:endParaRPr lang="ru-RU" dirty="0"/>
          </a:p>
        </p:txBody>
      </p:sp>
      <p:pic>
        <p:nvPicPr>
          <p:cNvPr id="12290" name="Picture 2" descr="C:\Users\Касьянов\Desktop\Конференция 19.11-20.11.2012\Линейная функция и её свойства. Мастер класс\Деятельность учащихся\Паралельность k больше 0, b мен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227" y="1600200"/>
            <a:ext cx="7185546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698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- 5, 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- 12, 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- 7</a:t>
            </a:r>
            <a:endParaRPr lang="ru-RU" dirty="0"/>
          </a:p>
        </p:txBody>
      </p:sp>
      <p:pic>
        <p:nvPicPr>
          <p:cNvPr id="13315" name="Picture 3" descr="C:\Users\Касьянов\Desktop\Конференция 19.11-20.11.2012\Линейная функция и её свойства. Мастер класс\Деятельность учащихся\Паралельность k меньше 0, b меньше 0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602" y="1600200"/>
            <a:ext cx="7168796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6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формирование новых знаний о линейной </a:t>
            </a:r>
            <a:r>
              <a:rPr lang="ru-RU" sz="4400" dirty="0"/>
              <a:t>функции и её </a:t>
            </a:r>
            <a:r>
              <a:rPr lang="ru-RU" sz="4400" dirty="0" smtClean="0"/>
              <a:t>свойствах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1905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+ 5, 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+ 12, y = </a:t>
            </a:r>
            <a:r>
              <a:rPr lang="ru-RU" dirty="0" smtClean="0"/>
              <a:t>-</a:t>
            </a:r>
            <a:r>
              <a:rPr lang="es-ES" dirty="0" smtClean="0"/>
              <a:t>2x </a:t>
            </a:r>
            <a:r>
              <a:rPr lang="es-ES" dirty="0"/>
              <a:t>+ 7</a:t>
            </a:r>
            <a:endParaRPr lang="ru-RU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4488" y="1775200"/>
            <a:ext cx="6633023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62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76673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black"/>
                </a:solidFill>
              </a:rPr>
              <a:t>Предлагаемый набор заданий </a:t>
            </a:r>
            <a:r>
              <a:rPr lang="ru-RU" sz="2800" b="1" dirty="0">
                <a:solidFill>
                  <a:prstClr val="black"/>
                </a:solidFill>
              </a:rPr>
              <a:t>для </a:t>
            </a:r>
            <a:r>
              <a:rPr lang="ru-RU" sz="2800" b="1" dirty="0" smtClean="0">
                <a:solidFill>
                  <a:prstClr val="black"/>
                </a:solidFill>
              </a:rPr>
              <a:t>закрепления:</a:t>
            </a:r>
            <a:r>
              <a:rPr lang="ru-RU" sz="2800" b="1" dirty="0">
                <a:solidFill>
                  <a:srgbClr val="009900"/>
                </a:solidFill>
              </a:rPr>
              <a:t/>
            </a:r>
            <a:br>
              <a:rPr lang="ru-RU" sz="2800" b="1" dirty="0">
                <a:solidFill>
                  <a:srgbClr val="009900"/>
                </a:solidFill>
              </a:rPr>
            </a:br>
            <a:r>
              <a:rPr lang="ru-RU" sz="2800" b="1" i="1" dirty="0">
                <a:solidFill>
                  <a:srgbClr val="009900"/>
                </a:solidFill>
              </a:rPr>
              <a:t>построить графики </a:t>
            </a:r>
            <a:r>
              <a:rPr lang="ru-RU" sz="2800" b="1" i="1" dirty="0" smtClean="0">
                <a:solidFill>
                  <a:srgbClr val="009900"/>
                </a:solidFill>
              </a:rPr>
              <a:t>на математическом конструкторе и исследовать их</a:t>
            </a:r>
            <a:endParaRPr lang="ru-RU" sz="2400" i="1" dirty="0">
              <a:solidFill>
                <a:srgbClr val="0099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874729"/>
            <a:ext cx="3960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lvl="0" indent="-533400" algn="ctr"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</a:rPr>
              <a:t>1.</a:t>
            </a:r>
            <a:r>
              <a:rPr lang="ru-RU" sz="4000" dirty="0">
                <a:solidFill>
                  <a:prstClr val="black"/>
                </a:solidFill>
              </a:rPr>
              <a:t>  </a:t>
            </a:r>
            <a:r>
              <a:rPr lang="ru-RU" sz="4000" b="1" dirty="0">
                <a:solidFill>
                  <a:srgbClr val="FF0000"/>
                </a:solidFill>
              </a:rPr>
              <a:t>у = 2х – 2</a:t>
            </a:r>
          </a:p>
          <a:p>
            <a:pPr marL="533400" lvl="0" indent="-533400" algn="ctr">
              <a:spcBef>
                <a:spcPct val="20000"/>
              </a:spcBef>
            </a:pPr>
            <a:endParaRPr lang="ru-RU" sz="1000" dirty="0">
              <a:solidFill>
                <a:prstClr val="black"/>
              </a:solidFill>
            </a:endParaRPr>
          </a:p>
          <a:p>
            <a:pPr marL="533400" lvl="0" indent="-533400" algn="ctr"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</a:rPr>
              <a:t>2. </a:t>
            </a:r>
            <a:r>
              <a:rPr lang="ru-RU" sz="4000" b="1" dirty="0">
                <a:solidFill>
                  <a:srgbClr val="5ECCF3"/>
                </a:solidFill>
              </a:rPr>
              <a:t> у = х + 2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874729"/>
            <a:ext cx="37444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000" b="1" dirty="0">
                <a:solidFill>
                  <a:prstClr val="black"/>
                </a:solidFill>
              </a:rPr>
              <a:t>3.</a:t>
            </a:r>
            <a:r>
              <a:rPr lang="ru-RU" sz="4000" dirty="0">
                <a:solidFill>
                  <a:prstClr val="black"/>
                </a:solidFill>
              </a:rPr>
              <a:t>  </a:t>
            </a:r>
            <a:r>
              <a:rPr lang="ru-RU" sz="4000" b="1" dirty="0">
                <a:solidFill>
                  <a:srgbClr val="FF00FF"/>
                </a:solidFill>
              </a:rPr>
              <a:t>у = 4 – х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ru-RU" sz="4000" b="1" dirty="0">
                <a:solidFill>
                  <a:srgbClr val="FF00FF"/>
                </a:solidFill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</a:rPr>
              <a:t>4</a:t>
            </a:r>
            <a:r>
              <a:rPr lang="ru-RU" sz="4000" b="1" dirty="0">
                <a:solidFill>
                  <a:prstClr val="black"/>
                </a:solidFill>
              </a:rPr>
              <a:t>.</a:t>
            </a:r>
            <a:r>
              <a:rPr lang="ru-RU" sz="4000" dirty="0">
                <a:solidFill>
                  <a:prstClr val="black"/>
                </a:solidFill>
              </a:rPr>
              <a:t>  </a:t>
            </a:r>
            <a:r>
              <a:rPr lang="ru-RU" sz="4000" b="1" dirty="0">
                <a:solidFill>
                  <a:srgbClr val="009900"/>
                </a:solidFill>
              </a:rPr>
              <a:t>у = 1 – 3х</a:t>
            </a:r>
          </a:p>
          <a:p>
            <a:pPr marL="342900" lvl="0" indent="-342900" algn="ctr">
              <a:spcBef>
                <a:spcPct val="20000"/>
              </a:spcBef>
            </a:pP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3789041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en-US" b="1" dirty="0" smtClean="0">
              <a:solidFill>
                <a:srgbClr val="FF0000"/>
              </a:solidFill>
            </a:endParaRPr>
          </a:p>
          <a:p>
            <a:pPr lvl="0" algn="ctr"/>
            <a:endParaRPr lang="en-US" b="1" dirty="0">
              <a:solidFill>
                <a:srgbClr val="FF0000"/>
              </a:solidFill>
            </a:endParaRPr>
          </a:p>
          <a:p>
            <a:pPr lvl="0" algn="ctr"/>
            <a:endParaRPr lang="en-US" b="1" dirty="0" smtClean="0">
              <a:solidFill>
                <a:srgbClr val="FF0000"/>
              </a:solidFill>
            </a:endParaRPr>
          </a:p>
          <a:p>
            <a:pPr lvl="0" algn="ctr"/>
            <a:endParaRPr lang="en-US" b="1" dirty="0">
              <a:solidFill>
                <a:srgbClr val="FF0000"/>
              </a:solidFill>
            </a:endParaRPr>
          </a:p>
          <a:p>
            <a:pPr lvl="0" algn="ctr"/>
            <a:endParaRPr lang="en-US" b="1" dirty="0" smtClean="0">
              <a:solidFill>
                <a:srgbClr val="FF0000"/>
              </a:solidFill>
            </a:endParaRPr>
          </a:p>
          <a:p>
            <a:pPr lvl="0" algn="ctr"/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rgbClr val="FF0000"/>
                </a:solidFill>
              </a:rPr>
              <a:t>братите </a:t>
            </a:r>
            <a:r>
              <a:rPr lang="ru-RU" b="1" dirty="0">
                <a:solidFill>
                  <a:srgbClr val="FF0000"/>
                </a:solidFill>
              </a:rPr>
              <a:t>внимание: </a:t>
            </a:r>
          </a:p>
          <a:p>
            <a:pPr lvl="0" algn="ctr"/>
            <a:r>
              <a:rPr lang="ru-RU" b="1" dirty="0">
                <a:solidFill>
                  <a:srgbClr val="FF0000"/>
                </a:solidFill>
              </a:rPr>
              <a:t> точки, выбранные вами для построения прямой, могут быть другими, </a:t>
            </a:r>
          </a:p>
          <a:p>
            <a:pPr lvl="0" algn="ctr"/>
            <a:r>
              <a:rPr lang="ru-RU" b="1" dirty="0">
                <a:solidFill>
                  <a:srgbClr val="FF0000"/>
                </a:solidFill>
              </a:rPr>
              <a:t>но  расположение графиков обязательно должно совпадать</a:t>
            </a:r>
          </a:p>
        </p:txBody>
      </p:sp>
    </p:spTree>
    <p:extLst>
      <p:ext uri="{BB962C8B-B14F-4D97-AF65-F5344CB8AC3E}">
        <p14:creationId xmlns:p14="http://schemas.microsoft.com/office/powerpoint/2010/main" val="362689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dirty="0">
                <a:solidFill>
                  <a:srgbClr val="009900"/>
                </a:solidFill>
              </a:rPr>
              <a:t>Ответ к заданию </a:t>
            </a:r>
            <a:r>
              <a:rPr lang="ru-RU" dirty="0" smtClean="0">
                <a:solidFill>
                  <a:srgbClr val="009900"/>
                </a:solidFill>
              </a:rPr>
              <a:t>1, 2</a:t>
            </a:r>
            <a:endParaRPr lang="ru-RU" b="1" dirty="0" smtClean="0">
              <a:solidFill>
                <a:srgbClr val="009900"/>
              </a:solidFill>
            </a:endParaRPr>
          </a:p>
        </p:txBody>
      </p:sp>
      <p:pic>
        <p:nvPicPr>
          <p:cNvPr id="9220" name="Picture 1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3672408" cy="40324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D0"/>
              </a:clrFrom>
              <a:clrTo>
                <a:srgbClr val="FFFFD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2"/>
            <a:ext cx="345831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50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1907704" y="332656"/>
            <a:ext cx="5688632" cy="720080"/>
          </a:xfrm>
        </p:spPr>
        <p:txBody>
          <a:bodyPr>
            <a:normAutofit fontScale="90000"/>
          </a:bodyPr>
          <a:lstStyle/>
          <a:p>
            <a:pPr marL="0" indent="0" algn="l" eaLnBrk="1" hangingPunct="1">
              <a:buNone/>
            </a:pPr>
            <a:r>
              <a:rPr lang="ru-RU" b="1" dirty="0" smtClean="0">
                <a:solidFill>
                  <a:srgbClr val="009900"/>
                </a:solidFill>
              </a:rPr>
              <a:t>Ответ к заданию 3, 4</a:t>
            </a:r>
          </a:p>
        </p:txBody>
      </p:sp>
      <p:pic>
        <p:nvPicPr>
          <p:cNvPr id="11268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3816424" cy="4392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96752"/>
            <a:ext cx="36978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18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42875"/>
            <a:ext cx="8404101" cy="981869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</a:pPr>
            <a:r>
              <a:rPr lang="ru-RU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 каком рисунке изображён график линейной функции </a:t>
            </a:r>
            <a:r>
              <a:rPr lang="en-US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</a:t>
            </a:r>
            <a:r>
              <a:rPr lang="ru-RU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=</a:t>
            </a:r>
            <a:r>
              <a:rPr lang="en-US" sz="2800" b="1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kx</a:t>
            </a:r>
            <a:r>
              <a:rPr lang="ru-RU" sz="28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? Ответ объяснить, построив  только линейные функции на конструкторе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2060848"/>
            <a:ext cx="9144000" cy="4536503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dirty="0" smtClean="0"/>
              <a:t>1</a:t>
            </a:r>
            <a:r>
              <a:rPr lang="ru-RU" b="1" dirty="0" smtClean="0">
                <a:solidFill>
                  <a:schemeClr val="bg1"/>
                </a:solidFill>
              </a:rPr>
              <a:t>                              </a:t>
            </a:r>
            <a:r>
              <a:rPr lang="ru-RU" b="1" dirty="0" smtClean="0"/>
              <a:t>2</a:t>
            </a:r>
            <a:r>
              <a:rPr lang="ru-RU" b="1" dirty="0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dirty="0" smtClean="0"/>
              <a:t>3</a:t>
            </a:r>
          </a:p>
          <a:p>
            <a:pPr eaLnBrk="1" hangingPunct="1">
              <a:buFont typeface="Arial" charset="0"/>
              <a:buNone/>
            </a:pPr>
            <a:endParaRPr lang="ru-RU" b="1" dirty="0" smtClean="0">
              <a:solidFill>
                <a:srgbClr val="660033"/>
              </a:solidFill>
            </a:endParaRP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                  4</a:t>
            </a:r>
            <a:r>
              <a:rPr lang="ru-RU" b="1" dirty="0" smtClean="0">
                <a:solidFill>
                  <a:schemeClr val="bg1"/>
                </a:solidFill>
              </a:rPr>
              <a:t>                                 </a:t>
            </a:r>
            <a:r>
              <a:rPr lang="en-US" b="1" dirty="0" smtClean="0">
                <a:solidFill>
                  <a:schemeClr val="bg1"/>
                </a:solidFill>
              </a:rPr>
              <a:t>      </a:t>
            </a:r>
            <a:r>
              <a:rPr lang="ru-RU" b="1" dirty="0" smtClean="0"/>
              <a:t>5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V="1">
            <a:off x="1676400" y="1752600"/>
            <a:ext cx="0" cy="2057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762000" y="2971800"/>
            <a:ext cx="22098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1116013" y="2133600"/>
            <a:ext cx="114300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5105400" y="1524000"/>
            <a:ext cx="0" cy="2286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191000" y="2895600"/>
            <a:ext cx="22860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V="1">
            <a:off x="4211638" y="2420938"/>
            <a:ext cx="22320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 flipV="1">
            <a:off x="8229600" y="1447800"/>
            <a:ext cx="0" cy="2362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7239000" y="2895600"/>
            <a:ext cx="17526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 flipV="1">
            <a:off x="1676400" y="4191000"/>
            <a:ext cx="0" cy="1981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685800" y="5334000"/>
            <a:ext cx="25146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990600" y="4648200"/>
            <a:ext cx="13716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 flipV="1">
            <a:off x="7467600" y="3810000"/>
            <a:ext cx="0" cy="2362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6477000" y="5334000"/>
            <a:ext cx="2362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6372225" y="4724400"/>
            <a:ext cx="1439863" cy="1441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8" name="Freeform 19"/>
          <p:cNvSpPr>
            <a:spLocks/>
          </p:cNvSpPr>
          <p:nvPr/>
        </p:nvSpPr>
        <p:spPr bwMode="auto">
          <a:xfrm>
            <a:off x="7696200" y="1916113"/>
            <a:ext cx="1196975" cy="1657350"/>
          </a:xfrm>
          <a:custGeom>
            <a:avLst/>
            <a:gdLst>
              <a:gd name="T0" fmla="*/ 0 w 672"/>
              <a:gd name="T1" fmla="*/ 0 h 816"/>
              <a:gd name="T2" fmla="*/ 2147483647 w 672"/>
              <a:gd name="T3" fmla="*/ 2147483647 h 816"/>
              <a:gd name="T4" fmla="*/ 2147483647 w 672"/>
              <a:gd name="T5" fmla="*/ 0 h 816"/>
              <a:gd name="T6" fmla="*/ 0 60000 65536"/>
              <a:gd name="T7" fmla="*/ 0 60000 65536"/>
              <a:gd name="T8" fmla="*/ 0 60000 65536"/>
              <a:gd name="T9" fmla="*/ 0 w 672"/>
              <a:gd name="T10" fmla="*/ 0 h 816"/>
              <a:gd name="T11" fmla="*/ 672 w 672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72" h="816">
                <a:moveTo>
                  <a:pt x="0" y="0"/>
                </a:moveTo>
                <a:cubicBezTo>
                  <a:pt x="112" y="408"/>
                  <a:pt x="224" y="816"/>
                  <a:pt x="336" y="816"/>
                </a:cubicBezTo>
                <a:cubicBezTo>
                  <a:pt x="448" y="816"/>
                  <a:pt x="560" y="408"/>
                  <a:pt x="67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9" name="Text Box 21"/>
          <p:cNvSpPr txBox="1">
            <a:spLocks noChangeArrowheads="1"/>
          </p:cNvSpPr>
          <p:nvPr/>
        </p:nvSpPr>
        <p:spPr bwMode="auto">
          <a:xfrm>
            <a:off x="2751138" y="2924175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1743075" y="1577975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1" name="Text Box 23"/>
          <p:cNvSpPr txBox="1">
            <a:spLocks noChangeArrowheads="1"/>
          </p:cNvSpPr>
          <p:nvPr/>
        </p:nvSpPr>
        <p:spPr bwMode="auto">
          <a:xfrm>
            <a:off x="6280150" y="2852738"/>
            <a:ext cx="29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5200650" y="1433513"/>
            <a:ext cx="30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3" name="Text Box 25"/>
          <p:cNvSpPr txBox="1">
            <a:spLocks noChangeArrowheads="1"/>
          </p:cNvSpPr>
          <p:nvPr/>
        </p:nvSpPr>
        <p:spPr bwMode="auto">
          <a:xfrm>
            <a:off x="8801100" y="2852738"/>
            <a:ext cx="29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8224838" y="1412875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u="sng">
                <a:latin typeface="Times New Roman" pitchFamily="18" charset="0"/>
              </a:rPr>
              <a:t>y</a:t>
            </a:r>
            <a:endParaRPr lang="ru-RU" u="sng">
              <a:latin typeface="Times New Roman" pitchFamily="18" charset="0"/>
            </a:endParaRPr>
          </a:p>
        </p:txBody>
      </p:sp>
      <p:sp>
        <p:nvSpPr>
          <p:cNvPr id="15385" name="Text Box 27"/>
          <p:cNvSpPr txBox="1">
            <a:spLocks noChangeArrowheads="1"/>
          </p:cNvSpPr>
          <p:nvPr/>
        </p:nvSpPr>
        <p:spPr bwMode="auto">
          <a:xfrm>
            <a:off x="3040063" y="5300663"/>
            <a:ext cx="29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6" name="Text Box 28"/>
          <p:cNvSpPr txBox="1">
            <a:spLocks noChangeArrowheads="1"/>
          </p:cNvSpPr>
          <p:nvPr/>
        </p:nvSpPr>
        <p:spPr bwMode="auto">
          <a:xfrm>
            <a:off x="1743075" y="4025900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8583613" y="5300663"/>
            <a:ext cx="29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5388" name="Text Box 30"/>
          <p:cNvSpPr txBox="1">
            <a:spLocks noChangeArrowheads="1"/>
          </p:cNvSpPr>
          <p:nvPr/>
        </p:nvSpPr>
        <p:spPr bwMode="auto">
          <a:xfrm>
            <a:off x="7504113" y="3738563"/>
            <a:ext cx="30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895853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" y="260648"/>
            <a:ext cx="8858250" cy="1269752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Ученик допустил ошибку при построении графика функции. Осуществите проверку с помощью математического конструктора?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916113"/>
            <a:ext cx="8424862" cy="4033837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dirty="0" smtClean="0">
                <a:solidFill>
                  <a:srgbClr val="660033"/>
                </a:solidFill>
              </a:rPr>
              <a:t>	</a:t>
            </a:r>
            <a:r>
              <a:rPr lang="en-US" sz="2400" dirty="0" smtClean="0">
                <a:solidFill>
                  <a:srgbClr val="660033"/>
                </a:solidFill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</a:rPr>
              <a:t>1. </a:t>
            </a:r>
            <a:r>
              <a:rPr lang="en-US" sz="2800" b="1" dirty="0" smtClean="0">
                <a:solidFill>
                  <a:srgbClr val="FF0000"/>
                </a:solidFill>
              </a:rPr>
              <a:t>y</a:t>
            </a:r>
            <a:r>
              <a:rPr lang="ru-RU" sz="2800" b="1" dirty="0" smtClean="0">
                <a:solidFill>
                  <a:srgbClr val="FF0000"/>
                </a:solidFill>
              </a:rPr>
              <a:t>=х+2     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   2. </a:t>
            </a:r>
            <a:r>
              <a:rPr lang="en-US" sz="2800" b="1" dirty="0" smtClean="0">
                <a:solidFill>
                  <a:srgbClr val="FF0000"/>
                </a:solidFill>
              </a:rPr>
              <a:t>y</a:t>
            </a:r>
            <a:r>
              <a:rPr lang="ru-RU" sz="2800" b="1" dirty="0" smtClean="0">
                <a:solidFill>
                  <a:srgbClr val="FF0000"/>
                </a:solidFill>
              </a:rPr>
              <a:t>=1,5х          </a:t>
            </a:r>
            <a:r>
              <a:rPr lang="en-US" sz="2800" b="1" dirty="0" smtClean="0">
                <a:solidFill>
                  <a:srgbClr val="FF0000"/>
                </a:solidFill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</a:rPr>
              <a:t>3. </a:t>
            </a:r>
            <a:r>
              <a:rPr lang="en-US" sz="2800" b="1" dirty="0" smtClean="0">
                <a:solidFill>
                  <a:srgbClr val="FF0000"/>
                </a:solidFill>
              </a:rPr>
              <a:t>y</a:t>
            </a:r>
            <a:r>
              <a:rPr lang="ru-RU" sz="2800" b="1" dirty="0" smtClean="0">
                <a:solidFill>
                  <a:srgbClr val="FF0000"/>
                </a:solidFill>
              </a:rPr>
              <a:t>=-х-1</a:t>
            </a:r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 flipH="1" flipV="1">
            <a:off x="1476375" y="2852738"/>
            <a:ext cx="0" cy="287972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89" name="Line 6"/>
          <p:cNvSpPr>
            <a:spLocks noChangeShapeType="1"/>
          </p:cNvSpPr>
          <p:nvPr/>
        </p:nvSpPr>
        <p:spPr bwMode="auto">
          <a:xfrm>
            <a:off x="457200" y="4495800"/>
            <a:ext cx="25146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0" name="Line 7"/>
          <p:cNvSpPr>
            <a:spLocks noChangeShapeType="1"/>
          </p:cNvSpPr>
          <p:nvPr/>
        </p:nvSpPr>
        <p:spPr bwMode="auto">
          <a:xfrm flipH="1" flipV="1">
            <a:off x="4284663" y="2852738"/>
            <a:ext cx="0" cy="28082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1" name="Line 8"/>
          <p:cNvSpPr>
            <a:spLocks noChangeShapeType="1"/>
          </p:cNvSpPr>
          <p:nvPr/>
        </p:nvSpPr>
        <p:spPr bwMode="auto">
          <a:xfrm>
            <a:off x="3276600" y="4508500"/>
            <a:ext cx="25908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2" name="Line 9"/>
          <p:cNvSpPr>
            <a:spLocks noChangeShapeType="1"/>
          </p:cNvSpPr>
          <p:nvPr/>
        </p:nvSpPr>
        <p:spPr bwMode="auto">
          <a:xfrm flipH="1" flipV="1">
            <a:off x="7596188" y="2852738"/>
            <a:ext cx="23812" cy="27987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3" name="Line 10"/>
          <p:cNvSpPr>
            <a:spLocks noChangeShapeType="1"/>
          </p:cNvSpPr>
          <p:nvPr/>
        </p:nvSpPr>
        <p:spPr bwMode="auto">
          <a:xfrm flipV="1">
            <a:off x="6372225" y="4508500"/>
            <a:ext cx="237648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4" name="Line 11"/>
          <p:cNvSpPr>
            <a:spLocks noChangeShapeType="1"/>
          </p:cNvSpPr>
          <p:nvPr/>
        </p:nvSpPr>
        <p:spPr bwMode="auto">
          <a:xfrm flipV="1">
            <a:off x="755650" y="2924175"/>
            <a:ext cx="1584325" cy="20177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Line 12"/>
          <p:cNvSpPr>
            <a:spLocks noChangeShapeType="1"/>
          </p:cNvSpPr>
          <p:nvPr/>
        </p:nvSpPr>
        <p:spPr bwMode="auto">
          <a:xfrm flipV="1">
            <a:off x="3352800" y="3048000"/>
            <a:ext cx="22860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Line 13"/>
          <p:cNvSpPr>
            <a:spLocks noChangeShapeType="1"/>
          </p:cNvSpPr>
          <p:nvPr/>
        </p:nvSpPr>
        <p:spPr bwMode="auto">
          <a:xfrm>
            <a:off x="6516688" y="3860800"/>
            <a:ext cx="1943100" cy="15128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7" name="Text Box 14"/>
          <p:cNvSpPr txBox="1">
            <a:spLocks noChangeArrowheads="1"/>
          </p:cNvSpPr>
          <p:nvPr/>
        </p:nvSpPr>
        <p:spPr bwMode="auto">
          <a:xfrm>
            <a:off x="2771775" y="4437063"/>
            <a:ext cx="287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398" name="Text Box 15"/>
          <p:cNvSpPr txBox="1">
            <a:spLocks noChangeArrowheads="1"/>
          </p:cNvSpPr>
          <p:nvPr/>
        </p:nvSpPr>
        <p:spPr bwMode="auto">
          <a:xfrm>
            <a:off x="1455738" y="2730500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399" name="Text Box 16"/>
          <p:cNvSpPr txBox="1">
            <a:spLocks noChangeArrowheads="1"/>
          </p:cNvSpPr>
          <p:nvPr/>
        </p:nvSpPr>
        <p:spPr bwMode="auto">
          <a:xfrm>
            <a:off x="1455738" y="3716338"/>
            <a:ext cx="3794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2</a:t>
            </a:r>
          </a:p>
        </p:txBody>
      </p:sp>
      <p:sp>
        <p:nvSpPr>
          <p:cNvPr id="16400" name="Text Box 17"/>
          <p:cNvSpPr txBox="1">
            <a:spLocks noChangeArrowheads="1"/>
          </p:cNvSpPr>
          <p:nvPr/>
        </p:nvSpPr>
        <p:spPr bwMode="auto">
          <a:xfrm>
            <a:off x="1527175" y="4437063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1</a:t>
            </a:r>
          </a:p>
        </p:txBody>
      </p:sp>
      <p:sp>
        <p:nvSpPr>
          <p:cNvPr id="16401" name="Text Box 18"/>
          <p:cNvSpPr txBox="1">
            <a:spLocks noChangeArrowheads="1"/>
          </p:cNvSpPr>
          <p:nvPr/>
        </p:nvSpPr>
        <p:spPr bwMode="auto">
          <a:xfrm>
            <a:off x="5867400" y="4437063"/>
            <a:ext cx="288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02" name="Text Box 19"/>
          <p:cNvSpPr txBox="1">
            <a:spLocks noChangeArrowheads="1"/>
          </p:cNvSpPr>
          <p:nvPr/>
        </p:nvSpPr>
        <p:spPr bwMode="auto">
          <a:xfrm>
            <a:off x="4335463" y="2657475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03" name="Text Box 20"/>
          <p:cNvSpPr txBox="1">
            <a:spLocks noChangeArrowheads="1"/>
          </p:cNvSpPr>
          <p:nvPr/>
        </p:nvSpPr>
        <p:spPr bwMode="auto">
          <a:xfrm>
            <a:off x="4211638" y="3500438"/>
            <a:ext cx="288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>
                <a:latin typeface="Times New Roman" pitchFamily="18" charset="0"/>
              </a:rPr>
              <a:t>3</a:t>
            </a:r>
          </a:p>
        </p:txBody>
      </p:sp>
      <p:sp>
        <p:nvSpPr>
          <p:cNvPr id="16404" name="Text Box 21"/>
          <p:cNvSpPr txBox="1">
            <a:spLocks noChangeArrowheads="1"/>
          </p:cNvSpPr>
          <p:nvPr/>
        </p:nvSpPr>
        <p:spPr bwMode="auto">
          <a:xfrm>
            <a:off x="4427538" y="4581525"/>
            <a:ext cx="2365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endParaRPr lang="ru-RU">
              <a:latin typeface="Times New Roman" pitchFamily="18" charset="0"/>
            </a:endParaRPr>
          </a:p>
        </p:txBody>
      </p:sp>
      <p:sp>
        <p:nvSpPr>
          <p:cNvPr id="16405" name="Text Box 22"/>
          <p:cNvSpPr txBox="1">
            <a:spLocks noChangeArrowheads="1"/>
          </p:cNvSpPr>
          <p:nvPr/>
        </p:nvSpPr>
        <p:spPr bwMode="auto">
          <a:xfrm>
            <a:off x="4356100" y="4457700"/>
            <a:ext cx="3508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1</a:t>
            </a:r>
          </a:p>
        </p:txBody>
      </p:sp>
      <p:sp>
        <p:nvSpPr>
          <p:cNvPr id="16406" name="Text Box 23"/>
          <p:cNvSpPr txBox="1">
            <a:spLocks noChangeArrowheads="1"/>
          </p:cNvSpPr>
          <p:nvPr/>
        </p:nvSpPr>
        <p:spPr bwMode="auto">
          <a:xfrm>
            <a:off x="8388350" y="4437063"/>
            <a:ext cx="287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07" name="Text Box 24"/>
          <p:cNvSpPr txBox="1">
            <a:spLocks noChangeArrowheads="1"/>
          </p:cNvSpPr>
          <p:nvPr/>
        </p:nvSpPr>
        <p:spPr bwMode="auto">
          <a:xfrm>
            <a:off x="7648575" y="2636838"/>
            <a:ext cx="30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6408" name="Text Box 25"/>
          <p:cNvSpPr txBox="1">
            <a:spLocks noChangeArrowheads="1"/>
          </p:cNvSpPr>
          <p:nvPr/>
        </p:nvSpPr>
        <p:spPr bwMode="auto">
          <a:xfrm>
            <a:off x="7380288" y="3644900"/>
            <a:ext cx="271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>
                <a:latin typeface="Times New Roman" pitchFamily="18" charset="0"/>
              </a:rPr>
              <a:t>3</a:t>
            </a:r>
          </a:p>
        </p:txBody>
      </p:sp>
      <p:sp>
        <p:nvSpPr>
          <p:cNvPr id="16409" name="Text Box 26"/>
          <p:cNvSpPr txBox="1">
            <a:spLocks noChangeArrowheads="1"/>
          </p:cNvSpPr>
          <p:nvPr/>
        </p:nvSpPr>
        <p:spPr bwMode="auto">
          <a:xfrm>
            <a:off x="8224838" y="4508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45943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17663"/>
            <a:ext cx="7775575" cy="4824412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800" b="1" dirty="0" smtClean="0"/>
              <a:t>1                       2                        3      </a:t>
            </a:r>
          </a:p>
          <a:p>
            <a:pPr eaLnBrk="1" hangingPunct="1"/>
            <a:endParaRPr lang="ru-RU" sz="2800" b="1" dirty="0" smtClean="0"/>
          </a:p>
          <a:p>
            <a:pPr eaLnBrk="1" hangingPunct="1"/>
            <a:endParaRPr lang="ru-RU" sz="2800" dirty="0" smtClean="0"/>
          </a:p>
          <a:p>
            <a:pPr eaLnBrk="1" hangingPunct="1"/>
            <a:endParaRPr lang="ru-RU" sz="2800" dirty="0" smtClean="0"/>
          </a:p>
          <a:p>
            <a:pPr eaLnBrk="1" hangingPunct="1">
              <a:buFont typeface="Arial" charset="0"/>
              <a:buNone/>
            </a:pPr>
            <a:r>
              <a:rPr lang="ru-RU" sz="2800" dirty="0" smtClean="0"/>
              <a:t>   </a:t>
            </a:r>
            <a:r>
              <a:rPr lang="ru-RU" sz="2800" b="1" dirty="0" smtClean="0"/>
              <a:t>4                                            </a:t>
            </a:r>
            <a:r>
              <a:rPr lang="en-US" sz="2800" b="1" dirty="0" smtClean="0"/>
              <a:t>    </a:t>
            </a:r>
            <a:r>
              <a:rPr lang="ru-RU" sz="2800" b="1" dirty="0" smtClean="0"/>
              <a:t>5</a:t>
            </a:r>
          </a:p>
        </p:txBody>
      </p:sp>
      <p:sp>
        <p:nvSpPr>
          <p:cNvPr id="17411" name="Line 4"/>
          <p:cNvSpPr>
            <a:spLocks noChangeShapeType="1"/>
          </p:cNvSpPr>
          <p:nvPr/>
        </p:nvSpPr>
        <p:spPr bwMode="auto">
          <a:xfrm flipV="1">
            <a:off x="1676400" y="1752600"/>
            <a:ext cx="0" cy="2057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2" name="Line 5"/>
          <p:cNvSpPr>
            <a:spLocks noChangeShapeType="1"/>
          </p:cNvSpPr>
          <p:nvPr/>
        </p:nvSpPr>
        <p:spPr bwMode="auto">
          <a:xfrm flipV="1">
            <a:off x="827088" y="2997200"/>
            <a:ext cx="208915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 flipV="1">
            <a:off x="1187450" y="1628775"/>
            <a:ext cx="936625" cy="19446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4" name="Line 7"/>
          <p:cNvSpPr>
            <a:spLocks noChangeShapeType="1"/>
          </p:cNvSpPr>
          <p:nvPr/>
        </p:nvSpPr>
        <p:spPr bwMode="auto">
          <a:xfrm flipV="1">
            <a:off x="4572000" y="1628775"/>
            <a:ext cx="0" cy="208756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5" name="Line 8"/>
          <p:cNvSpPr>
            <a:spLocks noChangeShapeType="1"/>
          </p:cNvSpPr>
          <p:nvPr/>
        </p:nvSpPr>
        <p:spPr bwMode="auto">
          <a:xfrm>
            <a:off x="3519325" y="2924175"/>
            <a:ext cx="22860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6" name="Line 9"/>
          <p:cNvSpPr>
            <a:spLocks noChangeShapeType="1"/>
          </p:cNvSpPr>
          <p:nvPr/>
        </p:nvSpPr>
        <p:spPr bwMode="auto">
          <a:xfrm>
            <a:off x="3924300" y="1916113"/>
            <a:ext cx="1643063" cy="5048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17" name="Line 10"/>
          <p:cNvSpPr>
            <a:spLocks noChangeShapeType="1"/>
          </p:cNvSpPr>
          <p:nvPr/>
        </p:nvSpPr>
        <p:spPr bwMode="auto">
          <a:xfrm flipH="1" flipV="1">
            <a:off x="7380288" y="1700213"/>
            <a:ext cx="14287" cy="20732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8" name="Line 11"/>
          <p:cNvSpPr>
            <a:spLocks noChangeShapeType="1"/>
          </p:cNvSpPr>
          <p:nvPr/>
        </p:nvSpPr>
        <p:spPr bwMode="auto">
          <a:xfrm>
            <a:off x="6516688" y="3213100"/>
            <a:ext cx="17526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19" name="Line 12"/>
          <p:cNvSpPr>
            <a:spLocks noChangeShapeType="1"/>
          </p:cNvSpPr>
          <p:nvPr/>
        </p:nvSpPr>
        <p:spPr bwMode="auto">
          <a:xfrm flipH="1" flipV="1">
            <a:off x="1676400" y="4191000"/>
            <a:ext cx="15875" cy="18303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20" name="Line 13"/>
          <p:cNvSpPr>
            <a:spLocks noChangeShapeType="1"/>
          </p:cNvSpPr>
          <p:nvPr/>
        </p:nvSpPr>
        <p:spPr bwMode="auto">
          <a:xfrm>
            <a:off x="827088" y="5300663"/>
            <a:ext cx="2373312" cy="333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21" name="Line 14"/>
          <p:cNvSpPr>
            <a:spLocks noChangeShapeType="1"/>
          </p:cNvSpPr>
          <p:nvPr/>
        </p:nvSpPr>
        <p:spPr bwMode="auto">
          <a:xfrm flipV="1">
            <a:off x="1116013" y="4648200"/>
            <a:ext cx="1246187" cy="1228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2" name="Line 15"/>
          <p:cNvSpPr>
            <a:spLocks noChangeShapeType="1"/>
          </p:cNvSpPr>
          <p:nvPr/>
        </p:nvSpPr>
        <p:spPr bwMode="auto">
          <a:xfrm flipV="1">
            <a:off x="7019925" y="4076700"/>
            <a:ext cx="0" cy="19240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23" name="Line 16"/>
          <p:cNvSpPr>
            <a:spLocks noChangeShapeType="1"/>
          </p:cNvSpPr>
          <p:nvPr/>
        </p:nvSpPr>
        <p:spPr bwMode="auto">
          <a:xfrm flipV="1">
            <a:off x="5795963" y="5300663"/>
            <a:ext cx="2200275" cy="333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424" name="Line 17"/>
          <p:cNvSpPr>
            <a:spLocks noChangeShapeType="1"/>
          </p:cNvSpPr>
          <p:nvPr/>
        </p:nvSpPr>
        <p:spPr bwMode="auto">
          <a:xfrm>
            <a:off x="6300788" y="4581525"/>
            <a:ext cx="1295400" cy="1295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5" name="Freeform 19"/>
          <p:cNvSpPr>
            <a:spLocks/>
          </p:cNvSpPr>
          <p:nvPr/>
        </p:nvSpPr>
        <p:spPr bwMode="auto">
          <a:xfrm>
            <a:off x="6659563" y="1557338"/>
            <a:ext cx="1441450" cy="1295400"/>
          </a:xfrm>
          <a:custGeom>
            <a:avLst/>
            <a:gdLst>
              <a:gd name="T0" fmla="*/ 0 w 768"/>
              <a:gd name="T1" fmla="*/ 0 h 960"/>
              <a:gd name="T2" fmla="*/ 2147483647 w 768"/>
              <a:gd name="T3" fmla="*/ 2147483647 h 960"/>
              <a:gd name="T4" fmla="*/ 2147483647 w 768"/>
              <a:gd name="T5" fmla="*/ 0 h 960"/>
              <a:gd name="T6" fmla="*/ 0 60000 65536"/>
              <a:gd name="T7" fmla="*/ 0 60000 65536"/>
              <a:gd name="T8" fmla="*/ 0 60000 65536"/>
              <a:gd name="T9" fmla="*/ 0 w 768"/>
              <a:gd name="T10" fmla="*/ 0 h 960"/>
              <a:gd name="T11" fmla="*/ 768 w 768"/>
              <a:gd name="T12" fmla="*/ 960 h 96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68" h="960">
                <a:moveTo>
                  <a:pt x="0" y="0"/>
                </a:moveTo>
                <a:cubicBezTo>
                  <a:pt x="128" y="480"/>
                  <a:pt x="256" y="960"/>
                  <a:pt x="384" y="960"/>
                </a:cubicBezTo>
                <a:cubicBezTo>
                  <a:pt x="512" y="960"/>
                  <a:pt x="704" y="160"/>
                  <a:pt x="768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6" name="Text Box 20"/>
          <p:cNvSpPr txBox="1">
            <a:spLocks noChangeArrowheads="1"/>
          </p:cNvSpPr>
          <p:nvPr/>
        </p:nvSpPr>
        <p:spPr bwMode="auto">
          <a:xfrm>
            <a:off x="2751138" y="2924175"/>
            <a:ext cx="30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27" name="Text Box 21"/>
          <p:cNvSpPr txBox="1">
            <a:spLocks noChangeArrowheads="1"/>
          </p:cNvSpPr>
          <p:nvPr/>
        </p:nvSpPr>
        <p:spPr bwMode="auto">
          <a:xfrm>
            <a:off x="1743075" y="1577975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28" name="Text Box 22"/>
          <p:cNvSpPr txBox="1">
            <a:spLocks noChangeArrowheads="1"/>
          </p:cNvSpPr>
          <p:nvPr/>
        </p:nvSpPr>
        <p:spPr bwMode="auto">
          <a:xfrm>
            <a:off x="5580063" y="2852738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29" name="Text Box 23"/>
          <p:cNvSpPr txBox="1">
            <a:spLocks noChangeArrowheads="1"/>
          </p:cNvSpPr>
          <p:nvPr/>
        </p:nvSpPr>
        <p:spPr bwMode="auto">
          <a:xfrm>
            <a:off x="4643438" y="1484313"/>
            <a:ext cx="288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30" name="Text Box 25"/>
          <p:cNvSpPr txBox="1">
            <a:spLocks noChangeArrowheads="1"/>
          </p:cNvSpPr>
          <p:nvPr/>
        </p:nvSpPr>
        <p:spPr bwMode="auto">
          <a:xfrm>
            <a:off x="7451725" y="1628775"/>
            <a:ext cx="288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31" name="Text Box 26"/>
          <p:cNvSpPr txBox="1">
            <a:spLocks noChangeArrowheads="1"/>
          </p:cNvSpPr>
          <p:nvPr/>
        </p:nvSpPr>
        <p:spPr bwMode="auto">
          <a:xfrm>
            <a:off x="2843213" y="5300663"/>
            <a:ext cx="288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32" name="Text Box 27"/>
          <p:cNvSpPr txBox="1">
            <a:spLocks noChangeArrowheads="1"/>
          </p:cNvSpPr>
          <p:nvPr/>
        </p:nvSpPr>
        <p:spPr bwMode="auto">
          <a:xfrm>
            <a:off x="1743075" y="4098925"/>
            <a:ext cx="30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33" name="Text Box 28"/>
          <p:cNvSpPr txBox="1">
            <a:spLocks noChangeArrowheads="1"/>
          </p:cNvSpPr>
          <p:nvPr/>
        </p:nvSpPr>
        <p:spPr bwMode="auto">
          <a:xfrm>
            <a:off x="7740650" y="5229225"/>
            <a:ext cx="287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7434" name="Text Box 29"/>
          <p:cNvSpPr txBox="1">
            <a:spLocks noChangeArrowheads="1"/>
          </p:cNvSpPr>
          <p:nvPr/>
        </p:nvSpPr>
        <p:spPr bwMode="auto">
          <a:xfrm>
            <a:off x="7164388" y="3933825"/>
            <a:ext cx="287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323527" y="404813"/>
            <a:ext cx="86775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Calibri" pitchFamily="34" charset="0"/>
              </a:rPr>
              <a:t>На каком рисунке коэффициент </a:t>
            </a:r>
            <a:r>
              <a:rPr lang="en-US" sz="3600" b="1" dirty="0">
                <a:solidFill>
                  <a:srgbClr val="00B050"/>
                </a:solidFill>
                <a:latin typeface="Centaur" pitchFamily="18" charset="0"/>
              </a:rPr>
              <a:t>k</a:t>
            </a:r>
            <a:r>
              <a:rPr lang="ru-RU" sz="3600" b="1" dirty="0">
                <a:solidFill>
                  <a:srgbClr val="00B050"/>
                </a:solidFill>
                <a:latin typeface="Calibri" pitchFamily="34" charset="0"/>
              </a:rPr>
              <a:t> </a:t>
            </a: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Calibri" pitchFamily="34" charset="0"/>
              </a:rPr>
              <a:t>отрицателен?</a:t>
            </a: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8027988" y="3141663"/>
            <a:ext cx="288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939203"/>
      </p:ext>
    </p:extLst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sz="quarter" idx="1"/>
          </p:nvPr>
        </p:nvSpPr>
        <p:spPr>
          <a:xfrm>
            <a:off x="900113" y="260350"/>
            <a:ext cx="8007350" cy="4191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indent="-609600" eaLnBrk="1" hangingPunct="1">
              <a:buFont typeface="Wingdings" pitchFamily="2" charset="2"/>
              <a:buAutoNum type="arabicPeriod" startAt="3"/>
              <a:defRPr/>
            </a:pPr>
            <a:r>
              <a:rPr lang="ru-RU" sz="2800" b="1" dirty="0" smtClean="0"/>
              <a:t>Назовите знак коэффициента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</a:rPr>
              <a:t>k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smtClean="0"/>
              <a:t>для каждой из линейных функций:</a:t>
            </a:r>
          </a:p>
        </p:txBody>
      </p:sp>
      <p:pic>
        <p:nvPicPr>
          <p:cNvPr id="17411" name="Picture 5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41438"/>
            <a:ext cx="76327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545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142875"/>
            <a:ext cx="8858250" cy="1670844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На каком рисунке свободное число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00B050"/>
                </a:solidFill>
                <a:cs typeface="Times New Roman" pitchFamily="18" charset="0"/>
              </a:rPr>
              <a:t>b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в уравнении линейной функции отрицательно?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813719"/>
            <a:ext cx="8351837" cy="4495006"/>
          </a:xfrm>
          <a:prstGeom prst="roundRect">
            <a:avLst>
              <a:gd name="adj" fmla="val 16667"/>
            </a:avLst>
          </a:prstGeom>
          <a:solidFill>
            <a:schemeClr val="bg1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</a:t>
            </a:r>
            <a:r>
              <a:rPr lang="ru-RU" b="1" dirty="0" smtClean="0"/>
              <a:t>1                               2                            </a:t>
            </a:r>
            <a:r>
              <a:rPr lang="ru-RU" b="1" dirty="0"/>
              <a:t> </a:t>
            </a:r>
            <a:r>
              <a:rPr lang="ru-RU" b="1" dirty="0" smtClean="0"/>
              <a:t>     3</a:t>
            </a:r>
          </a:p>
          <a:p>
            <a:pPr eaLnBrk="1" hangingPunct="1"/>
            <a:endParaRPr lang="ru-RU" b="1" dirty="0" smtClean="0"/>
          </a:p>
          <a:p>
            <a:pPr eaLnBrk="1" hangingPunct="1"/>
            <a:endParaRPr lang="ru-RU" dirty="0" smtClean="0"/>
          </a:p>
          <a:p>
            <a:pPr eaLnBrk="1" hangingPunct="1">
              <a:buFont typeface="Arial" charset="0"/>
              <a:buNone/>
            </a:pPr>
            <a:endParaRPr lang="ru-RU" dirty="0" smtClean="0"/>
          </a:p>
          <a:p>
            <a:pPr eaLnBrk="1" hangingPunct="1">
              <a:buFont typeface="Arial" charset="0"/>
              <a:buNone/>
            </a:pPr>
            <a:r>
              <a:rPr lang="ru-RU" b="1" dirty="0" smtClean="0"/>
              <a:t>4                                                               5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V="1">
            <a:off x="1676400" y="1752600"/>
            <a:ext cx="0" cy="2057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762000" y="2971800"/>
            <a:ext cx="22098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V="1">
            <a:off x="1476375" y="2636838"/>
            <a:ext cx="114300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H="1" flipV="1">
            <a:off x="4716463" y="1700213"/>
            <a:ext cx="0" cy="20891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3635375" y="2997200"/>
            <a:ext cx="2376488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3635375" y="3284538"/>
            <a:ext cx="23050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H="1" flipV="1">
            <a:off x="7740650" y="1628775"/>
            <a:ext cx="71438" cy="21605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6732588" y="2997200"/>
            <a:ext cx="201612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1676400" y="4191000"/>
            <a:ext cx="0" cy="1981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685800" y="5334000"/>
            <a:ext cx="25146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flipV="1">
            <a:off x="971550" y="4652963"/>
            <a:ext cx="13716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 flipV="1">
            <a:off x="6732588" y="4005263"/>
            <a:ext cx="0" cy="20732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5724525" y="5300663"/>
            <a:ext cx="2362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5867400" y="4076700"/>
            <a:ext cx="16764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50" name="Freeform 19"/>
          <p:cNvSpPr>
            <a:spLocks/>
          </p:cNvSpPr>
          <p:nvPr/>
        </p:nvSpPr>
        <p:spPr bwMode="auto">
          <a:xfrm>
            <a:off x="7308850" y="1916113"/>
            <a:ext cx="1008063" cy="1612900"/>
          </a:xfrm>
          <a:custGeom>
            <a:avLst/>
            <a:gdLst>
              <a:gd name="T0" fmla="*/ 0 w 672"/>
              <a:gd name="T1" fmla="*/ 2147483647 h 1016"/>
              <a:gd name="T2" fmla="*/ 2147483647 w 672"/>
              <a:gd name="T3" fmla="*/ 2147483647 h 1016"/>
              <a:gd name="T4" fmla="*/ 2147483647 w 672"/>
              <a:gd name="T5" fmla="*/ 0 h 1016"/>
              <a:gd name="T6" fmla="*/ 0 60000 65536"/>
              <a:gd name="T7" fmla="*/ 0 60000 65536"/>
              <a:gd name="T8" fmla="*/ 0 60000 65536"/>
              <a:gd name="T9" fmla="*/ 0 w 672"/>
              <a:gd name="T10" fmla="*/ 0 h 1016"/>
              <a:gd name="T11" fmla="*/ 672 w 672"/>
              <a:gd name="T12" fmla="*/ 1016 h 10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72" h="1016">
                <a:moveTo>
                  <a:pt x="0" y="48"/>
                </a:moveTo>
                <a:cubicBezTo>
                  <a:pt x="112" y="532"/>
                  <a:pt x="224" y="1016"/>
                  <a:pt x="336" y="1008"/>
                </a:cubicBezTo>
                <a:cubicBezTo>
                  <a:pt x="448" y="1000"/>
                  <a:pt x="560" y="500"/>
                  <a:pt x="672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51" name="Text Box 20"/>
          <p:cNvSpPr txBox="1">
            <a:spLocks noChangeArrowheads="1"/>
          </p:cNvSpPr>
          <p:nvPr/>
        </p:nvSpPr>
        <p:spPr bwMode="auto">
          <a:xfrm>
            <a:off x="2824163" y="2586038"/>
            <a:ext cx="298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>
                <a:latin typeface="Times New Roman" pitchFamily="18" charset="0"/>
              </a:rPr>
              <a:t>х</a:t>
            </a:r>
          </a:p>
        </p:txBody>
      </p:sp>
      <p:sp>
        <p:nvSpPr>
          <p:cNvPr id="18452" name="Text Box 21"/>
          <p:cNvSpPr txBox="1">
            <a:spLocks noChangeArrowheads="1"/>
          </p:cNvSpPr>
          <p:nvPr/>
        </p:nvSpPr>
        <p:spPr bwMode="auto">
          <a:xfrm>
            <a:off x="1763713" y="1649413"/>
            <a:ext cx="287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3" name="Text Box 22"/>
          <p:cNvSpPr txBox="1">
            <a:spLocks noChangeArrowheads="1"/>
          </p:cNvSpPr>
          <p:nvPr/>
        </p:nvSpPr>
        <p:spPr bwMode="auto">
          <a:xfrm>
            <a:off x="5724525" y="2565400"/>
            <a:ext cx="360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4" name="Text Box 23"/>
          <p:cNvSpPr txBox="1">
            <a:spLocks noChangeArrowheads="1"/>
          </p:cNvSpPr>
          <p:nvPr/>
        </p:nvSpPr>
        <p:spPr bwMode="auto">
          <a:xfrm>
            <a:off x="4787900" y="1628775"/>
            <a:ext cx="288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5" name="Text Box 24"/>
          <p:cNvSpPr txBox="1">
            <a:spLocks noChangeArrowheads="1"/>
          </p:cNvSpPr>
          <p:nvPr/>
        </p:nvSpPr>
        <p:spPr bwMode="auto">
          <a:xfrm>
            <a:off x="8532813" y="2636838"/>
            <a:ext cx="2873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6" name="Text Box 25"/>
          <p:cNvSpPr txBox="1">
            <a:spLocks noChangeArrowheads="1"/>
          </p:cNvSpPr>
          <p:nvPr/>
        </p:nvSpPr>
        <p:spPr bwMode="auto">
          <a:xfrm>
            <a:off x="7812088" y="1557338"/>
            <a:ext cx="360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7" name="Text Box 26"/>
          <p:cNvSpPr txBox="1">
            <a:spLocks noChangeArrowheads="1"/>
          </p:cNvSpPr>
          <p:nvPr/>
        </p:nvSpPr>
        <p:spPr bwMode="auto">
          <a:xfrm>
            <a:off x="2987675" y="4891088"/>
            <a:ext cx="3603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8" name="Text Box 27"/>
          <p:cNvSpPr txBox="1">
            <a:spLocks noChangeArrowheads="1"/>
          </p:cNvSpPr>
          <p:nvPr/>
        </p:nvSpPr>
        <p:spPr bwMode="auto">
          <a:xfrm>
            <a:off x="1692275" y="4076700"/>
            <a:ext cx="358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>
                <a:latin typeface="Calibri" pitchFamily="34" charset="0"/>
              </a:rPr>
              <a:t> </a:t>
            </a:r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59" name="Text Box 28"/>
          <p:cNvSpPr txBox="1">
            <a:spLocks noChangeArrowheads="1"/>
          </p:cNvSpPr>
          <p:nvPr/>
        </p:nvSpPr>
        <p:spPr bwMode="auto">
          <a:xfrm>
            <a:off x="7812088" y="4818063"/>
            <a:ext cx="288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x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8460" name="Text Box 29"/>
          <p:cNvSpPr txBox="1">
            <a:spLocks noChangeArrowheads="1"/>
          </p:cNvSpPr>
          <p:nvPr/>
        </p:nvSpPr>
        <p:spPr bwMode="auto">
          <a:xfrm>
            <a:off x="6804025" y="3860800"/>
            <a:ext cx="360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>
                <a:latin typeface="Times New Roman" pitchFamily="18" charset="0"/>
              </a:rPr>
              <a:t>y</a:t>
            </a:r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122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009900"/>
                </a:solidFill>
              </a:rPr>
              <a:t/>
            </a:r>
            <a:br>
              <a:rPr lang="ru-RU" sz="3600" b="1" dirty="0" smtClean="0">
                <a:solidFill>
                  <a:srgbClr val="009900"/>
                </a:solidFill>
              </a:rPr>
            </a:br>
            <a:r>
              <a:rPr lang="ru-RU" sz="3600" b="1" dirty="0">
                <a:solidFill>
                  <a:srgbClr val="009900"/>
                </a:solidFill>
              </a:rPr>
              <a:t/>
            </a:r>
            <a:br>
              <a:rPr lang="ru-RU" sz="3600" b="1" dirty="0">
                <a:solidFill>
                  <a:srgbClr val="009900"/>
                </a:solidFill>
              </a:rPr>
            </a:br>
            <a:r>
              <a:rPr lang="ru-RU" sz="3600" b="1" dirty="0" smtClean="0">
                <a:solidFill>
                  <a:srgbClr val="009900"/>
                </a:solidFill>
              </a:rPr>
              <a:t/>
            </a:r>
            <a:br>
              <a:rPr lang="ru-RU" sz="3600" b="1" dirty="0" smtClean="0">
                <a:solidFill>
                  <a:srgbClr val="009900"/>
                </a:solidFill>
              </a:rPr>
            </a:br>
            <a:endParaRPr lang="ru-RU" sz="2000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8640"/>
            <a:ext cx="8382000" cy="6408712"/>
          </a:xfrm>
          <a:noFill/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sz="2400" b="1" dirty="0" smtClean="0"/>
              <a:t>Постройте линейные функции на математическом конструкторе и выберите график которой  </a:t>
            </a:r>
          </a:p>
          <a:p>
            <a:pPr algn="ctr" eaLnBrk="1" hangingPunct="1">
              <a:buFontTx/>
              <a:buNone/>
            </a:pPr>
            <a:r>
              <a:rPr lang="ru-RU" sz="2400" b="1" dirty="0" smtClean="0"/>
              <a:t>изображен на рисунке, сделайте выводы.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5"/>
          <a:stretch>
            <a:fillRect/>
          </a:stretch>
        </p:blipFill>
        <p:spPr bwMode="auto">
          <a:xfrm>
            <a:off x="457200" y="1600200"/>
            <a:ext cx="2286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00200"/>
            <a:ext cx="236220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936" y="1676400"/>
            <a:ext cx="2286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609600" y="38100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FF"/>
                </a:solidFill>
              </a:rPr>
              <a:t>у =  х - 2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609600" y="44196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FF"/>
                </a:solidFill>
              </a:rPr>
              <a:t>у = х + 2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609600" y="50292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FF"/>
                </a:solidFill>
              </a:rPr>
              <a:t>у = 2 – х 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3657600" y="38100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у = х – 1 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657600" y="44196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у = - х + 1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3657600" y="50292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у = - х - 1</a:t>
            </a:r>
          </a:p>
        </p:txBody>
      </p:sp>
      <p:sp>
        <p:nvSpPr>
          <p:cNvPr id="44049" name="Rectangle 17"/>
          <p:cNvSpPr>
            <a:spLocks noChangeArrowheads="1"/>
          </p:cNvSpPr>
          <p:nvPr/>
        </p:nvSpPr>
        <p:spPr bwMode="auto">
          <a:xfrm>
            <a:off x="6705600" y="37338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3300"/>
                </a:solidFill>
              </a:rPr>
              <a:t>у = 0,5х</a:t>
            </a:r>
          </a:p>
        </p:txBody>
      </p:sp>
      <p:sp>
        <p:nvSpPr>
          <p:cNvPr id="44050" name="Rectangle 18"/>
          <p:cNvSpPr>
            <a:spLocks noChangeArrowheads="1"/>
          </p:cNvSpPr>
          <p:nvPr/>
        </p:nvSpPr>
        <p:spPr bwMode="auto">
          <a:xfrm>
            <a:off x="6705600" y="43434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3300"/>
                </a:solidFill>
              </a:rPr>
              <a:t>у = х +2</a:t>
            </a:r>
          </a:p>
        </p:txBody>
      </p:sp>
      <p:sp>
        <p:nvSpPr>
          <p:cNvPr id="44051" name="Rectangle 19"/>
          <p:cNvSpPr>
            <a:spLocks noChangeArrowheads="1"/>
          </p:cNvSpPr>
          <p:nvPr/>
        </p:nvSpPr>
        <p:spPr bwMode="auto">
          <a:xfrm>
            <a:off x="6705600" y="4953000"/>
            <a:ext cx="1828800" cy="457200"/>
          </a:xfrm>
          <a:prstGeom prst="rect">
            <a:avLst/>
          </a:prstGeom>
          <a:solidFill>
            <a:srgbClr val="FFFF66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FF3300"/>
                </a:solidFill>
              </a:rPr>
              <a:t>у = 2х</a:t>
            </a:r>
          </a:p>
        </p:txBody>
      </p:sp>
      <p:sp>
        <p:nvSpPr>
          <p:cNvPr id="6163" name="Line 22"/>
          <p:cNvSpPr>
            <a:spLocks noChangeShapeType="1"/>
          </p:cNvSpPr>
          <p:nvPr/>
        </p:nvSpPr>
        <p:spPr bwMode="auto">
          <a:xfrm>
            <a:off x="2971800" y="1600200"/>
            <a:ext cx="0" cy="3962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4" name="Line 23"/>
          <p:cNvSpPr>
            <a:spLocks noChangeShapeType="1"/>
          </p:cNvSpPr>
          <p:nvPr/>
        </p:nvSpPr>
        <p:spPr bwMode="auto">
          <a:xfrm>
            <a:off x="5882640" y="1524000"/>
            <a:ext cx="0" cy="3962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7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44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0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40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4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40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40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4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440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4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40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4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" dur="5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4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44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4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4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1"/>
                  </p:tgtEl>
                </p:cond>
              </p:nextCondLst>
            </p:seq>
          </p:childTnLst>
        </p:cTn>
      </p:par>
    </p:tnLst>
    <p:bldLst>
      <p:bldP spid="44045" grpId="0" animBg="1"/>
      <p:bldP spid="44046" grpId="0"/>
      <p:bldP spid="44047" grpId="0"/>
      <p:bldP spid="44048" grpId="0" animBg="1"/>
      <p:bldP spid="44049" grpId="0" animBg="1"/>
      <p:bldP spid="44050" grpId="0" animBg="1"/>
      <p:bldP spid="440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Предметные 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Учащиеся должны</a:t>
            </a:r>
          </a:p>
          <a:p>
            <a:pPr marL="0" indent="0">
              <a:buNone/>
            </a:pPr>
            <a:r>
              <a:rPr lang="ru-RU" b="1" i="1" dirty="0"/>
              <a:t>з</a:t>
            </a:r>
            <a:r>
              <a:rPr lang="ru-RU" b="1" i="1" dirty="0" smtClean="0"/>
              <a:t>нать:</a:t>
            </a:r>
            <a:endParaRPr lang="ru-RU" b="1" i="1" dirty="0"/>
          </a:p>
          <a:p>
            <a:pPr>
              <a:buFont typeface="Wingdings" pitchFamily="2" charset="2"/>
              <a:buChar char="ü"/>
            </a:pPr>
            <a:r>
              <a:rPr lang="ru-RU" dirty="0"/>
              <a:t>о</a:t>
            </a:r>
            <a:r>
              <a:rPr lang="ru-RU" dirty="0" smtClean="0"/>
              <a:t>пределение понятия «линейная функция»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г</a:t>
            </a:r>
            <a:r>
              <a:rPr lang="ru-RU" dirty="0" smtClean="0"/>
              <a:t>рафическое представление линейной функции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с</a:t>
            </a:r>
            <a:r>
              <a:rPr lang="ru-RU" dirty="0" smtClean="0"/>
              <a:t>войства линейной функции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Учащиеся должны </a:t>
            </a:r>
            <a:endParaRPr lang="ru-RU" dirty="0" smtClean="0"/>
          </a:p>
          <a:p>
            <a:pPr marL="0" indent="0">
              <a:buNone/>
            </a:pPr>
            <a:r>
              <a:rPr lang="ru-RU" b="1" i="1" dirty="0" smtClean="0"/>
              <a:t>уметь</a:t>
            </a:r>
            <a:r>
              <a:rPr lang="ru-RU" dirty="0"/>
              <a:t>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различать </a:t>
            </a:r>
            <a:r>
              <a:rPr lang="ru-RU" dirty="0"/>
              <a:t>графики линейной </a:t>
            </a:r>
            <a:r>
              <a:rPr lang="ru-RU" dirty="0" smtClean="0"/>
              <a:t>функции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исследовать</a:t>
            </a:r>
            <a:r>
              <a:rPr lang="ru-RU" dirty="0"/>
              <a:t>, читать, строить и записывать графики линейной </a:t>
            </a:r>
            <a:r>
              <a:rPr lang="ru-RU" dirty="0" smtClean="0"/>
              <a:t>функции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находить </a:t>
            </a:r>
            <a:r>
              <a:rPr lang="ru-RU" dirty="0"/>
              <a:t>значение коэффициента k, свободного числа </a:t>
            </a:r>
            <a:r>
              <a:rPr lang="ru-RU" dirty="0" smtClean="0"/>
              <a:t>b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применять </a:t>
            </a:r>
            <a:r>
              <a:rPr lang="ru-RU" dirty="0"/>
              <a:t>свойства при построении графиков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9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Скругленный прямоугольник 60"/>
          <p:cNvSpPr/>
          <p:nvPr/>
        </p:nvSpPr>
        <p:spPr>
          <a:xfrm>
            <a:off x="539750" y="1916113"/>
            <a:ext cx="8280722" cy="43932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123032" y="3926681"/>
            <a:ext cx="3446462" cy="222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55650" y="4005263"/>
            <a:ext cx="295275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49" name="TextBox 8"/>
          <p:cNvSpPr txBox="1">
            <a:spLocks noChangeArrowheads="1"/>
          </p:cNvSpPr>
          <p:nvPr/>
        </p:nvSpPr>
        <p:spPr bwMode="auto">
          <a:xfrm>
            <a:off x="3419475" y="4000500"/>
            <a:ext cx="288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x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50" name="TextBox 9"/>
          <p:cNvSpPr txBox="1">
            <a:spLocks noChangeArrowheads="1"/>
          </p:cNvSpPr>
          <p:nvPr/>
        </p:nvSpPr>
        <p:spPr bwMode="auto">
          <a:xfrm>
            <a:off x="1500188" y="2143125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85938" y="428625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52" name="TextBox 11"/>
          <p:cNvSpPr txBox="1">
            <a:spLocks noChangeArrowheads="1"/>
          </p:cNvSpPr>
          <p:nvPr/>
        </p:nvSpPr>
        <p:spPr bwMode="auto">
          <a:xfrm>
            <a:off x="2000250" y="35718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53" name="TextBox 12"/>
          <p:cNvSpPr txBox="1">
            <a:spLocks noChangeArrowheads="1"/>
          </p:cNvSpPr>
          <p:nvPr/>
        </p:nvSpPr>
        <p:spPr bwMode="auto">
          <a:xfrm>
            <a:off x="2428875" y="35718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54" name="TextBox 13"/>
          <p:cNvSpPr txBox="1">
            <a:spLocks noChangeArrowheads="1"/>
          </p:cNvSpPr>
          <p:nvPr/>
        </p:nvSpPr>
        <p:spPr bwMode="auto">
          <a:xfrm>
            <a:off x="1571625" y="3643313"/>
            <a:ext cx="28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55" name="TextBox 14"/>
          <p:cNvSpPr txBox="1">
            <a:spLocks noChangeArrowheads="1"/>
          </p:cNvSpPr>
          <p:nvPr/>
        </p:nvSpPr>
        <p:spPr bwMode="auto">
          <a:xfrm>
            <a:off x="1571625" y="342900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785938" y="464343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071687" y="4000501"/>
            <a:ext cx="142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428875" y="4000501"/>
            <a:ext cx="142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785938" y="364331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785938" y="32146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785938" y="271462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62" name="TextBox 26"/>
          <p:cNvSpPr txBox="1">
            <a:spLocks noChangeArrowheads="1"/>
          </p:cNvSpPr>
          <p:nvPr/>
        </p:nvSpPr>
        <p:spPr bwMode="auto">
          <a:xfrm>
            <a:off x="1571625" y="29289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63" name="TextBox 27"/>
          <p:cNvSpPr txBox="1">
            <a:spLocks noChangeArrowheads="1"/>
          </p:cNvSpPr>
          <p:nvPr/>
        </p:nvSpPr>
        <p:spPr bwMode="auto">
          <a:xfrm>
            <a:off x="1571625" y="250031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64" name="TextBox 28"/>
          <p:cNvSpPr txBox="1">
            <a:spLocks noChangeArrowheads="1"/>
          </p:cNvSpPr>
          <p:nvPr/>
        </p:nvSpPr>
        <p:spPr bwMode="auto">
          <a:xfrm>
            <a:off x="1428750" y="41433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65" name="TextBox 29"/>
          <p:cNvSpPr txBox="1">
            <a:spLocks noChangeArrowheads="1"/>
          </p:cNvSpPr>
          <p:nvPr/>
        </p:nvSpPr>
        <p:spPr bwMode="auto">
          <a:xfrm>
            <a:off x="1428750" y="4500563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1500187" y="4000501"/>
            <a:ext cx="142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 flipH="1" flipV="1">
            <a:off x="1143000" y="4000501"/>
            <a:ext cx="1428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68" name="TextBox 37"/>
          <p:cNvSpPr txBox="1">
            <a:spLocks noChangeArrowheads="1"/>
          </p:cNvSpPr>
          <p:nvPr/>
        </p:nvSpPr>
        <p:spPr bwMode="auto">
          <a:xfrm>
            <a:off x="1285875" y="35718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69" name="TextBox 38"/>
          <p:cNvSpPr txBox="1">
            <a:spLocks noChangeArrowheads="1"/>
          </p:cNvSpPr>
          <p:nvPr/>
        </p:nvSpPr>
        <p:spPr bwMode="auto">
          <a:xfrm>
            <a:off x="857250" y="35718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rot="5400000">
            <a:off x="607219" y="3464719"/>
            <a:ext cx="2571750" cy="9286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755651" y="3500437"/>
            <a:ext cx="2520950" cy="9366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504032" y="3393281"/>
            <a:ext cx="2592388" cy="936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16200000" flipV="1">
            <a:off x="4463256" y="3896520"/>
            <a:ext cx="3375025" cy="11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714875" y="4000500"/>
            <a:ext cx="3097213" cy="47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75" name="TextBox 59"/>
          <p:cNvSpPr txBox="1">
            <a:spLocks noChangeArrowheads="1"/>
          </p:cNvSpPr>
          <p:nvPr/>
        </p:nvSpPr>
        <p:spPr bwMode="auto">
          <a:xfrm>
            <a:off x="7451725" y="4076700"/>
            <a:ext cx="288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x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76" name="TextBox 60"/>
          <p:cNvSpPr txBox="1">
            <a:spLocks noChangeArrowheads="1"/>
          </p:cNvSpPr>
          <p:nvPr/>
        </p:nvSpPr>
        <p:spPr bwMode="auto">
          <a:xfrm>
            <a:off x="5786438" y="2143125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6072188" y="428625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78" name="TextBox 62"/>
          <p:cNvSpPr txBox="1">
            <a:spLocks noChangeArrowheads="1"/>
          </p:cNvSpPr>
          <p:nvPr/>
        </p:nvSpPr>
        <p:spPr bwMode="auto">
          <a:xfrm>
            <a:off x="6286500" y="35718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79" name="TextBox 63"/>
          <p:cNvSpPr txBox="1">
            <a:spLocks noChangeArrowheads="1"/>
          </p:cNvSpPr>
          <p:nvPr/>
        </p:nvSpPr>
        <p:spPr bwMode="auto">
          <a:xfrm>
            <a:off x="6715125" y="35718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80" name="TextBox 64"/>
          <p:cNvSpPr txBox="1">
            <a:spLocks noChangeArrowheads="1"/>
          </p:cNvSpPr>
          <p:nvPr/>
        </p:nvSpPr>
        <p:spPr bwMode="auto">
          <a:xfrm>
            <a:off x="5857875" y="3643313"/>
            <a:ext cx="28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81" name="TextBox 65"/>
          <p:cNvSpPr txBox="1">
            <a:spLocks noChangeArrowheads="1"/>
          </p:cNvSpPr>
          <p:nvPr/>
        </p:nvSpPr>
        <p:spPr bwMode="auto">
          <a:xfrm>
            <a:off x="5857875" y="342900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>
            <a:off x="6072188" y="464343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 flipH="1" flipV="1">
            <a:off x="6358731" y="399970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5400000" flipH="1" flipV="1">
            <a:off x="6715919" y="399970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6072188" y="364331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072188" y="32146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072188" y="271462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88" name="TextBox 72"/>
          <p:cNvSpPr txBox="1">
            <a:spLocks noChangeArrowheads="1"/>
          </p:cNvSpPr>
          <p:nvPr/>
        </p:nvSpPr>
        <p:spPr bwMode="auto">
          <a:xfrm>
            <a:off x="5786438" y="2928938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89" name="TextBox 73"/>
          <p:cNvSpPr txBox="1">
            <a:spLocks noChangeArrowheads="1"/>
          </p:cNvSpPr>
          <p:nvPr/>
        </p:nvSpPr>
        <p:spPr bwMode="auto">
          <a:xfrm>
            <a:off x="5857875" y="250031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90" name="TextBox 74"/>
          <p:cNvSpPr txBox="1">
            <a:spLocks noChangeArrowheads="1"/>
          </p:cNvSpPr>
          <p:nvPr/>
        </p:nvSpPr>
        <p:spPr bwMode="auto">
          <a:xfrm>
            <a:off x="5715000" y="41433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91" name="TextBox 75"/>
          <p:cNvSpPr txBox="1">
            <a:spLocks noChangeArrowheads="1"/>
          </p:cNvSpPr>
          <p:nvPr/>
        </p:nvSpPr>
        <p:spPr bwMode="auto">
          <a:xfrm>
            <a:off x="5715000" y="4500563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rot="5400000" flipH="1" flipV="1">
            <a:off x="5787231" y="399970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 flipH="1" flipV="1">
            <a:off x="5430044" y="399970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94" name="TextBox 78"/>
          <p:cNvSpPr txBox="1">
            <a:spLocks noChangeArrowheads="1"/>
          </p:cNvSpPr>
          <p:nvPr/>
        </p:nvSpPr>
        <p:spPr bwMode="auto">
          <a:xfrm>
            <a:off x="5572125" y="35718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6195" name="TextBox 79"/>
          <p:cNvSpPr txBox="1">
            <a:spLocks noChangeArrowheads="1"/>
          </p:cNvSpPr>
          <p:nvPr/>
        </p:nvSpPr>
        <p:spPr bwMode="auto">
          <a:xfrm>
            <a:off x="5143500" y="357187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rot="16200000" flipV="1">
            <a:off x="4859338" y="3429000"/>
            <a:ext cx="2520950" cy="93662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16200000" flipV="1">
            <a:off x="5039519" y="3248819"/>
            <a:ext cx="2520950" cy="10080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16200000" flipV="1">
            <a:off x="4794250" y="3567113"/>
            <a:ext cx="2500313" cy="928687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0" name="Скругленный прямоугольник 59"/>
          <p:cNvSpPr/>
          <p:nvPr/>
        </p:nvSpPr>
        <p:spPr>
          <a:xfrm>
            <a:off x="413383" y="573681"/>
            <a:ext cx="3888110" cy="115153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3200" b="1" dirty="0">
                <a:solidFill>
                  <a:srgbClr val="00B050"/>
                </a:solidFill>
              </a:rPr>
              <a:t>y=2x</a:t>
            </a:r>
            <a:r>
              <a:rPr lang="en-US" sz="3200" b="1" dirty="0"/>
              <a:t>  </a:t>
            </a:r>
            <a:r>
              <a:rPr lang="en-US" sz="3200" b="1" dirty="0">
                <a:solidFill>
                  <a:srgbClr val="FF0000"/>
                </a:solidFill>
              </a:rPr>
              <a:t>y=2x+</a:t>
            </a:r>
            <a:r>
              <a:rPr lang="ru-RU" sz="3200" b="1" dirty="0">
                <a:solidFill>
                  <a:srgbClr val="FF0000"/>
                </a:solidFill>
              </a:rPr>
              <a:t>1</a:t>
            </a:r>
            <a:r>
              <a:rPr lang="en-US" sz="3200" b="1" dirty="0"/>
              <a:t> </a:t>
            </a:r>
            <a:r>
              <a:rPr lang="ru-RU" sz="3200" b="1" dirty="0" smtClean="0"/>
              <a:t>  </a:t>
            </a:r>
            <a:r>
              <a:rPr lang="en-US" sz="3200" b="1" dirty="0" smtClean="0">
                <a:solidFill>
                  <a:srgbClr val="00B0F0"/>
                </a:solidFill>
              </a:rPr>
              <a:t>y=2x-</a:t>
            </a:r>
            <a:r>
              <a:rPr lang="ru-RU" sz="3200" b="1" dirty="0">
                <a:solidFill>
                  <a:srgbClr val="00B0F0"/>
                </a:solidFill>
              </a:rPr>
              <a:t>1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43438" y="549274"/>
            <a:ext cx="4321050" cy="117593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en-US" sz="3200" b="1" dirty="0">
                <a:solidFill>
                  <a:srgbClr val="FF0000"/>
                </a:solidFill>
              </a:rPr>
              <a:t>y=-2x+</a:t>
            </a:r>
            <a:r>
              <a:rPr lang="ru-RU" sz="3200" b="1" dirty="0">
                <a:solidFill>
                  <a:srgbClr val="FF0000"/>
                </a:solidFill>
              </a:rPr>
              <a:t>1</a:t>
            </a:r>
            <a:r>
              <a:rPr lang="en-US" sz="3200" b="1" dirty="0"/>
              <a:t> </a:t>
            </a:r>
            <a:r>
              <a:rPr lang="en-US" sz="3200" b="1" dirty="0">
                <a:solidFill>
                  <a:srgbClr val="00B0F0"/>
                </a:solidFill>
              </a:rPr>
              <a:t>y</a:t>
            </a:r>
            <a:r>
              <a:rPr lang="ru-RU" sz="3200" b="1" dirty="0">
                <a:solidFill>
                  <a:srgbClr val="00B0F0"/>
                </a:solidFill>
              </a:rPr>
              <a:t>=</a:t>
            </a:r>
            <a:r>
              <a:rPr lang="en-US" sz="3200" b="1" dirty="0">
                <a:solidFill>
                  <a:srgbClr val="00B0F0"/>
                </a:solidFill>
              </a:rPr>
              <a:t>-2x-</a:t>
            </a:r>
            <a:r>
              <a:rPr lang="ru-RU" sz="3200" b="1" dirty="0" smtClean="0">
                <a:solidFill>
                  <a:srgbClr val="00B0F0"/>
                </a:solidFill>
              </a:rPr>
              <a:t>1 </a:t>
            </a:r>
            <a:r>
              <a:rPr lang="en-US" sz="3200" b="1" dirty="0" smtClean="0">
                <a:solidFill>
                  <a:srgbClr val="00B050"/>
                </a:solidFill>
              </a:rPr>
              <a:t>y</a:t>
            </a:r>
            <a:r>
              <a:rPr lang="en-US" sz="3200" b="1" dirty="0">
                <a:solidFill>
                  <a:srgbClr val="00B050"/>
                </a:solidFill>
              </a:rPr>
              <a:t>=-2x 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643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Скругленный прямоугольник 80"/>
          <p:cNvSpPr/>
          <p:nvPr/>
        </p:nvSpPr>
        <p:spPr>
          <a:xfrm>
            <a:off x="250825" y="2042319"/>
            <a:ext cx="8642350" cy="41949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4356100" y="285750"/>
            <a:ext cx="4608513" cy="766763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rgbClr val="FFFF00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rgbClr val="FFFF00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y=-0,5x+</a:t>
            </a:r>
            <a:r>
              <a:rPr lang="ru-RU" sz="2800" dirty="0" smtClean="0">
                <a:solidFill>
                  <a:srgbClr val="FF0000"/>
                </a:solidFill>
              </a:rPr>
              <a:t>2</a:t>
            </a:r>
            <a:r>
              <a:rPr lang="ru-RU" sz="2800" dirty="0" smtClean="0"/>
              <a:t>,</a:t>
            </a:r>
            <a:r>
              <a:rPr lang="en-US" sz="2800" dirty="0" smtClean="0">
                <a:solidFill>
                  <a:srgbClr val="00B0F0"/>
                </a:solidFill>
              </a:rPr>
              <a:t> y=-0,5x</a:t>
            </a:r>
            <a:r>
              <a:rPr lang="en-US" sz="2800" dirty="0" smtClean="0"/>
              <a:t>,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rgbClr val="00B050"/>
                </a:solidFill>
              </a:rPr>
              <a:t>y=-0,5x-</a:t>
            </a:r>
            <a:r>
              <a:rPr lang="ru-RU" sz="2800" dirty="0" smtClean="0">
                <a:solidFill>
                  <a:srgbClr val="00B050"/>
                </a:solidFill>
              </a:rPr>
              <a:t>2</a:t>
            </a:r>
            <a:r>
              <a:rPr lang="en-US" sz="2800" dirty="0" smtClean="0"/>
              <a:t>  </a:t>
            </a:r>
            <a:endParaRPr lang="ru-RU" sz="2800" dirty="0">
              <a:solidFill>
                <a:srgbClr val="FFFF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52388" y="3640138"/>
            <a:ext cx="3444875" cy="222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57188" y="3714750"/>
            <a:ext cx="37147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74" name="TextBox 8"/>
          <p:cNvSpPr txBox="1">
            <a:spLocks noChangeArrowheads="1"/>
          </p:cNvSpPr>
          <p:nvPr/>
        </p:nvSpPr>
        <p:spPr bwMode="auto">
          <a:xfrm>
            <a:off x="3786188" y="3714750"/>
            <a:ext cx="290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x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1428750" y="1855788"/>
            <a:ext cx="2936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4500" y="407193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77" name="TextBox 11"/>
          <p:cNvSpPr txBox="1">
            <a:spLocks noChangeArrowheads="1"/>
          </p:cNvSpPr>
          <p:nvPr/>
        </p:nvSpPr>
        <p:spPr bwMode="auto">
          <a:xfrm>
            <a:off x="1928813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78" name="TextBox 12"/>
          <p:cNvSpPr txBox="1">
            <a:spLocks noChangeArrowheads="1"/>
          </p:cNvSpPr>
          <p:nvPr/>
        </p:nvSpPr>
        <p:spPr bwMode="auto">
          <a:xfrm>
            <a:off x="2286000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79" name="TextBox 13"/>
          <p:cNvSpPr txBox="1">
            <a:spLocks noChangeArrowheads="1"/>
          </p:cNvSpPr>
          <p:nvPr/>
        </p:nvSpPr>
        <p:spPr bwMode="auto">
          <a:xfrm>
            <a:off x="1500188" y="3355975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80" name="TextBox 14"/>
          <p:cNvSpPr txBox="1">
            <a:spLocks noChangeArrowheads="1"/>
          </p:cNvSpPr>
          <p:nvPr/>
        </p:nvSpPr>
        <p:spPr bwMode="auto">
          <a:xfrm>
            <a:off x="1500188" y="3141663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714500" y="450056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001044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358231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714500" y="335597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714500" y="29987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14500" y="264160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87" name="TextBox 21"/>
          <p:cNvSpPr txBox="1">
            <a:spLocks noChangeArrowheads="1"/>
          </p:cNvSpPr>
          <p:nvPr/>
        </p:nvSpPr>
        <p:spPr bwMode="auto">
          <a:xfrm>
            <a:off x="1500188" y="27844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88" name="TextBox 22"/>
          <p:cNvSpPr txBox="1">
            <a:spLocks noChangeArrowheads="1"/>
          </p:cNvSpPr>
          <p:nvPr/>
        </p:nvSpPr>
        <p:spPr bwMode="auto">
          <a:xfrm>
            <a:off x="1500188" y="242728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89" name="TextBox 23"/>
          <p:cNvSpPr txBox="1">
            <a:spLocks noChangeArrowheads="1"/>
          </p:cNvSpPr>
          <p:nvPr/>
        </p:nvSpPr>
        <p:spPr bwMode="auto">
          <a:xfrm>
            <a:off x="1428750" y="3857625"/>
            <a:ext cx="371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90" name="TextBox 24"/>
          <p:cNvSpPr txBox="1">
            <a:spLocks noChangeArrowheads="1"/>
          </p:cNvSpPr>
          <p:nvPr/>
        </p:nvSpPr>
        <p:spPr bwMode="auto">
          <a:xfrm>
            <a:off x="1428750" y="4286250"/>
            <a:ext cx="371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1429544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1072356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93" name="TextBox 27"/>
          <p:cNvSpPr txBox="1">
            <a:spLocks noChangeArrowheads="1"/>
          </p:cNvSpPr>
          <p:nvPr/>
        </p:nvSpPr>
        <p:spPr bwMode="auto">
          <a:xfrm>
            <a:off x="1214438" y="3284538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194" name="TextBox 28"/>
          <p:cNvSpPr txBox="1">
            <a:spLocks noChangeArrowheads="1"/>
          </p:cNvSpPr>
          <p:nvPr/>
        </p:nvSpPr>
        <p:spPr bwMode="auto">
          <a:xfrm>
            <a:off x="785813" y="3284538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10800000" flipV="1">
            <a:off x="395288" y="2349500"/>
            <a:ext cx="2676525" cy="151130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 flipH="1" flipV="1">
            <a:off x="2715419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 flipH="1" flipV="1">
            <a:off x="3072606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3429794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3786981" y="3713957"/>
            <a:ext cx="1412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00" name="TextBox 46"/>
          <p:cNvSpPr txBox="1">
            <a:spLocks noChangeArrowheads="1"/>
          </p:cNvSpPr>
          <p:nvPr/>
        </p:nvSpPr>
        <p:spPr bwMode="auto">
          <a:xfrm>
            <a:off x="2643188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01" name="TextBox 47"/>
          <p:cNvSpPr txBox="1">
            <a:spLocks noChangeArrowheads="1"/>
          </p:cNvSpPr>
          <p:nvPr/>
        </p:nvSpPr>
        <p:spPr bwMode="auto">
          <a:xfrm>
            <a:off x="3000375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4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02" name="TextBox 48"/>
          <p:cNvSpPr txBox="1">
            <a:spLocks noChangeArrowheads="1"/>
          </p:cNvSpPr>
          <p:nvPr/>
        </p:nvSpPr>
        <p:spPr bwMode="auto">
          <a:xfrm>
            <a:off x="3357563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5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03" name="TextBox 49"/>
          <p:cNvSpPr txBox="1">
            <a:spLocks noChangeArrowheads="1"/>
          </p:cNvSpPr>
          <p:nvPr/>
        </p:nvSpPr>
        <p:spPr bwMode="auto">
          <a:xfrm>
            <a:off x="3714750" y="328453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6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1714500" y="485775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05" name="TextBox 51"/>
          <p:cNvSpPr txBox="1">
            <a:spLocks noChangeArrowheads="1"/>
          </p:cNvSpPr>
          <p:nvPr/>
        </p:nvSpPr>
        <p:spPr bwMode="auto">
          <a:xfrm>
            <a:off x="1428750" y="4643438"/>
            <a:ext cx="371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-3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10800000" flipV="1">
            <a:off x="755650" y="2784475"/>
            <a:ext cx="2673350" cy="15081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0800000" flipV="1">
            <a:off x="1187450" y="3213100"/>
            <a:ext cx="2879725" cy="16065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rot="16200000" flipV="1">
            <a:off x="4608513" y="3608388"/>
            <a:ext cx="3371850" cy="12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4857750" y="3714750"/>
            <a:ext cx="37147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10" name="TextBox 67"/>
          <p:cNvSpPr txBox="1">
            <a:spLocks noChangeArrowheads="1"/>
          </p:cNvSpPr>
          <p:nvPr/>
        </p:nvSpPr>
        <p:spPr bwMode="auto">
          <a:xfrm>
            <a:off x="8286750" y="3714750"/>
            <a:ext cx="290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x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11" name="TextBox 68"/>
          <p:cNvSpPr txBox="1">
            <a:spLocks noChangeArrowheads="1"/>
          </p:cNvSpPr>
          <p:nvPr/>
        </p:nvSpPr>
        <p:spPr bwMode="auto">
          <a:xfrm>
            <a:off x="5929313" y="1857375"/>
            <a:ext cx="293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6215063" y="400050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13" name="TextBox 70"/>
          <p:cNvSpPr txBox="1">
            <a:spLocks noChangeArrowheads="1"/>
          </p:cNvSpPr>
          <p:nvPr/>
        </p:nvSpPr>
        <p:spPr bwMode="auto">
          <a:xfrm>
            <a:off x="6429375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14" name="TextBox 71"/>
          <p:cNvSpPr txBox="1">
            <a:spLocks noChangeArrowheads="1"/>
          </p:cNvSpPr>
          <p:nvPr/>
        </p:nvSpPr>
        <p:spPr bwMode="auto">
          <a:xfrm>
            <a:off x="6786563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15" name="TextBox 72"/>
          <p:cNvSpPr txBox="1">
            <a:spLocks noChangeArrowheads="1"/>
          </p:cNvSpPr>
          <p:nvPr/>
        </p:nvSpPr>
        <p:spPr bwMode="auto">
          <a:xfrm>
            <a:off x="6000750" y="3357563"/>
            <a:ext cx="28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6215063" y="43576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 flipH="1" flipV="1">
            <a:off x="6501606" y="371395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 flipH="1" flipV="1">
            <a:off x="6858794" y="371395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6215063" y="335756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6215063" y="300037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6215063" y="26431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22" name="TextBox 80"/>
          <p:cNvSpPr txBox="1">
            <a:spLocks noChangeArrowheads="1"/>
          </p:cNvSpPr>
          <p:nvPr/>
        </p:nvSpPr>
        <p:spPr bwMode="auto">
          <a:xfrm>
            <a:off x="6000750" y="2786063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23" name="TextBox 81"/>
          <p:cNvSpPr txBox="1">
            <a:spLocks noChangeArrowheads="1"/>
          </p:cNvSpPr>
          <p:nvPr/>
        </p:nvSpPr>
        <p:spPr bwMode="auto">
          <a:xfrm>
            <a:off x="6000750" y="242887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24" name="TextBox 82"/>
          <p:cNvSpPr txBox="1">
            <a:spLocks noChangeArrowheads="1"/>
          </p:cNvSpPr>
          <p:nvPr/>
        </p:nvSpPr>
        <p:spPr bwMode="auto">
          <a:xfrm>
            <a:off x="5929313" y="385762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25" name="TextBox 83"/>
          <p:cNvSpPr txBox="1">
            <a:spLocks noChangeArrowheads="1"/>
          </p:cNvSpPr>
          <p:nvPr/>
        </p:nvSpPr>
        <p:spPr bwMode="auto">
          <a:xfrm>
            <a:off x="5929313" y="4214813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 rot="5400000" flipH="1" flipV="1">
            <a:off x="5930106" y="371395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 flipH="1" flipV="1">
            <a:off x="5572919" y="371395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28" name="TextBox 86"/>
          <p:cNvSpPr txBox="1">
            <a:spLocks noChangeArrowheads="1"/>
          </p:cNvSpPr>
          <p:nvPr/>
        </p:nvSpPr>
        <p:spPr bwMode="auto">
          <a:xfrm>
            <a:off x="5715000" y="328612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29" name="TextBox 87"/>
          <p:cNvSpPr txBox="1">
            <a:spLocks noChangeArrowheads="1"/>
          </p:cNvSpPr>
          <p:nvPr/>
        </p:nvSpPr>
        <p:spPr bwMode="auto">
          <a:xfrm>
            <a:off x="5286375" y="328612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rot="5400000" flipH="1" flipV="1">
            <a:off x="7215981" y="371395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7573169" y="371395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5400000" flipH="1" flipV="1">
            <a:off x="7930356" y="3713957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 flipH="1" flipV="1">
            <a:off x="8287544" y="371395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34" name="TextBox 92"/>
          <p:cNvSpPr txBox="1">
            <a:spLocks noChangeArrowheads="1"/>
          </p:cNvSpPr>
          <p:nvPr/>
        </p:nvSpPr>
        <p:spPr bwMode="auto">
          <a:xfrm>
            <a:off x="7143750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35" name="TextBox 93"/>
          <p:cNvSpPr txBox="1">
            <a:spLocks noChangeArrowheads="1"/>
          </p:cNvSpPr>
          <p:nvPr/>
        </p:nvSpPr>
        <p:spPr bwMode="auto">
          <a:xfrm>
            <a:off x="7500938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4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36" name="TextBox 94"/>
          <p:cNvSpPr txBox="1">
            <a:spLocks noChangeArrowheads="1"/>
          </p:cNvSpPr>
          <p:nvPr/>
        </p:nvSpPr>
        <p:spPr bwMode="auto">
          <a:xfrm>
            <a:off x="7858125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5</a:t>
            </a:r>
            <a:endParaRPr lang="ru-RU" b="1">
              <a:latin typeface="Calibri" pitchFamily="34" charset="0"/>
            </a:endParaRPr>
          </a:p>
        </p:txBody>
      </p:sp>
      <p:sp>
        <p:nvSpPr>
          <p:cNvPr id="7237" name="TextBox 95"/>
          <p:cNvSpPr txBox="1">
            <a:spLocks noChangeArrowheads="1"/>
          </p:cNvSpPr>
          <p:nvPr/>
        </p:nvSpPr>
        <p:spPr bwMode="auto">
          <a:xfrm>
            <a:off x="8215313" y="3286125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6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6215063" y="471487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239" name="TextBox 97"/>
          <p:cNvSpPr txBox="1">
            <a:spLocks noChangeArrowheads="1"/>
          </p:cNvSpPr>
          <p:nvPr/>
        </p:nvSpPr>
        <p:spPr bwMode="auto">
          <a:xfrm>
            <a:off x="5929313" y="4500563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-3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08" name="Прямая соединительная линия 107"/>
          <p:cNvCxnSpPr/>
          <p:nvPr/>
        </p:nvCxnSpPr>
        <p:spPr>
          <a:xfrm rot="10800000">
            <a:off x="4500563" y="3141663"/>
            <a:ext cx="3384550" cy="1582737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10800000">
            <a:off x="4643438" y="2924175"/>
            <a:ext cx="3384550" cy="165735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10800000">
            <a:off x="4932363" y="2349500"/>
            <a:ext cx="3311525" cy="1655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243" name="TextBox 98"/>
          <p:cNvSpPr txBox="1">
            <a:spLocks noChangeArrowheads="1"/>
          </p:cNvSpPr>
          <p:nvPr/>
        </p:nvSpPr>
        <p:spPr bwMode="auto">
          <a:xfrm>
            <a:off x="5929313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b="1">
                <a:latin typeface="Calibri" pitchFamily="34" charset="0"/>
              </a:rPr>
              <a:t>1</a:t>
            </a: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50825" y="188641"/>
            <a:ext cx="3960813" cy="166714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sz="2800" b="1" dirty="0">
                <a:solidFill>
                  <a:srgbClr val="00B050"/>
                </a:solidFill>
              </a:rPr>
              <a:t>y=0,5x+</a:t>
            </a:r>
            <a:r>
              <a:rPr lang="ru-RU" sz="2800" b="1" dirty="0">
                <a:solidFill>
                  <a:srgbClr val="00B050"/>
                </a:solidFill>
              </a:rPr>
              <a:t>2</a:t>
            </a:r>
            <a:r>
              <a:rPr lang="en-US" sz="2800" b="1" dirty="0"/>
              <a:t> </a:t>
            </a:r>
            <a:endParaRPr lang="ru-RU" sz="2800" b="1" dirty="0" smtClean="0"/>
          </a:p>
          <a:p>
            <a:pPr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y=0,5x-</a:t>
            </a:r>
            <a:r>
              <a:rPr lang="ru-RU" sz="2800" b="1" dirty="0">
                <a:solidFill>
                  <a:srgbClr val="FF0000"/>
                </a:solidFill>
              </a:rPr>
              <a:t>2</a:t>
            </a:r>
            <a:r>
              <a:rPr lang="en-US" sz="2800" b="1" dirty="0"/>
              <a:t> </a:t>
            </a:r>
            <a:endParaRPr lang="ru-RU" sz="2800" b="1" dirty="0" smtClean="0"/>
          </a:p>
          <a:p>
            <a:pPr>
              <a:defRPr/>
            </a:pPr>
            <a:r>
              <a:rPr lang="en-US" sz="2800" b="1" dirty="0" smtClean="0">
                <a:solidFill>
                  <a:srgbClr val="00B0F0"/>
                </a:solidFill>
              </a:rPr>
              <a:t>y=0,5x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4500562" y="188641"/>
            <a:ext cx="4392613" cy="174017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>
                <a:solidFill>
                  <a:srgbClr val="FF0000"/>
                </a:solidFill>
              </a:rPr>
              <a:t>y=-0,5x+</a:t>
            </a:r>
            <a:r>
              <a:rPr lang="ru-RU" sz="2800" b="1" dirty="0" smtClean="0">
                <a:solidFill>
                  <a:srgbClr val="FF0000"/>
                </a:solidFill>
              </a:rPr>
              <a:t>2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00B0F0"/>
                </a:solidFill>
              </a:rPr>
              <a:t>y</a:t>
            </a:r>
            <a:r>
              <a:rPr lang="en-US" sz="2800" b="1" dirty="0">
                <a:solidFill>
                  <a:srgbClr val="00B0F0"/>
                </a:solidFill>
              </a:rPr>
              <a:t>=-0,5x</a:t>
            </a:r>
            <a:r>
              <a:rPr lang="en-US" sz="2800" b="1" dirty="0"/>
              <a:t> </a:t>
            </a:r>
            <a:endParaRPr lang="ru-RU" sz="2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y</a:t>
            </a:r>
            <a:r>
              <a:rPr lang="en-US" sz="2800" b="1" dirty="0">
                <a:solidFill>
                  <a:srgbClr val="00B050"/>
                </a:solidFill>
              </a:rPr>
              <a:t>=-0,5x-</a:t>
            </a:r>
            <a:r>
              <a:rPr lang="ru-RU" sz="2800" b="1" dirty="0">
                <a:solidFill>
                  <a:srgbClr val="00B050"/>
                </a:solidFill>
              </a:rPr>
              <a:t>2</a:t>
            </a:r>
            <a:r>
              <a:rPr lang="en-US" sz="2800" b="1" dirty="0"/>
              <a:t> 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1761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Скругленный прямоугольник 75"/>
          <p:cNvSpPr/>
          <p:nvPr/>
        </p:nvSpPr>
        <p:spPr>
          <a:xfrm>
            <a:off x="323850" y="1714500"/>
            <a:ext cx="8640763" cy="43787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5" name="Текст 4"/>
          <p:cNvSpPr>
            <a:spLocks noGrp="1"/>
          </p:cNvSpPr>
          <p:nvPr>
            <p:ph type="body" sz="quarter" idx="1"/>
          </p:nvPr>
        </p:nvSpPr>
        <p:spPr>
          <a:xfrm>
            <a:off x="4427538" y="333375"/>
            <a:ext cx="4392612" cy="719138"/>
          </a:xfrm>
        </p:spPr>
        <p:txBody>
          <a:bodyPr/>
          <a:lstStyle/>
          <a:p>
            <a:pPr algn="r" eaLnBrk="1" hangingPunct="1"/>
            <a:r>
              <a:rPr lang="en-US" sz="3200" smtClean="0">
                <a:solidFill>
                  <a:srgbClr val="00B0F0"/>
                </a:solidFill>
              </a:rPr>
              <a:t>y=x+</a:t>
            </a:r>
            <a:r>
              <a:rPr lang="ru-RU" sz="3200" smtClean="0">
                <a:solidFill>
                  <a:srgbClr val="00B0F0"/>
                </a:solidFill>
              </a:rPr>
              <a:t>1    </a:t>
            </a:r>
            <a:r>
              <a:rPr lang="en-US" sz="3200" smtClean="0"/>
              <a:t> </a:t>
            </a:r>
            <a:r>
              <a:rPr lang="en-US" sz="3200" smtClean="0">
                <a:solidFill>
                  <a:srgbClr val="FF0000"/>
                </a:solidFill>
              </a:rPr>
              <a:t>y=x-</a:t>
            </a:r>
            <a:r>
              <a:rPr lang="ru-RU" sz="3200" smtClean="0">
                <a:solidFill>
                  <a:srgbClr val="FF0000"/>
                </a:solidFill>
              </a:rPr>
              <a:t>1</a:t>
            </a:r>
            <a:r>
              <a:rPr lang="ru-RU" sz="3200" smtClean="0">
                <a:solidFill>
                  <a:srgbClr val="FFFF00"/>
                </a:solidFill>
              </a:rPr>
              <a:t>   </a:t>
            </a:r>
            <a:r>
              <a:rPr lang="en-US" sz="3200" smtClean="0"/>
              <a:t>,</a:t>
            </a:r>
            <a:r>
              <a:rPr lang="en-US" sz="3200" smtClean="0">
                <a:solidFill>
                  <a:srgbClr val="00B050"/>
                </a:solidFill>
              </a:rPr>
              <a:t>y=x</a:t>
            </a:r>
            <a:endParaRPr lang="ru-RU" sz="3200" smtClean="0">
              <a:solidFill>
                <a:srgbClr val="FFFF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53975" y="3495676"/>
            <a:ext cx="3443287" cy="23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57188" y="3571875"/>
            <a:ext cx="37147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198" name="TextBox 9"/>
          <p:cNvSpPr txBox="1">
            <a:spLocks noChangeArrowheads="1"/>
          </p:cNvSpPr>
          <p:nvPr/>
        </p:nvSpPr>
        <p:spPr bwMode="auto">
          <a:xfrm>
            <a:off x="1428750" y="1714500"/>
            <a:ext cx="293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4500" y="3857625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00" name="TextBox 11"/>
          <p:cNvSpPr txBox="1">
            <a:spLocks noChangeArrowheads="1"/>
          </p:cNvSpPr>
          <p:nvPr/>
        </p:nvSpPr>
        <p:spPr bwMode="auto">
          <a:xfrm>
            <a:off x="1928813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01" name="TextBox 12"/>
          <p:cNvSpPr txBox="1">
            <a:spLocks noChangeArrowheads="1"/>
          </p:cNvSpPr>
          <p:nvPr/>
        </p:nvSpPr>
        <p:spPr bwMode="auto">
          <a:xfrm>
            <a:off x="2286000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02" name="TextBox 13"/>
          <p:cNvSpPr txBox="1">
            <a:spLocks noChangeArrowheads="1"/>
          </p:cNvSpPr>
          <p:nvPr/>
        </p:nvSpPr>
        <p:spPr bwMode="auto">
          <a:xfrm>
            <a:off x="1500188" y="3214688"/>
            <a:ext cx="28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03" name="TextBox 14"/>
          <p:cNvSpPr txBox="1">
            <a:spLocks noChangeArrowheads="1"/>
          </p:cNvSpPr>
          <p:nvPr/>
        </p:nvSpPr>
        <p:spPr bwMode="auto">
          <a:xfrm>
            <a:off x="1500188" y="300037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714500" y="421481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2001044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358231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714500" y="32146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714500" y="285750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14500" y="250031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10" name="TextBox 21"/>
          <p:cNvSpPr txBox="1">
            <a:spLocks noChangeArrowheads="1"/>
          </p:cNvSpPr>
          <p:nvPr/>
        </p:nvSpPr>
        <p:spPr bwMode="auto">
          <a:xfrm>
            <a:off x="1500188" y="264318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11" name="TextBox 22"/>
          <p:cNvSpPr txBox="1">
            <a:spLocks noChangeArrowheads="1"/>
          </p:cNvSpPr>
          <p:nvPr/>
        </p:nvSpPr>
        <p:spPr bwMode="auto">
          <a:xfrm>
            <a:off x="1500188" y="22860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12" name="TextBox 23"/>
          <p:cNvSpPr txBox="1">
            <a:spLocks noChangeArrowheads="1"/>
          </p:cNvSpPr>
          <p:nvPr/>
        </p:nvSpPr>
        <p:spPr bwMode="auto">
          <a:xfrm>
            <a:off x="1428750" y="37147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13" name="TextBox 24"/>
          <p:cNvSpPr txBox="1">
            <a:spLocks noChangeArrowheads="1"/>
          </p:cNvSpPr>
          <p:nvPr/>
        </p:nvSpPr>
        <p:spPr bwMode="auto">
          <a:xfrm>
            <a:off x="1428750" y="4071938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1429544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1072356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16" name="TextBox 27"/>
          <p:cNvSpPr txBox="1">
            <a:spLocks noChangeArrowheads="1"/>
          </p:cNvSpPr>
          <p:nvPr/>
        </p:nvSpPr>
        <p:spPr bwMode="auto">
          <a:xfrm>
            <a:off x="1214438" y="31432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17" name="TextBox 28"/>
          <p:cNvSpPr txBox="1">
            <a:spLocks noChangeArrowheads="1"/>
          </p:cNvSpPr>
          <p:nvPr/>
        </p:nvSpPr>
        <p:spPr bwMode="auto">
          <a:xfrm>
            <a:off x="785813" y="31432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2715419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3072606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3429794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3786981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22" name="TextBox 33"/>
          <p:cNvSpPr txBox="1">
            <a:spLocks noChangeArrowheads="1"/>
          </p:cNvSpPr>
          <p:nvPr/>
        </p:nvSpPr>
        <p:spPr bwMode="auto">
          <a:xfrm>
            <a:off x="2643188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23" name="TextBox 34"/>
          <p:cNvSpPr txBox="1">
            <a:spLocks noChangeArrowheads="1"/>
          </p:cNvSpPr>
          <p:nvPr/>
        </p:nvSpPr>
        <p:spPr bwMode="auto">
          <a:xfrm>
            <a:off x="3000375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4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24" name="TextBox 35"/>
          <p:cNvSpPr txBox="1">
            <a:spLocks noChangeArrowheads="1"/>
          </p:cNvSpPr>
          <p:nvPr/>
        </p:nvSpPr>
        <p:spPr bwMode="auto">
          <a:xfrm>
            <a:off x="3357563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5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25" name="TextBox 36"/>
          <p:cNvSpPr txBox="1">
            <a:spLocks noChangeArrowheads="1"/>
          </p:cNvSpPr>
          <p:nvPr/>
        </p:nvSpPr>
        <p:spPr bwMode="auto">
          <a:xfrm>
            <a:off x="3714750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6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1714500" y="457200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27" name="TextBox 38"/>
          <p:cNvSpPr txBox="1">
            <a:spLocks noChangeArrowheads="1"/>
          </p:cNvSpPr>
          <p:nvPr/>
        </p:nvSpPr>
        <p:spPr bwMode="auto">
          <a:xfrm>
            <a:off x="1428750" y="4357688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-3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16200000" flipV="1">
            <a:off x="576262" y="2528888"/>
            <a:ext cx="2519363" cy="2160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6200000" flipV="1">
            <a:off x="1115219" y="2132807"/>
            <a:ext cx="2447925" cy="2160587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16200000" flipV="1">
            <a:off x="143669" y="3032919"/>
            <a:ext cx="2447925" cy="20875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16200000" flipV="1">
            <a:off x="4787900" y="3500438"/>
            <a:ext cx="3443287" cy="14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5072063" y="3571875"/>
            <a:ext cx="37147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33" name="TextBox 61"/>
          <p:cNvSpPr txBox="1">
            <a:spLocks noChangeArrowheads="1"/>
          </p:cNvSpPr>
          <p:nvPr/>
        </p:nvSpPr>
        <p:spPr bwMode="auto">
          <a:xfrm>
            <a:off x="8501063" y="3571875"/>
            <a:ext cx="290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x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34" name="TextBox 62"/>
          <p:cNvSpPr txBox="1">
            <a:spLocks noChangeArrowheads="1"/>
          </p:cNvSpPr>
          <p:nvPr/>
        </p:nvSpPr>
        <p:spPr bwMode="auto">
          <a:xfrm>
            <a:off x="6143625" y="1714500"/>
            <a:ext cx="293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y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6429375" y="392906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36" name="TextBox 64"/>
          <p:cNvSpPr txBox="1">
            <a:spLocks noChangeArrowheads="1"/>
          </p:cNvSpPr>
          <p:nvPr/>
        </p:nvSpPr>
        <p:spPr bwMode="auto">
          <a:xfrm>
            <a:off x="6643688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37" name="TextBox 65"/>
          <p:cNvSpPr txBox="1">
            <a:spLocks noChangeArrowheads="1"/>
          </p:cNvSpPr>
          <p:nvPr/>
        </p:nvSpPr>
        <p:spPr bwMode="auto">
          <a:xfrm>
            <a:off x="7000875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38" name="TextBox 66"/>
          <p:cNvSpPr txBox="1">
            <a:spLocks noChangeArrowheads="1"/>
          </p:cNvSpPr>
          <p:nvPr/>
        </p:nvSpPr>
        <p:spPr bwMode="auto">
          <a:xfrm>
            <a:off x="6215063" y="3214688"/>
            <a:ext cx="28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0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39" name="TextBox 67"/>
          <p:cNvSpPr txBox="1">
            <a:spLocks noChangeArrowheads="1"/>
          </p:cNvSpPr>
          <p:nvPr/>
        </p:nvSpPr>
        <p:spPr bwMode="auto">
          <a:xfrm>
            <a:off x="6215063" y="300037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1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6429375" y="428625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6715919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 flipH="1" flipV="1">
            <a:off x="7073106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429375" y="321468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429375" y="2857500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6429375" y="2500313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46" name="TextBox 74"/>
          <p:cNvSpPr txBox="1">
            <a:spLocks noChangeArrowheads="1"/>
          </p:cNvSpPr>
          <p:nvPr/>
        </p:nvSpPr>
        <p:spPr bwMode="auto">
          <a:xfrm>
            <a:off x="6215063" y="2643188"/>
            <a:ext cx="30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2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47" name="TextBox 75"/>
          <p:cNvSpPr txBox="1">
            <a:spLocks noChangeArrowheads="1"/>
          </p:cNvSpPr>
          <p:nvPr/>
        </p:nvSpPr>
        <p:spPr bwMode="auto">
          <a:xfrm>
            <a:off x="6215063" y="228600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48" name="TextBox 76"/>
          <p:cNvSpPr txBox="1">
            <a:spLocks noChangeArrowheads="1"/>
          </p:cNvSpPr>
          <p:nvPr/>
        </p:nvSpPr>
        <p:spPr bwMode="auto">
          <a:xfrm>
            <a:off x="6143625" y="37147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49" name="TextBox 77"/>
          <p:cNvSpPr txBox="1">
            <a:spLocks noChangeArrowheads="1"/>
          </p:cNvSpPr>
          <p:nvPr/>
        </p:nvSpPr>
        <p:spPr bwMode="auto">
          <a:xfrm>
            <a:off x="6143625" y="4071938"/>
            <a:ext cx="3714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 flipH="1" flipV="1">
            <a:off x="6144419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5787231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52" name="TextBox 80"/>
          <p:cNvSpPr txBox="1">
            <a:spLocks noChangeArrowheads="1"/>
          </p:cNvSpPr>
          <p:nvPr/>
        </p:nvSpPr>
        <p:spPr bwMode="auto">
          <a:xfrm>
            <a:off x="5929313" y="31432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-1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53" name="TextBox 81"/>
          <p:cNvSpPr txBox="1">
            <a:spLocks noChangeArrowheads="1"/>
          </p:cNvSpPr>
          <p:nvPr/>
        </p:nvSpPr>
        <p:spPr bwMode="auto">
          <a:xfrm>
            <a:off x="5500688" y="3143250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-2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rot="5400000" flipH="1" flipV="1">
            <a:off x="7430294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 flipH="1" flipV="1">
            <a:off x="7787481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 flipH="1" flipV="1">
            <a:off x="8144669" y="3571082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 flipH="1" flipV="1">
            <a:off x="8501856" y="3571082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58" name="TextBox 86"/>
          <p:cNvSpPr txBox="1">
            <a:spLocks noChangeArrowheads="1"/>
          </p:cNvSpPr>
          <p:nvPr/>
        </p:nvSpPr>
        <p:spPr bwMode="auto">
          <a:xfrm>
            <a:off x="7358063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3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59" name="TextBox 87"/>
          <p:cNvSpPr txBox="1">
            <a:spLocks noChangeArrowheads="1"/>
          </p:cNvSpPr>
          <p:nvPr/>
        </p:nvSpPr>
        <p:spPr bwMode="auto">
          <a:xfrm>
            <a:off x="7715250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4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60" name="TextBox 88"/>
          <p:cNvSpPr txBox="1">
            <a:spLocks noChangeArrowheads="1"/>
          </p:cNvSpPr>
          <p:nvPr/>
        </p:nvSpPr>
        <p:spPr bwMode="auto">
          <a:xfrm>
            <a:off x="8072438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5</a:t>
            </a:r>
            <a:endParaRPr lang="ru-RU" b="1">
              <a:latin typeface="Calibri" pitchFamily="34" charset="0"/>
            </a:endParaRPr>
          </a:p>
        </p:txBody>
      </p:sp>
      <p:sp>
        <p:nvSpPr>
          <p:cNvPr id="8261" name="TextBox 89"/>
          <p:cNvSpPr txBox="1">
            <a:spLocks noChangeArrowheads="1"/>
          </p:cNvSpPr>
          <p:nvPr/>
        </p:nvSpPr>
        <p:spPr bwMode="auto">
          <a:xfrm>
            <a:off x="8429625" y="3143250"/>
            <a:ext cx="301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6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6429375" y="4643438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63" name="TextBox 91"/>
          <p:cNvSpPr txBox="1">
            <a:spLocks noChangeArrowheads="1"/>
          </p:cNvSpPr>
          <p:nvPr/>
        </p:nvSpPr>
        <p:spPr bwMode="auto">
          <a:xfrm>
            <a:off x="6143625" y="4429125"/>
            <a:ext cx="37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-3</a:t>
            </a:r>
            <a:endParaRPr lang="ru-RU" b="1">
              <a:latin typeface="Calibri" pitchFamily="34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 rot="5400000" flipH="1" flipV="1">
            <a:off x="5090319" y="2336006"/>
            <a:ext cx="2852738" cy="244792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rot="5400000" flipH="1" flipV="1">
            <a:off x="4945063" y="2192337"/>
            <a:ext cx="2711450" cy="2447925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5400000" flipH="1" flipV="1">
            <a:off x="5328444" y="2456656"/>
            <a:ext cx="2808288" cy="24479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3924300" y="3573463"/>
            <a:ext cx="2905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 err="1">
                <a:latin typeface="+mn-lt"/>
              </a:rPr>
              <a:t>x</a:t>
            </a:r>
            <a:endParaRPr lang="ru-RU" b="1" dirty="0">
              <a:latin typeface="+mn-lt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23057" y="208197"/>
            <a:ext cx="4176713" cy="13407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rgbClr val="00B050"/>
                </a:solidFill>
              </a:rPr>
              <a:t> </a:t>
            </a:r>
            <a:r>
              <a:rPr lang="en-US" sz="3600" b="1" dirty="0">
                <a:solidFill>
                  <a:srgbClr val="00B050"/>
                </a:solidFill>
              </a:rPr>
              <a:t>y=-x</a:t>
            </a:r>
            <a:r>
              <a:rPr lang="en-US" sz="3600" b="1" dirty="0"/>
              <a:t>  </a:t>
            </a:r>
            <a:r>
              <a:rPr lang="en-US" sz="3600" b="1" dirty="0">
                <a:solidFill>
                  <a:srgbClr val="00B0F0"/>
                </a:solidFill>
              </a:rPr>
              <a:t>y=-x+</a:t>
            </a:r>
            <a:r>
              <a:rPr lang="ru-RU" sz="3600" b="1" dirty="0">
                <a:solidFill>
                  <a:srgbClr val="00B0F0"/>
                </a:solidFill>
              </a:rPr>
              <a:t>3</a:t>
            </a:r>
            <a:r>
              <a:rPr lang="en-US" sz="3600" b="1" dirty="0"/>
              <a:t>  </a:t>
            </a:r>
            <a:endParaRPr lang="ru-RU" sz="3600" b="1" dirty="0" smtClean="0"/>
          </a:p>
          <a:p>
            <a:pPr algn="ctr"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y</a:t>
            </a:r>
            <a:r>
              <a:rPr lang="en-US" sz="3600" b="1" dirty="0">
                <a:solidFill>
                  <a:srgbClr val="FF0000"/>
                </a:solidFill>
              </a:rPr>
              <a:t>=-x-</a:t>
            </a:r>
            <a:r>
              <a:rPr lang="ru-RU" sz="3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4701381" y="208197"/>
            <a:ext cx="4170363" cy="134076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>
                <a:solidFill>
                  <a:srgbClr val="00B0F0"/>
                </a:solidFill>
              </a:rPr>
              <a:t>y=x+</a:t>
            </a:r>
            <a:r>
              <a:rPr lang="ru-RU" sz="3600" b="1" dirty="0">
                <a:solidFill>
                  <a:srgbClr val="00B0F0"/>
                </a:solidFill>
              </a:rPr>
              <a:t>1</a:t>
            </a:r>
            <a:r>
              <a:rPr lang="en-US" sz="3600" b="1" dirty="0"/>
              <a:t>  </a:t>
            </a:r>
            <a:r>
              <a:rPr lang="en-US" sz="3600" b="1" dirty="0">
                <a:solidFill>
                  <a:srgbClr val="FF0000"/>
                </a:solidFill>
              </a:rPr>
              <a:t>y=x-</a:t>
            </a:r>
            <a:r>
              <a:rPr lang="ru-RU" sz="3600" b="1" dirty="0">
                <a:solidFill>
                  <a:srgbClr val="FF0000"/>
                </a:solidFill>
              </a:rPr>
              <a:t>1</a:t>
            </a:r>
            <a:r>
              <a:rPr lang="ru-RU" sz="3600" b="1" dirty="0">
                <a:solidFill>
                  <a:srgbClr val="FFFF00"/>
                </a:solidFill>
              </a:rPr>
              <a:t>  </a:t>
            </a:r>
            <a:r>
              <a:rPr lang="en-US" sz="3600" b="1" dirty="0">
                <a:solidFill>
                  <a:srgbClr val="00B050"/>
                </a:solidFill>
              </a:rPr>
              <a:t>y=x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04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3"/>
            <a:ext cx="84249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Составить уравнение 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линейной функции по следующим условиям: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5" y="1412776"/>
            <a:ext cx="8640960" cy="469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57" y="1550349"/>
            <a:ext cx="2952328" cy="223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323" y="1550349"/>
            <a:ext cx="2232249" cy="2239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688" y="1595759"/>
            <a:ext cx="2216273" cy="241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21" y="3745907"/>
            <a:ext cx="2592287" cy="2572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208" y="3745907"/>
            <a:ext cx="3034992" cy="254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47" y="3848950"/>
            <a:ext cx="2846783" cy="214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67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2"/>
          <p:cNvSpPr>
            <a:spLocks noChangeShapeType="1"/>
          </p:cNvSpPr>
          <p:nvPr/>
        </p:nvSpPr>
        <p:spPr bwMode="auto">
          <a:xfrm>
            <a:off x="228600" y="152400"/>
            <a:ext cx="0" cy="6400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8915400" y="152400"/>
            <a:ext cx="0" cy="6400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rot="5400000">
            <a:off x="4572000" y="2209800"/>
            <a:ext cx="0" cy="8686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rot="5400000">
            <a:off x="4572000" y="-4191000"/>
            <a:ext cx="0" cy="86868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899592" y="980728"/>
            <a:ext cx="6110808" cy="176247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3949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подведем</a:t>
            </a:r>
          </a:p>
        </p:txBody>
      </p:sp>
      <p:sp>
        <p:nvSpPr>
          <p:cNvPr id="14343" name="WordArt 7"/>
          <p:cNvSpPr>
            <a:spLocks noChangeArrowheads="1" noChangeShapeType="1" noTextEdit="1"/>
          </p:cNvSpPr>
          <p:nvPr/>
        </p:nvSpPr>
        <p:spPr bwMode="auto">
          <a:xfrm>
            <a:off x="3779912" y="3429000"/>
            <a:ext cx="4824536" cy="15605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Arial"/>
                <a:cs typeface="Arial"/>
              </a:rPr>
              <a:t>итог </a:t>
            </a:r>
          </a:p>
        </p:txBody>
      </p:sp>
    </p:spTree>
    <p:extLst>
      <p:ext uri="{BB962C8B-B14F-4D97-AF65-F5344CB8AC3E}">
        <p14:creationId xmlns:p14="http://schemas.microsoft.com/office/powerpoint/2010/main" val="296516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7" cy="5256583"/>
          </a:xfrm>
        </p:spPr>
        <p:txBody>
          <a:bodyPr>
            <a:normAutofit fontScale="90000"/>
          </a:bodyPr>
          <a:lstStyle/>
          <a:p>
            <a:pPr marL="45720" lvl="0" indent="0" algn="l">
              <a:spcBef>
                <a:spcPct val="20000"/>
              </a:spcBef>
              <a:spcAft>
                <a:spcPts val="300"/>
              </a:spcAft>
              <a:buNone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 результате предлагаемой методики </a:t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учащиеся узнают или обобщают понятия: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*Функция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вида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 = </a:t>
            </a:r>
            <a:r>
              <a:rPr lang="en-US" sz="2800" b="1" dirty="0" err="1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kx</a:t>
            </a:r>
            <a:r>
              <a:rPr lang="en-US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+ b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называется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линейной.</a:t>
            </a:r>
            <a:b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Графиком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функции вида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 = </a:t>
            </a:r>
            <a:r>
              <a:rPr lang="en-US" sz="2800" b="1" dirty="0" err="1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kx</a:t>
            </a:r>
            <a:r>
              <a:rPr lang="en-US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+ b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является 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прямая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*Для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построения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прямой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необходимы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только две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99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точки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, так как через две точки 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проходит   единственная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прямая.</a:t>
            </a:r>
            <a:b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*Коэффициент </a:t>
            </a:r>
            <a:r>
              <a:rPr 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k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показывает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возрастает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или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убывает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прямая.</a:t>
            </a:r>
            <a:b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*Коэффициент </a:t>
            </a:r>
            <a:r>
              <a:rPr 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b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показывает, </a:t>
            </a: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какой точке прямая пересекает 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ось 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OY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*Условие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параллельности</a:t>
            </a:r>
            <a: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двух прямых.</a:t>
            </a:r>
            <a:br>
              <a:rPr lang="ru-RU" sz="2800" b="1" dirty="0">
                <a:solidFill>
                  <a:prstClr val="black">
                    <a:lumMod val="75000"/>
                    <a:lumOff val="25000"/>
                  </a:prst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b="1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4941168"/>
            <a:ext cx="8280920" cy="908720"/>
          </a:xfrm>
        </p:spPr>
        <p:txBody>
          <a:bodyPr>
            <a:noAutofit/>
          </a:bodyPr>
          <a:lstStyle/>
          <a:p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2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Этапы формирования </a:t>
            </a:r>
            <a:br>
              <a:rPr lang="ru-RU" b="1" dirty="0" smtClean="0"/>
            </a:br>
            <a:r>
              <a:rPr lang="ru-RU" b="1" dirty="0" smtClean="0"/>
              <a:t>предметных результатов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3.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усвоение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4.	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закрепление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70033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Рабочая панель </a:t>
            </a:r>
            <a:r>
              <a:rPr lang="ru-RU" sz="2800" b="1" smtClean="0"/>
              <a:t>1С Математический </a:t>
            </a:r>
            <a:r>
              <a:rPr lang="ru-RU" sz="2800" b="1" dirty="0" smtClean="0"/>
              <a:t>конструктор</a:t>
            </a:r>
            <a:endParaRPr lang="ru-RU" sz="2800" b="1" dirty="0"/>
          </a:p>
        </p:txBody>
      </p:sp>
      <p:pic>
        <p:nvPicPr>
          <p:cNvPr id="1026" name="Picture 2" descr="C:\Users\Касьянов\Desktop\Конференция 19.11-20.11.2012\Линейная функция и её свойства. Мастер класс\Рабочая панель 1С Математический конструктор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529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25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188640"/>
            <a:ext cx="7056784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32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Функция вида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 = </a:t>
            </a:r>
            <a:r>
              <a:rPr kumimoji="0" lang="en-US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kx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 b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называется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линейной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Графиком функции вида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у = </a:t>
            </a:r>
            <a:r>
              <a:rPr kumimoji="0" lang="en-US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kx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+b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является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прямая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Для построения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прямой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необходимы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только две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точки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,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так как через две точки проходит единственная прямая.</a:t>
            </a:r>
          </a:p>
        </p:txBody>
      </p:sp>
    </p:spTree>
    <p:extLst>
      <p:ext uri="{BB962C8B-B14F-4D97-AF65-F5344CB8AC3E}">
        <p14:creationId xmlns:p14="http://schemas.microsoft.com/office/powerpoint/2010/main" val="20585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6984776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27432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en-US" sz="3200" b="1" dirty="0">
                <a:solidFill>
                  <a:srgbClr val="00B050"/>
                </a:solidFill>
              </a:rPr>
              <a:t>y</a:t>
            </a:r>
            <a:r>
              <a:rPr lang="ru-RU" sz="3200" b="1" dirty="0">
                <a:solidFill>
                  <a:srgbClr val="00B050"/>
                </a:solidFill>
              </a:rPr>
              <a:t> = </a:t>
            </a:r>
            <a:r>
              <a:rPr lang="en-US" sz="3200" b="1" dirty="0" err="1">
                <a:solidFill>
                  <a:srgbClr val="00B050"/>
                </a:solidFill>
              </a:rPr>
              <a:t>kx</a:t>
            </a:r>
            <a:r>
              <a:rPr lang="ru-RU" sz="3200" b="1" dirty="0">
                <a:solidFill>
                  <a:srgbClr val="00B050"/>
                </a:solidFill>
              </a:rPr>
              <a:t> + </a:t>
            </a:r>
            <a:r>
              <a:rPr lang="en-US" sz="3200" b="1" dirty="0" smtClean="0">
                <a:solidFill>
                  <a:srgbClr val="00B050"/>
                </a:solidFill>
              </a:rPr>
              <a:t>b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3E3D2D"/>
                </a:solidFill>
              </a:rPr>
              <a:t>– линейная функция</a:t>
            </a:r>
          </a:p>
          <a:p>
            <a:pPr marL="342900" indent="-27432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3200" b="1" dirty="0" smtClean="0">
                <a:solidFill>
                  <a:srgbClr val="00B050"/>
                </a:solidFill>
              </a:rPr>
              <a:t>х </a:t>
            </a:r>
            <a:r>
              <a:rPr lang="ru-RU" sz="3200" b="1" dirty="0">
                <a:solidFill>
                  <a:srgbClr val="3E3D2D"/>
                </a:solidFill>
              </a:rPr>
              <a:t>– аргумент (независимая </a:t>
            </a:r>
            <a:r>
              <a:rPr lang="ru-RU" sz="3200" b="1" dirty="0" smtClean="0">
                <a:solidFill>
                  <a:srgbClr val="3E3D2D"/>
                </a:solidFill>
              </a:rPr>
              <a:t>переменная</a:t>
            </a:r>
            <a:r>
              <a:rPr lang="ru-RU" sz="3200" b="1" dirty="0">
                <a:solidFill>
                  <a:srgbClr val="3E3D2D"/>
                </a:solidFill>
              </a:rPr>
              <a:t>)</a:t>
            </a:r>
          </a:p>
          <a:p>
            <a:pPr marL="342900" indent="-27432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3200" b="1" dirty="0" smtClean="0">
                <a:solidFill>
                  <a:srgbClr val="00B050"/>
                </a:solidFill>
              </a:rPr>
              <a:t>у </a:t>
            </a:r>
            <a:r>
              <a:rPr lang="ru-RU" sz="3200" b="1" dirty="0">
                <a:solidFill>
                  <a:srgbClr val="3E3D2D"/>
                </a:solidFill>
              </a:rPr>
              <a:t>– функция (зависимая переменная)</a:t>
            </a:r>
          </a:p>
          <a:p>
            <a:pPr marL="342900" indent="-27432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en-US" sz="3200" b="1" dirty="0" smtClean="0">
                <a:solidFill>
                  <a:srgbClr val="00B050"/>
                </a:solidFill>
              </a:rPr>
              <a:t>k</a:t>
            </a:r>
            <a:r>
              <a:rPr lang="ru-RU" sz="3200" b="1" dirty="0" smtClean="0">
                <a:solidFill>
                  <a:srgbClr val="3E3D2D"/>
                </a:solidFill>
              </a:rPr>
              <a:t>– коэффициент</a:t>
            </a:r>
          </a:p>
          <a:p>
            <a:pPr marL="342900" indent="-27432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en-US" sz="3200" b="1" dirty="0" smtClean="0">
                <a:solidFill>
                  <a:srgbClr val="00B050"/>
                </a:solidFill>
              </a:rPr>
              <a:t>b</a:t>
            </a:r>
            <a:r>
              <a:rPr lang="en-US" sz="3200" b="1" dirty="0" smtClean="0">
                <a:solidFill>
                  <a:srgbClr val="3E3D2D"/>
                </a:solidFill>
              </a:rPr>
              <a:t> – </a:t>
            </a:r>
            <a:r>
              <a:rPr lang="ru-RU" sz="3200" b="1" dirty="0" smtClean="0">
                <a:solidFill>
                  <a:srgbClr val="3E3D2D"/>
                </a:solidFill>
              </a:rPr>
              <a:t>свободное число</a:t>
            </a:r>
            <a:endParaRPr lang="ru-RU" sz="3200" b="1" dirty="0">
              <a:solidFill>
                <a:srgbClr val="3E3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7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Найти </a:t>
            </a:r>
            <a:r>
              <a:rPr lang="ru-RU" dirty="0" smtClean="0"/>
              <a:t>уравнения </a:t>
            </a:r>
            <a:r>
              <a:rPr lang="ru-RU" dirty="0"/>
              <a:t>линейных функций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764148" y="1451104"/>
            <a:ext cx="1475656" cy="892696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s-ES" sz="4800" dirty="0" smtClean="0">
                <a:solidFill>
                  <a:prstClr val="black"/>
                </a:solidFill>
              </a:rPr>
              <a:t>S=3t</a:t>
            </a:r>
            <a:endParaRPr lang="es-ES" sz="4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436096" y="1426637"/>
                <a:ext cx="288032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800" dirty="0" smtClean="0"/>
                  <a:t>y=2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0" i="1" smtClean="0"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8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 smtClean="0"/>
                  <a:t> </a:t>
                </a:r>
                <a:r>
                  <a:rPr lang="en-US" sz="4400" dirty="0"/>
                  <a:t>+ 3</a:t>
                </a:r>
                <a:endParaRPr lang="ru-RU" sz="4400" dirty="0" smtClean="0"/>
              </a:p>
              <a:p>
                <a:endParaRPr lang="ru-RU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1426637"/>
                <a:ext cx="2880320" cy="1107996"/>
              </a:xfrm>
              <a:prstGeom prst="rect">
                <a:avLst/>
              </a:prstGeom>
              <a:blipFill rotWithShape="1">
                <a:blip r:embed="rId2"/>
                <a:stretch>
                  <a:fillRect l="-9746" t="-12637" r="-4449" b="-32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447069" y="4365104"/>
            <a:ext cx="19287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y=5x+1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19871" y="4358218"/>
            <a:ext cx="16433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y=x+3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52120" y="4358218"/>
            <a:ext cx="19319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y=7- 9x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3075057"/>
            <a:ext cx="2385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 -x+0,5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68200" y="3085088"/>
            <a:ext cx="13420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y=–2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02561" y="3075057"/>
            <a:ext cx="16177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y=4–x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86603" y="1595914"/>
            <a:ext cx="26420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/>
              <a:t>y=0,5x + 1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Прямоугольник 13"/>
              <p:cNvSpPr/>
              <p:nvPr/>
            </p:nvSpPr>
            <p:spPr>
              <a:xfrm>
                <a:off x="401964" y="5445224"/>
                <a:ext cx="2441566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sz="4800" dirty="0" smtClean="0">
                    <a:solidFill>
                      <a:prstClr val="black"/>
                    </a:solidFill>
                  </a:rPr>
                  <a:t>y=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х</m:t>
                        </m:r>
                      </m:e>
                      <m:sup>
                        <m:r>
                          <a:rPr lang="ru-RU" sz="48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4400" dirty="0">
                    <a:solidFill>
                      <a:prstClr val="black"/>
                    </a:solidFill>
                  </a:rPr>
                  <a:t> </a:t>
                </a:r>
                <a:r>
                  <a:rPr lang="en-US" sz="4400" dirty="0">
                    <a:solidFill>
                      <a:prstClr val="black"/>
                    </a:solidFill>
                  </a:rPr>
                  <a:t>+ 3</a:t>
                </a:r>
                <a:endParaRPr lang="ru-RU" sz="44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964" y="5445224"/>
                <a:ext cx="2441566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1500" t="-16788" r="-9250" b="-37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846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84" y="404664"/>
            <a:ext cx="8421736" cy="275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962911"/>
              </p:ext>
            </p:extLst>
          </p:nvPr>
        </p:nvGraphicFramePr>
        <p:xfrm>
          <a:off x="3779912" y="3213126"/>
          <a:ext cx="3882008" cy="1174656"/>
        </p:xfrm>
        <a:graphic>
          <a:graphicData uri="http://schemas.openxmlformats.org/drawingml/2006/table">
            <a:tbl>
              <a:tblPr/>
              <a:tblGrid>
                <a:gridCol w="970502"/>
                <a:gridCol w="1117730"/>
                <a:gridCol w="823274"/>
                <a:gridCol w="970502"/>
              </a:tblGrid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</a:t>
                      </a:r>
                      <a:r>
                        <a:rPr kumimoji="0" lang="ru-RU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</a:t>
                      </a:r>
                      <a:r>
                        <a:rPr kumimoji="0" lang="ru-RU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</a:t>
                      </a:r>
                      <a:r>
                        <a:rPr kumimoji="0" lang="ru-RU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5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</a:t>
                      </a:r>
                      <a:r>
                        <a:rPr kumimoji="0" lang="ru-RU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</a:t>
                      </a:r>
                      <a:r>
                        <a:rPr kumimoji="0" lang="ru-RU" sz="2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У</a:t>
                      </a:r>
                      <a:r>
                        <a:rPr kumimoji="0" lang="ru-RU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28" y="4818405"/>
            <a:ext cx="5040560" cy="1048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96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623</TotalTime>
  <Words>971</Words>
  <Application>Microsoft Office PowerPoint</Application>
  <PresentationFormat>Экран (4:3)</PresentationFormat>
  <Paragraphs>308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Эркер</vt:lpstr>
      <vt:lpstr>    Метод исследования как средство формирования предметных и метапредметных результатов на уроках математики  на примере темы «Линейная функция» </vt:lpstr>
      <vt:lpstr>Цель:</vt:lpstr>
      <vt:lpstr>Предметные результаты:</vt:lpstr>
      <vt:lpstr>Этапы формирования  предметных результатов</vt:lpstr>
      <vt:lpstr>Рабочая панель 1С Математический конструктор</vt:lpstr>
      <vt:lpstr>Презентация PowerPoint</vt:lpstr>
      <vt:lpstr>Презентация PowerPoint</vt:lpstr>
      <vt:lpstr>Найти уравнения линейных функций </vt:lpstr>
      <vt:lpstr>Презентация PowerPoint</vt:lpstr>
      <vt:lpstr>              у = - 2х + 3 – линейная функция.  Графиком линейной функции является прямая,  для построения прямой нужно иметь две точки </vt:lpstr>
      <vt:lpstr>Презентация PowerPoint</vt:lpstr>
      <vt:lpstr>Построить график линейной функции с помощью математического конструктора</vt:lpstr>
      <vt:lpstr>y = x + 5, y = 5x + 12, y = 7x + 7</vt:lpstr>
      <vt:lpstr>y = x - 5, y = 5x - 12, y = 7x - 7</vt:lpstr>
      <vt:lpstr>y =-x - 5, y = -5x -12, y = -7x -7</vt:lpstr>
      <vt:lpstr>y = -x + 5, y = -5x + 12, y = -7x + 7</vt:lpstr>
      <vt:lpstr>y = 2x + 5, y = 2x + 12, y = 2x + 7</vt:lpstr>
      <vt:lpstr>y = 2x - 5, y = 2x - 12, y = 2x - 7</vt:lpstr>
      <vt:lpstr>y = -2x - 5, y = -2x - 12, y = -2x - 7</vt:lpstr>
      <vt:lpstr>y = -2x + 5, y = -2x + 12, y = -2x + 7</vt:lpstr>
      <vt:lpstr>Презентация PowerPoint</vt:lpstr>
      <vt:lpstr>Ответ к заданию 1, 2</vt:lpstr>
      <vt:lpstr>Ответ к заданию 3, 4</vt:lpstr>
      <vt:lpstr>На каком рисунке изображён график линейной функции y=kx? Ответ объяснить, построив  только линейные функции на конструкторе.</vt:lpstr>
      <vt:lpstr>Ученик допустил ошибку при построении графика функции. Осуществите проверку с помощью математического конструктора?</vt:lpstr>
      <vt:lpstr>Презентация PowerPoint</vt:lpstr>
      <vt:lpstr>Презентация PowerPoint</vt:lpstr>
      <vt:lpstr>На каком рисунке свободное число b  в уравнении линейной функции отрицательно?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результате предлагаемой методики  учащиеся узнают или обобщают понятия:  *Функция вида у = kx + b называется линейной. *Графиком функции вида у = kx + b является   прямая. *Для построения прямой необходимы только две точки, так как через две точки проходит   единственная прямая. *Коэффициент k показывает возрастает или убывает прямая. *Коэффициент b показывает,  в какой точке прямая пересекает  ось OY.  *Условие параллельности двух прямых. 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Касьянов</cp:lastModifiedBy>
  <cp:revision>47</cp:revision>
  <dcterms:created xsi:type="dcterms:W3CDTF">2012-03-31T13:25:51Z</dcterms:created>
  <dcterms:modified xsi:type="dcterms:W3CDTF">2012-11-18T13:08:18Z</dcterms:modified>
</cp:coreProperties>
</file>