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306" r:id="rId2"/>
    <p:sldId id="260" r:id="rId3"/>
    <p:sldId id="308" r:id="rId4"/>
    <p:sldId id="342" r:id="rId5"/>
    <p:sldId id="343" r:id="rId6"/>
    <p:sldId id="309" r:id="rId7"/>
    <p:sldId id="311" r:id="rId8"/>
    <p:sldId id="344" r:id="rId9"/>
    <p:sldId id="334" r:id="rId10"/>
    <p:sldId id="354" r:id="rId11"/>
    <p:sldId id="355" r:id="rId12"/>
    <p:sldId id="366" r:id="rId13"/>
    <p:sldId id="336" r:id="rId14"/>
    <p:sldId id="358" r:id="rId15"/>
    <p:sldId id="356" r:id="rId16"/>
    <p:sldId id="347" r:id="rId17"/>
    <p:sldId id="357" r:id="rId18"/>
    <p:sldId id="360" r:id="rId19"/>
    <p:sldId id="317" r:id="rId20"/>
    <p:sldId id="351" r:id="rId21"/>
    <p:sldId id="363" r:id="rId22"/>
    <p:sldId id="364" r:id="rId23"/>
    <p:sldId id="352" r:id="rId24"/>
    <p:sldId id="361" r:id="rId25"/>
    <p:sldId id="365" r:id="rId26"/>
    <p:sldId id="341" r:id="rId27"/>
    <p:sldId id="362" r:id="rId28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58918"/>
    <a:srgbClr val="08D025"/>
    <a:srgbClr val="65F97A"/>
    <a:srgbClr val="006600"/>
    <a:srgbClr val="FFFF00"/>
    <a:srgbClr val="B4FCBE"/>
    <a:srgbClr val="97EC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1620" y="-11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25D7C-28BB-46DB-9594-BAB12C9BB306}" type="datetimeFigureOut">
              <a:rPr lang="ru-RU" smtClean="0"/>
              <a:pPr/>
              <a:t>17.01.2025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FEF60-0124-410B-BC0A-07AE1299B0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597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FEF60-0124-410B-BC0A-07AE1299B0AB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956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19CFD-9196-4FB1-8E92-FB6C1AB67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FC9E5-6A01-4767-BA7D-95F10508D1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DA05C-E9D5-4522-97BC-3D910435F2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FA30-4A72-4068-9224-95DA5603D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EADDE-12F0-4E89-991E-ABB49502D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A1F21-1FD2-47C9-A8C3-E3AC5F0430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A522F-5D38-46F9-A6DF-6DC738D05B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DDBA7-ABAF-477F-82C1-E5DD4D3D3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34935-E020-4EDE-9244-BF6079BC9D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39758-5242-4EF3-84EC-99B361E562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57D44-CEBA-4F12-BC61-088972EF81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DD4E1-CDA5-4DB2-B3DE-AAB7AF97F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28.png"/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12" Type="http://schemas.openxmlformats.org/officeDocument/2006/relationships/image" Target="../media/image43.png"/><Relationship Id="rId2" Type="http://schemas.openxmlformats.org/officeDocument/2006/relationships/image" Target="../media/image35.png"/><Relationship Id="rId16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11" Type="http://schemas.openxmlformats.org/officeDocument/2006/relationships/image" Target="../media/image31.png"/><Relationship Id="rId5" Type="http://schemas.openxmlformats.org/officeDocument/2006/relationships/image" Target="../media/image37.png"/><Relationship Id="rId15" Type="http://schemas.openxmlformats.org/officeDocument/2006/relationships/image" Target="../media/image27.png"/><Relationship Id="rId10" Type="http://schemas.openxmlformats.org/officeDocument/2006/relationships/image" Target="../media/image42.png"/><Relationship Id="rId4" Type="http://schemas.openxmlformats.org/officeDocument/2006/relationships/image" Target="../media/image34.png"/><Relationship Id="rId9" Type="http://schemas.openxmlformats.org/officeDocument/2006/relationships/image" Target="../media/image41.png"/><Relationship Id="rId1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997565"/>
            <a:ext cx="8136904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 smtClean="0"/>
          </a:p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1400" b="1" cap="all" dirty="0" smtClean="0"/>
              <a:t>Открытый урок</a:t>
            </a:r>
            <a:endParaRPr lang="ru-RU" sz="1400" b="1" dirty="0"/>
          </a:p>
          <a:p>
            <a:pPr algn="ctr"/>
            <a:r>
              <a:rPr lang="ru-RU" sz="1400" b="1" dirty="0"/>
              <a:t>по МДК 01.01 «Организация процессов приготовления, подготовки к реализации кулинарных полуфабрикатов</a:t>
            </a:r>
            <a:r>
              <a:rPr lang="ru-RU" sz="1400" b="1" dirty="0" smtClean="0"/>
              <a:t>»</a:t>
            </a:r>
          </a:p>
          <a:p>
            <a:pPr algn="ctr"/>
            <a:r>
              <a:rPr lang="ru-RU" sz="2800" b="1" dirty="0" smtClean="0"/>
              <a:t>На тему: </a:t>
            </a:r>
            <a:r>
              <a:rPr lang="ru-RU" sz="2800" b="1" dirty="0"/>
              <a:t>Виды, назначение технологического оборудования, правила их подбора и безопасного использования, правила ухода за </a:t>
            </a:r>
            <a:r>
              <a:rPr lang="ru-RU" sz="2800" b="1" dirty="0" smtClean="0"/>
              <a:t>ними</a:t>
            </a:r>
          </a:p>
          <a:p>
            <a:endParaRPr lang="ru-RU" sz="2800" b="1" dirty="0"/>
          </a:p>
          <a:p>
            <a:endParaRPr lang="ru-RU" sz="2800" b="1" dirty="0" smtClean="0"/>
          </a:p>
          <a:p>
            <a:pPr algn="r"/>
            <a:r>
              <a:rPr lang="ru-RU" sz="2800" dirty="0" smtClean="0"/>
              <a:t>Подготовил преподаватель  спец.дисциплин: Варыпаева А.А</a:t>
            </a:r>
            <a:endParaRPr lang="ru-RU" sz="2800" dirty="0"/>
          </a:p>
        </p:txBody>
      </p:sp>
      <p:pic>
        <p:nvPicPr>
          <p:cNvPr id="4" name="Picture 2" descr="http://rc.kptech.ru/images/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354635"/>
            <a:ext cx="1287101" cy="12858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447598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280" y="1124744"/>
            <a:ext cx="87667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Правила подготовки к выполнению конкурсного задания </a:t>
            </a:r>
            <a:endParaRPr lang="ru-RU" b="1" dirty="0" smtClean="0"/>
          </a:p>
          <a:p>
            <a:pPr marL="457200" indent="-457200">
              <a:buAutoNum type="arabicParenR"/>
            </a:pPr>
            <a:r>
              <a:rPr lang="ru-RU" b="1" dirty="0" smtClean="0"/>
              <a:t>Не </a:t>
            </a:r>
            <a:r>
              <a:rPr lang="ru-RU" b="1" dirty="0"/>
              <a:t>протягивайте шнур электропитания в дверных проемах, вблизи нагревательных приборов, газовых или электрических </a:t>
            </a:r>
            <a:r>
              <a:rPr lang="ru-RU" b="1" dirty="0" smtClean="0"/>
              <a:t>плит.</a:t>
            </a:r>
          </a:p>
          <a:p>
            <a:pPr marL="457200" indent="-457200">
              <a:buAutoNum type="arabicParenR"/>
            </a:pPr>
            <a:r>
              <a:rPr lang="ru-RU" b="1" dirty="0" smtClean="0"/>
              <a:t>Следите </a:t>
            </a:r>
            <a:r>
              <a:rPr lang="ru-RU" b="1" dirty="0"/>
              <a:t>за тем, чтобы электрошнур не перекручивался и не </a:t>
            </a:r>
            <a:r>
              <a:rPr lang="ru-RU" b="1" dirty="0" smtClean="0"/>
              <a:t>перегибался</a:t>
            </a:r>
            <a:r>
              <a:rPr lang="ru-RU" b="1" dirty="0"/>
              <a:t>, не соприкасался с острыми предметами, углами и кромками мебели. </a:t>
            </a:r>
            <a:endParaRPr lang="ru-RU" b="1" dirty="0" smtClean="0"/>
          </a:p>
          <a:p>
            <a:pPr marL="457200" indent="-457200">
              <a:buAutoNum type="arabicParenR"/>
            </a:pPr>
            <a:r>
              <a:rPr lang="ru-RU" b="1" dirty="0" smtClean="0"/>
              <a:t>ПОМНИТЕ</a:t>
            </a:r>
            <a:r>
              <a:rPr lang="ru-RU" b="1" dirty="0"/>
              <a:t>: случайное повреждение кабеля электропитания может привести к поражению электротоком</a:t>
            </a:r>
            <a:r>
              <a:rPr lang="ru-RU" b="1" dirty="0" smtClean="0"/>
              <a:t>.</a:t>
            </a:r>
          </a:p>
          <a:p>
            <a:pPr marL="457200" indent="-457200">
              <a:buAutoNum type="arabicParenR"/>
            </a:pPr>
            <a:r>
              <a:rPr lang="ru-RU" b="1" dirty="0" smtClean="0"/>
              <a:t> </a:t>
            </a:r>
            <a:r>
              <a:rPr lang="ru-RU" b="1" dirty="0"/>
              <a:t>Не устанавливайте прибор на мягкую поверхность, не накрывайте его во время работы - это может привести к перегреву и поломке устройства. </a:t>
            </a:r>
            <a:endParaRPr lang="ru-RU" b="1" dirty="0" smtClean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56430" y="188640"/>
            <a:ext cx="8383514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ТБ при эксплуатации мясорубки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953339"/>
            <a:ext cx="1228725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5353050"/>
            <a:ext cx="3095625" cy="150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882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280" y="1052736"/>
            <a:ext cx="876672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Требования к безопасной эксплуатации </a:t>
            </a:r>
          </a:p>
          <a:p>
            <a:pPr marL="457200" indent="-457200">
              <a:buAutoNum type="arabicParenR"/>
            </a:pPr>
            <a:r>
              <a:rPr lang="ru-RU" b="1" dirty="0" smtClean="0"/>
              <a:t>Не </a:t>
            </a:r>
            <a:r>
              <a:rPr lang="ru-RU" b="1" dirty="0"/>
              <a:t>касайтесь вращающихся частей прибора! Дождитесь, пока вращение полностью прекратится</a:t>
            </a:r>
            <a:r>
              <a:rPr lang="ru-RU" b="1" dirty="0" smtClean="0"/>
              <a:t>.</a:t>
            </a:r>
          </a:p>
          <a:p>
            <a:pPr marL="457200" indent="-457200">
              <a:buAutoNum type="arabicParenR"/>
            </a:pPr>
            <a:r>
              <a:rPr lang="ru-RU" b="1" dirty="0" smtClean="0"/>
              <a:t> </a:t>
            </a:r>
            <a:r>
              <a:rPr lang="ru-RU" b="1" dirty="0"/>
              <a:t>Не опускайте посторонние предметы в отверстие для подачи продуктов. Будьте аккуратны при использовании</a:t>
            </a:r>
            <a:r>
              <a:rPr lang="ru-RU" b="1" dirty="0" smtClean="0"/>
              <a:t>.</a:t>
            </a:r>
          </a:p>
          <a:p>
            <a:pPr marL="457200" indent="-457200">
              <a:buFontTx/>
              <a:buAutoNum type="arabicParenR"/>
            </a:pPr>
            <a:r>
              <a:rPr lang="ru-RU" b="1" dirty="0"/>
              <a:t>Не проталкивайте продукты в загрузочное отверстие руками или посторонними предметами во избежание травм или поломки прибора. Используйте для этого толкатель, входящий в комплект.</a:t>
            </a:r>
          </a:p>
          <a:p>
            <a:pPr marL="457200" indent="-457200">
              <a:buAutoNum type="arabicParenR"/>
            </a:pPr>
            <a:endParaRPr lang="ru-RU" b="1" dirty="0" smtClean="0"/>
          </a:p>
          <a:p>
            <a:pPr marL="457200" indent="-457200">
              <a:buAutoNum type="arabicParenR"/>
            </a:pPr>
            <a:endParaRPr lang="ru-RU" b="1" dirty="0" smtClean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56430" y="188640"/>
            <a:ext cx="8383514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Требования к безопасной эксплуатации </a:t>
            </a:r>
          </a:p>
          <a:p>
            <a:pPr algn="ctr">
              <a:spcBef>
                <a:spcPts val="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мясорубки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104566"/>
            <a:ext cx="2624540" cy="227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045648"/>
            <a:ext cx="2160240" cy="2393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040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280" y="1052736"/>
            <a:ext cx="876672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Требования к безопасной эксплуатации </a:t>
            </a:r>
          </a:p>
          <a:p>
            <a:pPr marL="457200" indent="-457200">
              <a:buAutoNum type="arabicParenR"/>
            </a:pPr>
            <a:r>
              <a:rPr lang="ru-RU" b="1" dirty="0" smtClean="0"/>
              <a:t>При </a:t>
            </a:r>
            <a:r>
              <a:rPr lang="ru-RU" b="1" dirty="0"/>
              <a:t>возникновении любых неисправностей отключите прибор от электросети и обратитесь к техническому эксперту. </a:t>
            </a:r>
            <a:endParaRPr lang="ru-RU" b="1" dirty="0" smtClean="0"/>
          </a:p>
          <a:p>
            <a:pPr marL="457200" indent="-457200">
              <a:buAutoNum type="arabicParenR"/>
            </a:pPr>
            <a:r>
              <a:rPr lang="ru-RU" b="1" dirty="0" smtClean="0"/>
              <a:t>Перед </a:t>
            </a:r>
            <a:r>
              <a:rPr lang="ru-RU" b="1" dirty="0"/>
              <a:t>очисткой прибора убедитесь, что он отключен от электросети. </a:t>
            </a:r>
            <a:endParaRPr lang="ru-RU" b="1" dirty="0" smtClean="0"/>
          </a:p>
          <a:p>
            <a:pPr marL="457200" indent="-457200">
              <a:buAutoNum type="arabicParenR"/>
            </a:pPr>
            <a:r>
              <a:rPr lang="ru-RU" b="1" dirty="0" smtClean="0"/>
              <a:t>ЗАПРЕЩАЕТСЯ </a:t>
            </a:r>
            <a:r>
              <a:rPr lang="ru-RU" b="1" dirty="0"/>
              <a:t>погружать корпус прибора в воду или помещать его под струю воды.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56430" y="188640"/>
            <a:ext cx="8383514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Требования к безопасной эксплуатации </a:t>
            </a:r>
          </a:p>
          <a:p>
            <a:pPr algn="ctr">
              <a:spcBef>
                <a:spcPts val="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мясорубки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933054"/>
            <a:ext cx="3384376" cy="2099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0803" y="3645024"/>
            <a:ext cx="4392488" cy="2944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195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63082" y="292452"/>
            <a:ext cx="8383514" cy="107721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Правила подготовки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оборудования блендер стационарный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7464" y="1433564"/>
            <a:ext cx="756489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arenR"/>
            </a:pPr>
            <a:r>
              <a:rPr lang="ru-RU" sz="2000" dirty="0" smtClean="0"/>
              <a:t>Перед </a:t>
            </a:r>
            <a:r>
              <a:rPr lang="ru-RU" sz="2000" dirty="0"/>
              <a:t>началом эксплуатации блендера убедитесь, что он подключен к заземлению. </a:t>
            </a:r>
            <a:endParaRPr lang="ru-RU" sz="2000" dirty="0" smtClean="0"/>
          </a:p>
          <a:p>
            <a:pPr marL="457200" indent="-457200">
              <a:buAutoNum type="arabicParenR"/>
            </a:pPr>
            <a:r>
              <a:rPr lang="ru-RU" sz="2000" dirty="0" smtClean="0"/>
              <a:t>Перед </a:t>
            </a:r>
            <a:r>
              <a:rPr lang="ru-RU" sz="2000" dirty="0"/>
              <a:t>чисткой или обслуживанием отключите прибор из розетки</a:t>
            </a:r>
            <a:r>
              <a:rPr lang="ru-RU" sz="2000" dirty="0" smtClean="0"/>
              <a:t>.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 </a:t>
            </a:r>
            <a:r>
              <a:rPr lang="ru-RU" sz="2000" dirty="0"/>
              <a:t>Для минимизации риска, отключайте прибор от сети, когда не пользуетесь им, а также перед сборкой или разборкой. </a:t>
            </a:r>
            <a:endParaRPr lang="ru-RU" sz="2000" dirty="0" smtClean="0"/>
          </a:p>
          <a:p>
            <a:pPr marL="457200" indent="-457200">
              <a:buAutoNum type="arabicParenR"/>
            </a:pPr>
            <a:r>
              <a:rPr lang="ru-RU" sz="2000" dirty="0" smtClean="0"/>
              <a:t>Во </a:t>
            </a:r>
            <a:r>
              <a:rPr lang="ru-RU" sz="2000" dirty="0"/>
              <a:t>избежание поражения электрическим током не погружайте шнур питания и основной блок прибора в воду или иные жидкости. </a:t>
            </a:r>
            <a:endParaRPr lang="ru-RU" sz="2000" dirty="0" smtClean="0"/>
          </a:p>
          <a:p>
            <a:pPr marL="457200" indent="-457200">
              <a:buAutoNum type="arabicParenR"/>
            </a:pPr>
            <a:r>
              <a:rPr lang="ru-RU" sz="2000" dirty="0" smtClean="0"/>
              <a:t>Запрещается </a:t>
            </a:r>
            <a:r>
              <a:rPr lang="ru-RU" sz="2000" dirty="0"/>
              <a:t>чистка основного блока при помощи пульверизаторов. </a:t>
            </a:r>
            <a:endParaRPr lang="ru-RU" sz="2000" dirty="0" smtClean="0"/>
          </a:p>
          <a:p>
            <a:pPr marL="457200" indent="-457200">
              <a:buAutoNum type="arabicParenR"/>
            </a:pPr>
            <a:r>
              <a:rPr lang="ru-RU" sz="2000" dirty="0" smtClean="0"/>
              <a:t>Включайте </a:t>
            </a:r>
            <a:r>
              <a:rPr lang="ru-RU" sz="2000" dirty="0"/>
              <a:t>прибор ТОЛЬКО с закрытой крышкой! </a:t>
            </a:r>
            <a:endParaRPr lang="ru-RU" sz="2000" dirty="0" smtClean="0"/>
          </a:p>
          <a:p>
            <a:pPr marL="457200" indent="-457200">
              <a:buAutoNum type="arabicParenR"/>
            </a:pPr>
            <a:r>
              <a:rPr lang="ru-RU" sz="2000" dirty="0" smtClean="0"/>
              <a:t>Избегайте </a:t>
            </a:r>
            <a:r>
              <a:rPr lang="ru-RU" sz="2000" dirty="0"/>
              <a:t>прикасаться к движущимся частям блендера. Перед тем, как производить любые действия с движущимися частями блендера, выключите его и отключите от сети. 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6402" y="2671206"/>
            <a:ext cx="1387599" cy="2233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551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52129" y="292452"/>
            <a:ext cx="8383514" cy="107721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Правила подготовки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оборудования блендер стационарный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5902" y="1700808"/>
            <a:ext cx="889653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arenR"/>
            </a:pPr>
            <a:r>
              <a:rPr lang="ru-RU" sz="2000" dirty="0" smtClean="0"/>
              <a:t>Лезвия блендера острые. Обращайтесь с ними осторожно. В случае освобождения лезвий из крепления немедленно прекратите работу и замените весь режущий механизм. 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Не пытайтесь самостоятельно установить или подтянуть крепление лезвий, обратитесь к техническому эксперту! Прибор предназначен для кратких периодов использования. Среднее время использования без отключения не должно превышать 3 минуты. 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Не оставляйте прибор без присмотра во время работы. Во избежание повреждения прибора, колбы или режущего механизма не трясите и не наклоняйте блендер во время работы. 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В случае самопроизвольной остановки блендера, переведите выключатель в положение «</a:t>
            </a:r>
            <a:r>
              <a:rPr lang="ru-RU" sz="2000" dirty="0" err="1" smtClean="0"/>
              <a:t>Выкл</a:t>
            </a:r>
            <a:r>
              <a:rPr lang="ru-RU" sz="2000" dirty="0" smtClean="0"/>
              <a:t>», снимите колбу, снимите крышку с колбы и лопаточкой подтолкните продукт в колбе к режущему механизму. При смешивании горячих жидкостей, снимите центральную часть крышки</a:t>
            </a:r>
          </a:p>
          <a:p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259688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56430" y="279464"/>
            <a:ext cx="8383514" cy="95410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Требования безопасности эксплуатации блендер стационарный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680" y="1124744"/>
            <a:ext cx="889653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pPr marL="457200" indent="-457200">
              <a:buAutoNum type="arabicParenR"/>
            </a:pPr>
            <a:r>
              <a:rPr lang="ru-RU" sz="2000" b="1" dirty="0" smtClean="0"/>
              <a:t>В </a:t>
            </a:r>
            <a:r>
              <a:rPr lang="ru-RU" sz="2000" b="1" dirty="0"/>
              <a:t>случае смешивания в блендере горячего масла или иных горячих продуктов перемещайте прибор с особой осторожностью. </a:t>
            </a:r>
            <a:endParaRPr lang="ru-RU" sz="2000" b="1" dirty="0" smtClean="0"/>
          </a:p>
          <a:p>
            <a:pPr marL="457200" indent="-457200">
              <a:buAutoNum type="arabicParenR"/>
            </a:pPr>
            <a:r>
              <a:rPr lang="ru-RU" sz="2000" b="1" dirty="0" smtClean="0"/>
              <a:t>Для </a:t>
            </a:r>
            <a:r>
              <a:rPr lang="ru-RU" sz="2000" b="1" dirty="0"/>
              <a:t>уменьшения риска травм, а также риска поломки блендера не помещайте в колбу хозяйственные предметы (ложки, половники </a:t>
            </a:r>
            <a:r>
              <a:rPr lang="ru-RU" sz="2000" b="1" dirty="0" err="1"/>
              <a:t>ит.д</a:t>
            </a:r>
            <a:r>
              <a:rPr lang="ru-RU" sz="2000" b="1" dirty="0"/>
              <a:t>.) во время работы блендера. </a:t>
            </a:r>
            <a:endParaRPr lang="ru-RU" sz="2000" b="1" dirty="0" smtClean="0"/>
          </a:p>
          <a:p>
            <a:pPr marL="457200" indent="-457200">
              <a:buAutoNum type="arabicParenR"/>
            </a:pPr>
            <a:r>
              <a:rPr lang="ru-RU" sz="2000" b="1" dirty="0" smtClean="0"/>
              <a:t>Не </a:t>
            </a:r>
            <a:r>
              <a:rPr lang="ru-RU" sz="2000" b="1" dirty="0"/>
              <a:t>храните в блендере хозяйственные предметы (ложки, лопатки и т.д.), во избежание поломки блендера в случае его включения. </a:t>
            </a:r>
            <a:endParaRPr lang="ru-RU" sz="2000" b="1" dirty="0" smtClean="0"/>
          </a:p>
          <a:p>
            <a:pPr marL="457200" indent="-457200">
              <a:buAutoNum type="arabicParenR"/>
            </a:pPr>
            <a:r>
              <a:rPr lang="ru-RU" sz="2000" b="1" dirty="0" smtClean="0"/>
              <a:t>Во </a:t>
            </a:r>
            <a:r>
              <a:rPr lang="ru-RU" sz="2000" b="1" dirty="0"/>
              <a:t>избежание травм не опускайте руки </a:t>
            </a:r>
            <a:r>
              <a:rPr lang="ru-RU" sz="2000" b="1" dirty="0" err="1"/>
              <a:t>вколбу</a:t>
            </a:r>
            <a:r>
              <a:rPr lang="ru-RU" sz="2000" b="1" dirty="0"/>
              <a:t> блендера во время работы прибора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437112"/>
            <a:ext cx="2296649" cy="224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886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56430" y="18207"/>
            <a:ext cx="8383514" cy="107721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Правила подготовки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оборудования: блендер погружной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680" y="1124744"/>
            <a:ext cx="88965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Правила подготовки к выполнению задания 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Перед началом эксплуатации ручного </a:t>
            </a:r>
            <a:r>
              <a:rPr lang="ru-RU" sz="2000" dirty="0"/>
              <a:t>блендера проследите за тем, чтобы электрошнур не перекручивался и не перегибался, не соприкасался с острыми предметами, углами. </a:t>
            </a:r>
            <a:endParaRPr lang="ru-RU" sz="2000" dirty="0" smtClean="0"/>
          </a:p>
          <a:p>
            <a:pPr marL="457200" indent="-457200">
              <a:buAutoNum type="arabicParenR"/>
            </a:pPr>
            <a:r>
              <a:rPr lang="ru-RU" sz="2000" dirty="0" smtClean="0"/>
              <a:t>Не </a:t>
            </a:r>
            <a:r>
              <a:rPr lang="ru-RU" sz="2000" dirty="0"/>
              <a:t>устанавливайте чашу с продуктами на мягкую поверхность. Это делает прибор неустойчивым во время работы. </a:t>
            </a:r>
            <a:endParaRPr lang="ru-RU" sz="2000" dirty="0" smtClean="0"/>
          </a:p>
          <a:p>
            <a:pPr marL="457200" indent="-457200">
              <a:buAutoNum type="arabicParenR"/>
            </a:pPr>
            <a:r>
              <a:rPr lang="ru-RU" sz="2000" dirty="0" smtClean="0"/>
              <a:t>Запрещается </a:t>
            </a:r>
            <a:r>
              <a:rPr lang="ru-RU" sz="2000" dirty="0"/>
              <a:t>прикасаться к подвижным частям прибора. </a:t>
            </a:r>
            <a:endParaRPr lang="ru-RU" sz="2000" dirty="0" smtClean="0"/>
          </a:p>
          <a:p>
            <a:pPr marL="457200" indent="-457200">
              <a:buAutoNum type="arabicParenR"/>
            </a:pPr>
            <a:r>
              <a:rPr lang="ru-RU" sz="2000" dirty="0" smtClean="0"/>
              <a:t>Категорически </a:t>
            </a:r>
            <a:r>
              <a:rPr lang="ru-RU" sz="2000" dirty="0"/>
              <a:t>запрещается погружать корпус прибора в воду или помещать его под струю воды во время его работы. </a:t>
            </a:r>
            <a:endParaRPr lang="ru-RU" sz="2000" dirty="0" smtClean="0"/>
          </a:p>
          <a:p>
            <a:pPr marL="457200" indent="-457200">
              <a:buAutoNum type="arabicParenR"/>
            </a:pPr>
            <a:r>
              <a:rPr lang="ru-RU" sz="2000" dirty="0" smtClean="0"/>
              <a:t>При </a:t>
            </a:r>
            <a:r>
              <a:rPr lang="ru-RU" sz="2000" dirty="0"/>
              <a:t>любых неисправностях запрещается проводить ремонт самостоятельно, необходимо обратиться к техническому </a:t>
            </a:r>
            <a:r>
              <a:rPr lang="ru-RU" sz="2000" dirty="0" smtClean="0"/>
              <a:t>эксперту</a:t>
            </a:r>
          </a:p>
          <a:p>
            <a:endParaRPr lang="ru-RU" sz="20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581128"/>
            <a:ext cx="1620180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738848"/>
            <a:ext cx="2819400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178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56430" y="279464"/>
            <a:ext cx="8383514" cy="70788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Требования техники безопасности к использованию измельчительно-режущего оборудования: блендер погружной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680" y="1124744"/>
            <a:ext cx="889653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arenR"/>
            </a:pPr>
            <a:r>
              <a:rPr lang="ru-RU" sz="2000" dirty="0" smtClean="0"/>
              <a:t>Мясо </a:t>
            </a:r>
            <a:r>
              <a:rPr lang="ru-RU" sz="2000" dirty="0"/>
              <a:t>перед измельчением разморозьте, отделите от костей, удалите жилы и нарежьте кубиками по 1—1,5 см. </a:t>
            </a:r>
            <a:endParaRPr lang="ru-RU" sz="2000" dirty="0" smtClean="0"/>
          </a:p>
          <a:p>
            <a:pPr marL="457200" indent="-457200">
              <a:buAutoNum type="arabicParenR"/>
            </a:pPr>
            <a:r>
              <a:rPr lang="ru-RU" sz="2000" dirty="0" smtClean="0"/>
              <a:t>При </a:t>
            </a:r>
            <a:r>
              <a:rPr lang="ru-RU" sz="2000" dirty="0"/>
              <a:t>обработке фруктов и ягод разрежьте их и извлеките косточки</a:t>
            </a:r>
            <a:r>
              <a:rPr lang="ru-RU" sz="2000" dirty="0" smtClean="0"/>
              <a:t>.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 </a:t>
            </a:r>
            <a:r>
              <a:rPr lang="ru-RU" sz="2000" dirty="0"/>
              <a:t>Не используйте блендер для приготовления картофельного </a:t>
            </a:r>
            <a:r>
              <a:rPr lang="ru-RU" sz="2000" dirty="0" smtClean="0"/>
              <a:t>пюре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 </a:t>
            </a:r>
            <a:r>
              <a:rPr lang="ru-RU" sz="2000" dirty="0"/>
              <a:t>Перед смешиванием горячих продуктов снимите емкость с плиты. Дайте продуктам остыть, не смешивайте продукты и жидкости, если их температура выше 80°С. Начинайте обработку на минимальной скорости. </a:t>
            </a:r>
            <a:endParaRPr lang="ru-RU" sz="2000" dirty="0" smtClean="0"/>
          </a:p>
          <a:p>
            <a:pPr marL="457200" indent="-457200">
              <a:buAutoNum type="arabicParenR"/>
            </a:pPr>
            <a:r>
              <a:rPr lang="ru-RU" sz="2000" dirty="0" smtClean="0"/>
              <a:t>Берегитесь </a:t>
            </a:r>
            <a:r>
              <a:rPr lang="ru-RU" sz="2000" dirty="0"/>
              <a:t>брызг, начинайте обработку продукт на малой скорости</a:t>
            </a:r>
            <a:r>
              <a:rPr lang="ru-RU" sz="2000" dirty="0" smtClean="0"/>
              <a:t>.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 </a:t>
            </a:r>
            <a:r>
              <a:rPr lang="ru-RU" sz="2000" dirty="0"/>
              <a:t>Не используйте прибор для измельчения кофе, льда, сахара, круп, бобов и других </a:t>
            </a:r>
            <a:r>
              <a:rPr lang="ru-RU" sz="2000" dirty="0" smtClean="0"/>
              <a:t>особо твердых </a:t>
            </a:r>
            <a:r>
              <a:rPr lang="ru-RU" sz="2000" dirty="0"/>
              <a:t>продуктов. </a:t>
            </a:r>
            <a:endParaRPr lang="ru-RU" sz="2000" dirty="0" smtClean="0"/>
          </a:p>
          <a:p>
            <a:pPr marL="457200" indent="-457200">
              <a:buAutoNum type="arabicParenR"/>
            </a:pPr>
            <a:r>
              <a:rPr lang="ru-RU" sz="2000" dirty="0" smtClean="0"/>
              <a:t>При </a:t>
            </a:r>
            <a:r>
              <a:rPr lang="ru-RU" sz="2000" dirty="0"/>
              <a:t>работе с насадкой - блендером и насадкой-венчиком не используйте в качестве емкости чашу </a:t>
            </a:r>
            <a:r>
              <a:rPr lang="ru-RU" sz="2000" dirty="0" err="1"/>
              <a:t>измельчителя</a:t>
            </a:r>
            <a:r>
              <a:rPr lang="ru-RU" sz="2000" dirty="0"/>
              <a:t>. Металлическая ось на дне чаши может повредить насадку.</a:t>
            </a:r>
          </a:p>
        </p:txBody>
      </p:sp>
    </p:spTree>
    <p:extLst>
      <p:ext uri="{BB962C8B-B14F-4D97-AF65-F5344CB8AC3E}">
        <p14:creationId xmlns:p14="http://schemas.microsoft.com/office/powerpoint/2010/main" val="110626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56430" y="279464"/>
            <a:ext cx="8383514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Требования техники безопасности к использованию измельчительно-режущего оборудования: блендер погружной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680" y="2060848"/>
            <a:ext cx="88965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arenR"/>
            </a:pPr>
            <a:r>
              <a:rPr lang="ru-RU" sz="2000" dirty="0" smtClean="0"/>
              <a:t>Во </a:t>
            </a:r>
            <a:r>
              <a:rPr lang="ru-RU" sz="2000" dirty="0"/>
              <a:t>избежание разбрызгивания заполняйте емкость продуктами не более чем на 2/3 объема. </a:t>
            </a:r>
            <a:endParaRPr lang="ru-RU" sz="2000" dirty="0" smtClean="0"/>
          </a:p>
          <a:p>
            <a:pPr marL="457200" indent="-457200">
              <a:buAutoNum type="arabicParenR"/>
            </a:pPr>
            <a:r>
              <a:rPr lang="ru-RU" sz="2000" dirty="0" smtClean="0"/>
              <a:t>Для При </a:t>
            </a:r>
            <a:r>
              <a:rPr lang="ru-RU" sz="2000" dirty="0"/>
              <a:t>использовании блендера </a:t>
            </a:r>
            <a:r>
              <a:rPr lang="ru-RU" sz="2000" dirty="0" smtClean="0"/>
              <a:t>сначала </a:t>
            </a:r>
            <a:r>
              <a:rPr lang="ru-RU" sz="2000" dirty="0"/>
              <a:t>погрузите насадку в емкость с продуктами, затем нажимайте кнопку включения или турборежима</a:t>
            </a:r>
            <a:r>
              <a:rPr lang="ru-RU" sz="2000" dirty="0" smtClean="0"/>
              <a:t>.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 </a:t>
            </a:r>
            <a:r>
              <a:rPr lang="ru-RU" sz="2000" dirty="0"/>
              <a:t>Перед тем как извлечь насадку </a:t>
            </a:r>
            <a:r>
              <a:rPr lang="ru-RU" sz="2000" dirty="0" smtClean="0"/>
              <a:t>из емкости</a:t>
            </a:r>
            <a:r>
              <a:rPr lang="ru-RU" sz="2000" dirty="0"/>
              <a:t>, отпустите кнопку. </a:t>
            </a:r>
            <a:endParaRPr lang="ru-RU" sz="2000" dirty="0" smtClean="0"/>
          </a:p>
          <a:p>
            <a:pPr marL="457200" indent="-457200">
              <a:buAutoNum type="arabicParenR"/>
            </a:pPr>
            <a:r>
              <a:rPr lang="ru-RU" sz="2000" dirty="0" smtClean="0"/>
              <a:t>Начинайте </a:t>
            </a:r>
            <a:r>
              <a:rPr lang="ru-RU" sz="2000" dirty="0"/>
              <a:t>работу на небольшой скорости, при необходимости увеличивая ее вращением регулятора скорости на ручке прибора. </a:t>
            </a:r>
            <a:r>
              <a:rPr lang="ru-RU" sz="2000" dirty="0" smtClean="0"/>
              <a:t>Р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ядом </a:t>
            </a:r>
            <a:r>
              <a:rPr lang="ru-RU" sz="2000" dirty="0"/>
              <a:t>с регулятором нанесена шкала: определив оптимальную скорость для данного </a:t>
            </a:r>
            <a:r>
              <a:rPr lang="ru-RU" sz="2000" dirty="0" smtClean="0"/>
              <a:t>вида продуктов</a:t>
            </a:r>
            <a:r>
              <a:rPr lang="ru-RU" sz="2000" dirty="0"/>
              <a:t>, запомните ее значение и используйте в дальнейшем. </a:t>
            </a:r>
            <a:endParaRPr lang="ru-RU" sz="2000" dirty="0" smtClean="0"/>
          </a:p>
          <a:p>
            <a:pPr marL="457200" indent="-457200">
              <a:buAutoNum type="arabicParenR"/>
            </a:pPr>
            <a:r>
              <a:rPr lang="ru-RU" sz="2000" dirty="0" smtClean="0"/>
              <a:t>Для </a:t>
            </a:r>
            <a:r>
              <a:rPr lang="ru-RU" sz="2000" dirty="0"/>
              <a:t>работы с максимальной интенсивностью (при обработке твердых продуктов или на завершающей стадии взбивания) нажмите и удерживайте кнопку турборежима. Не погружайте в обрабатываемые продукты место соединения насадки с блоком электродвигателя. 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92059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633407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76631" y="387185"/>
            <a:ext cx="8383514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Вставить видео организации рабочего места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8741" y="2366484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https://nationalteam.worldskills.ru/skills/organizatsiya-rabochego-mesta-i-tb-pri-rabote/ 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067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60486" y="282346"/>
            <a:ext cx="8352928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Площадка ГБПОУ КК КПТ для сдачи дэмоэкзамена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582" y="1700808"/>
            <a:ext cx="6624736" cy="4725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62110" y="1988840"/>
            <a:ext cx="8383514" cy="258532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Маркировка досок: Задание для команды: </a:t>
            </a:r>
          </a:p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1) Расположить продукты на соответствующих досках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40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62110" y="310241"/>
            <a:ext cx="8383514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Маркировка досок: ответ на задание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88704"/>
            <a:ext cx="5054302" cy="5475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3"/>
          <a:stretch>
            <a:fillRect/>
          </a:stretch>
        </p:blipFill>
        <p:spPr>
          <a:xfrm>
            <a:off x="5796136" y="1340022"/>
            <a:ext cx="1250315" cy="1021080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4"/>
          <a:stretch>
            <a:fillRect/>
          </a:stretch>
        </p:blipFill>
        <p:spPr>
          <a:xfrm>
            <a:off x="5593854" y="2361102"/>
            <a:ext cx="1447284" cy="757996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5"/>
          <a:stretch>
            <a:fillRect/>
          </a:stretch>
        </p:blipFill>
        <p:spPr>
          <a:xfrm>
            <a:off x="7441664" y="2274327"/>
            <a:ext cx="1203960" cy="931545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6"/>
          <a:stretch>
            <a:fillRect/>
          </a:stretch>
        </p:blipFill>
        <p:spPr>
          <a:xfrm>
            <a:off x="5714221" y="3119098"/>
            <a:ext cx="1332230" cy="1095375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7"/>
          <a:stretch>
            <a:fillRect/>
          </a:stretch>
        </p:blipFill>
        <p:spPr>
          <a:xfrm>
            <a:off x="7441664" y="3985270"/>
            <a:ext cx="1155700" cy="943610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8"/>
          <a:stretch>
            <a:fillRect/>
          </a:stretch>
        </p:blipFill>
        <p:spPr>
          <a:xfrm>
            <a:off x="5811376" y="4928880"/>
            <a:ext cx="1235075" cy="1010285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>
          <a:blip r:embed="rId9"/>
          <a:stretch>
            <a:fillRect/>
          </a:stretch>
        </p:blipFill>
        <p:spPr>
          <a:xfrm>
            <a:off x="7390229" y="4928880"/>
            <a:ext cx="1207135" cy="899795"/>
          </a:xfrm>
          <a:prstGeom prst="rect">
            <a:avLst/>
          </a:prstGeom>
        </p:spPr>
      </p:pic>
      <p:pic>
        <p:nvPicPr>
          <p:cNvPr id="13" name="Рисунок 12"/>
          <p:cNvPicPr/>
          <p:nvPr/>
        </p:nvPicPr>
        <p:blipFill>
          <a:blip r:embed="rId10"/>
          <a:stretch>
            <a:fillRect/>
          </a:stretch>
        </p:blipFill>
        <p:spPr>
          <a:xfrm>
            <a:off x="5940152" y="5899128"/>
            <a:ext cx="1282324" cy="918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5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62110" y="1988840"/>
            <a:ext cx="8383514" cy="258532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Товарное соседство в холодильниках Задание для команды: </a:t>
            </a:r>
          </a:p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1) Расположить продукты на соответствующих полках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39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95536" y="116631"/>
            <a:ext cx="8383514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 на задание: товарное соседство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5512611"/>
              </p:ext>
            </p:extLst>
          </p:nvPr>
        </p:nvGraphicFramePr>
        <p:xfrm>
          <a:off x="378295" y="1052736"/>
          <a:ext cx="8586193" cy="5732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7361"/>
                <a:gridCol w="3098839"/>
                <a:gridCol w="4389993"/>
              </a:tblGrid>
              <a:tr h="37719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ru-RU" sz="20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Расположение продуктов на полках в холодильнике»</a:t>
                      </a:r>
                      <a:endParaRPr lang="ru-RU" sz="11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3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Верхняя, первая полка </a:t>
                      </a:r>
                      <a:endParaRPr lang="ru-RU" sz="11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Десерты, п\ф для них</a:t>
                      </a:r>
                      <a:endParaRPr lang="ru-RU" sz="11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5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Вторая полка </a:t>
                      </a:r>
                      <a:endParaRPr lang="ru-RU" sz="11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П\ф высокой степени готовности, а также готовая продукция, приготовленная на месте</a:t>
                      </a:r>
                      <a:endParaRPr lang="ru-RU" sz="11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13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Третья полка </a:t>
                      </a:r>
                      <a:endParaRPr lang="ru-RU" sz="11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Гастрономия, молочные продукты, яйца</a:t>
                      </a:r>
                      <a:endParaRPr lang="ru-RU" sz="11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3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Четвертая полка </a:t>
                      </a:r>
                      <a:endParaRPr lang="ru-RU" sz="11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Овощи, фрукты, зелень сырые</a:t>
                      </a:r>
                      <a:endParaRPr lang="ru-RU" sz="11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Пятая, нижняя полка</a:t>
                      </a:r>
                      <a:endParaRPr lang="ru-RU" sz="11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Сырые рыба, мясо, птица, в т. ч. полуфабрикаты из них</a:t>
                      </a:r>
                      <a:endParaRPr lang="ru-RU" sz="11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4542790" y="1412776"/>
            <a:ext cx="1067435" cy="1017905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3"/>
          <a:stretch>
            <a:fillRect/>
          </a:stretch>
        </p:blipFill>
        <p:spPr>
          <a:xfrm>
            <a:off x="6156176" y="1412776"/>
            <a:ext cx="1495425" cy="1059180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4"/>
          <a:stretch>
            <a:fillRect/>
          </a:stretch>
        </p:blipFill>
        <p:spPr>
          <a:xfrm>
            <a:off x="4617111" y="2584170"/>
            <a:ext cx="1584176" cy="1310959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5"/>
          <a:stretch>
            <a:fillRect/>
          </a:stretch>
        </p:blipFill>
        <p:spPr>
          <a:xfrm>
            <a:off x="6373527" y="2671643"/>
            <a:ext cx="1134941" cy="1136015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6"/>
          <a:stretch>
            <a:fillRect/>
          </a:stretch>
        </p:blipFill>
        <p:spPr>
          <a:xfrm>
            <a:off x="4701297" y="3864324"/>
            <a:ext cx="823203" cy="1065759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7"/>
          <a:stretch>
            <a:fillRect/>
          </a:stretch>
        </p:blipFill>
        <p:spPr>
          <a:xfrm>
            <a:off x="5610225" y="3871740"/>
            <a:ext cx="1595755" cy="1050925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>
          <a:blip r:embed="rId8"/>
          <a:stretch>
            <a:fillRect/>
          </a:stretch>
        </p:blipFill>
        <p:spPr>
          <a:xfrm>
            <a:off x="7189696" y="3972427"/>
            <a:ext cx="913537" cy="930134"/>
          </a:xfrm>
          <a:prstGeom prst="rect">
            <a:avLst/>
          </a:prstGeom>
        </p:spPr>
      </p:pic>
      <p:pic>
        <p:nvPicPr>
          <p:cNvPr id="13" name="Рисунок 12"/>
          <p:cNvPicPr/>
          <p:nvPr/>
        </p:nvPicPr>
        <p:blipFill>
          <a:blip r:embed="rId9"/>
          <a:stretch>
            <a:fillRect/>
          </a:stretch>
        </p:blipFill>
        <p:spPr>
          <a:xfrm>
            <a:off x="7709505" y="2610048"/>
            <a:ext cx="1069545" cy="1197610"/>
          </a:xfrm>
          <a:prstGeom prst="rect">
            <a:avLst/>
          </a:prstGeom>
        </p:spPr>
      </p:pic>
      <p:pic>
        <p:nvPicPr>
          <p:cNvPr id="14" name="Рисунок 13"/>
          <p:cNvPicPr/>
          <p:nvPr/>
        </p:nvPicPr>
        <p:blipFill>
          <a:blip r:embed="rId10"/>
          <a:stretch>
            <a:fillRect/>
          </a:stretch>
        </p:blipFill>
        <p:spPr>
          <a:xfrm>
            <a:off x="4623284" y="4725144"/>
            <a:ext cx="1069340" cy="1056005"/>
          </a:xfrm>
          <a:prstGeom prst="rect">
            <a:avLst/>
          </a:prstGeom>
        </p:spPr>
      </p:pic>
      <p:pic>
        <p:nvPicPr>
          <p:cNvPr id="15" name="Рисунок 14"/>
          <p:cNvPicPr/>
          <p:nvPr/>
        </p:nvPicPr>
        <p:blipFill>
          <a:blip r:embed="rId11"/>
          <a:stretch>
            <a:fillRect/>
          </a:stretch>
        </p:blipFill>
        <p:spPr>
          <a:xfrm flipV="1">
            <a:off x="5937372" y="4907922"/>
            <a:ext cx="1003625" cy="824339"/>
          </a:xfrm>
          <a:prstGeom prst="rect">
            <a:avLst/>
          </a:prstGeom>
        </p:spPr>
      </p:pic>
      <p:pic>
        <p:nvPicPr>
          <p:cNvPr id="16" name="Рисунок 15"/>
          <p:cNvPicPr/>
          <p:nvPr/>
        </p:nvPicPr>
        <p:blipFill>
          <a:blip r:embed="rId12"/>
          <a:stretch>
            <a:fillRect/>
          </a:stretch>
        </p:blipFill>
        <p:spPr>
          <a:xfrm>
            <a:off x="7305956" y="4907922"/>
            <a:ext cx="1038297" cy="870268"/>
          </a:xfrm>
          <a:prstGeom prst="rect">
            <a:avLst/>
          </a:prstGeom>
        </p:spPr>
      </p:pic>
      <p:pic>
        <p:nvPicPr>
          <p:cNvPr id="17" name="Рисунок 16"/>
          <p:cNvPicPr/>
          <p:nvPr/>
        </p:nvPicPr>
        <p:blipFill>
          <a:blip r:embed="rId13"/>
          <a:stretch>
            <a:fillRect/>
          </a:stretch>
        </p:blipFill>
        <p:spPr>
          <a:xfrm>
            <a:off x="4701297" y="5708933"/>
            <a:ext cx="991327" cy="888419"/>
          </a:xfrm>
          <a:prstGeom prst="rect">
            <a:avLst/>
          </a:prstGeom>
        </p:spPr>
      </p:pic>
      <p:pic>
        <p:nvPicPr>
          <p:cNvPr id="18" name="Рисунок 17"/>
          <p:cNvPicPr/>
          <p:nvPr/>
        </p:nvPicPr>
        <p:blipFill>
          <a:blip r:embed="rId14"/>
          <a:stretch>
            <a:fillRect/>
          </a:stretch>
        </p:blipFill>
        <p:spPr>
          <a:xfrm>
            <a:off x="6004942" y="5732261"/>
            <a:ext cx="1199010" cy="874424"/>
          </a:xfrm>
          <a:prstGeom prst="rect">
            <a:avLst/>
          </a:prstGeom>
        </p:spPr>
      </p:pic>
      <p:pic>
        <p:nvPicPr>
          <p:cNvPr id="19" name="Рисунок 18"/>
          <p:cNvPicPr/>
          <p:nvPr/>
        </p:nvPicPr>
        <p:blipFill>
          <a:blip r:embed="rId15"/>
          <a:stretch>
            <a:fillRect/>
          </a:stretch>
        </p:blipFill>
        <p:spPr>
          <a:xfrm>
            <a:off x="7471420" y="5760075"/>
            <a:ext cx="1250315" cy="1021080"/>
          </a:xfrm>
          <a:prstGeom prst="rect">
            <a:avLst/>
          </a:prstGeom>
        </p:spPr>
      </p:pic>
      <p:pic>
        <p:nvPicPr>
          <p:cNvPr id="20" name="Рисунок 19"/>
          <p:cNvPicPr/>
          <p:nvPr/>
        </p:nvPicPr>
        <p:blipFill>
          <a:blip r:embed="rId16"/>
          <a:stretch>
            <a:fillRect/>
          </a:stretch>
        </p:blipFill>
        <p:spPr>
          <a:xfrm>
            <a:off x="7989383" y="3951115"/>
            <a:ext cx="789668" cy="774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36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633407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80243" y="154925"/>
            <a:ext cx="8383514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Задание для команды : расположить последовательность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1" t="24256"/>
          <a:stretch/>
        </p:blipFill>
        <p:spPr bwMode="auto">
          <a:xfrm>
            <a:off x="-180527" y="1519808"/>
            <a:ext cx="9324527" cy="5347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566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633407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80243" y="154925"/>
            <a:ext cx="8383514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Задание для команды : расположить последовательность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1" t="24256"/>
          <a:stretch/>
        </p:blipFill>
        <p:spPr bwMode="auto">
          <a:xfrm>
            <a:off x="-180527" y="1519808"/>
            <a:ext cx="9324527" cy="5347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722310" y="1529003"/>
            <a:ext cx="827584" cy="4996341"/>
            <a:chOff x="722310" y="1529003"/>
            <a:chExt cx="827584" cy="4996341"/>
          </a:xfrm>
        </p:grpSpPr>
        <p:sp>
          <p:nvSpPr>
            <p:cNvPr id="2" name="Овал 1"/>
            <p:cNvSpPr/>
            <p:nvPr/>
          </p:nvSpPr>
          <p:spPr>
            <a:xfrm>
              <a:off x="722310" y="4725144"/>
              <a:ext cx="827584" cy="792088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722310" y="3645024"/>
              <a:ext cx="827584" cy="792088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>
              <a:off x="722310" y="5733256"/>
              <a:ext cx="827584" cy="792088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722310" y="2564904"/>
              <a:ext cx="827584" cy="792088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722310" y="1529003"/>
              <a:ext cx="827584" cy="792088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918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36206" y="378164"/>
            <a:ext cx="83529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endParaRPr lang="ru-RU" sz="3600" b="1" dirty="0" smtClean="0"/>
          </a:p>
          <a:p>
            <a:pPr algn="ctr">
              <a:spcBef>
                <a:spcPct val="50000"/>
              </a:spcBef>
            </a:pP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824440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1"/>
            <a:ext cx="8712968" cy="11783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Домашнее задание 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532326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https://nationalteam.worldskills.ru/skills/organizatsiya-rabochego-mesta-i-tb-pri-rabote/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0445" y="2608996"/>
            <a:ext cx="5594168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Посмотреть видео организация места и выполнить интерактивное задание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0445" y="3861628"/>
            <a:ext cx="39074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Стр</a:t>
            </a:r>
            <a:r>
              <a:rPr lang="ru-RU" dirty="0" smtClean="0"/>
              <a:t> 44-48 повторить материал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6251" y="3414948"/>
            <a:ext cx="351570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https://book.ru/books/952749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4950" y="4510191"/>
            <a:ext cx="4572000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Техническое оснащение организаций питания для специальности "Поварское и кондитерское </a:t>
            </a:r>
            <a:r>
              <a:rPr lang="ru-RU" dirty="0" smtClean="0"/>
              <a:t>дело«. Автор Васюкова Т.А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421" y="4077072"/>
            <a:ext cx="1728192" cy="2371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8612" y="1343673"/>
            <a:ext cx="2670521" cy="2670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8612" y="3879579"/>
            <a:ext cx="2785943" cy="2766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341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824440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</a:rPr>
              <a:t>  	</a:t>
            </a:r>
            <a:endParaRPr lang="ru-RU" sz="2000" dirty="0"/>
          </a:p>
          <a:p>
            <a:pPr marL="342900" indent="-342900"/>
            <a:r>
              <a:rPr lang="ru-RU" sz="2000" dirty="0"/>
              <a:t>	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1"/>
            <a:ext cx="8712968" cy="11783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Подведение итогов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1043608" y="1988840"/>
            <a:ext cx="7128792" cy="3312368"/>
            <a:chOff x="1043608" y="1988840"/>
            <a:chExt cx="7128792" cy="3312368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043608" y="1988840"/>
              <a:ext cx="3240360" cy="331236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Итоги команд </a:t>
              </a:r>
              <a:endPara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932040" y="1988840"/>
              <a:ext cx="3240360" cy="331236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Индивидуальные оценки</a:t>
              </a:r>
              <a:endPara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666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51519" y="741128"/>
            <a:ext cx="8513687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Оборудование  площадки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3228975" cy="40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361" y="1805473"/>
            <a:ext cx="3146827" cy="4182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450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51519" y="741128"/>
            <a:ext cx="8513687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Оборудование  площадки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3228975" cy="40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361" y="1805473"/>
            <a:ext cx="3146827" cy="4182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789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51519" y="741128"/>
            <a:ext cx="8513687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Оборудование  площадки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59" y="2060848"/>
            <a:ext cx="4731344" cy="3299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423" y="1628800"/>
            <a:ext cx="2076822" cy="2762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658" y="4106680"/>
            <a:ext cx="1856765" cy="2506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797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67544" y="633407"/>
            <a:ext cx="85686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342900" algn="just"/>
            <a:r>
              <a:rPr lang="ru-RU" sz="2000" i="1" dirty="0" smtClean="0">
                <a:solidFill>
                  <a:srgbClr val="0000FF"/>
                </a:solidFill>
                <a:cs typeface="Times New Roman" pitchFamily="18" charset="0"/>
              </a:rPr>
              <a:t>  	</a:t>
            </a:r>
            <a:endParaRPr lang="ru-RU" sz="2000" dirty="0">
              <a:cs typeface="Times New Roman" pitchFamily="18" charset="0"/>
            </a:endParaRPr>
          </a:p>
          <a:p>
            <a:pPr marL="342900" indent="-342900"/>
            <a:r>
              <a:rPr lang="ru-RU" sz="2000" dirty="0">
                <a:cs typeface="Times New Roman" pitchFamily="18" charset="0"/>
              </a:rPr>
              <a:t>	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82698" y="310241"/>
            <a:ext cx="8383514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Зонирование на площадке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430" y="987350"/>
            <a:ext cx="8636050" cy="5617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16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56430" y="633407"/>
            <a:ext cx="8383514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Маркировка досок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430" y="1556792"/>
            <a:ext cx="7987978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75" y="4254354"/>
            <a:ext cx="3925044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35815" y="4941168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Рекомендация</a:t>
            </a:r>
          </a:p>
          <a:p>
            <a:r>
              <a:rPr lang="ru-RU" dirty="0"/>
              <a:t>Чтобы доска была более устойчивая, нужно подложить под нее мокрую ткань</a:t>
            </a:r>
          </a:p>
        </p:txBody>
      </p:sp>
    </p:spTree>
    <p:extLst>
      <p:ext uri="{BB962C8B-B14F-4D97-AF65-F5344CB8AC3E}">
        <p14:creationId xmlns:p14="http://schemas.microsoft.com/office/powerpoint/2010/main" val="142303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27424" y="355388"/>
            <a:ext cx="8383514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Соблюдение товарного соседства в холодильной камере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59248"/>
            <a:ext cx="7776864" cy="479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616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56430" y="188640"/>
            <a:ext cx="8383514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ТБ при эксплуатации мясорубки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8498" y="1340768"/>
            <a:ext cx="876672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Правила подготовки к выполнению </a:t>
            </a:r>
            <a:r>
              <a:rPr lang="ru-RU" b="1" dirty="0" smtClean="0"/>
              <a:t>задания </a:t>
            </a:r>
          </a:p>
          <a:p>
            <a:pPr marL="457200" indent="-457200">
              <a:buAutoNum type="arabicParenR"/>
            </a:pPr>
            <a:r>
              <a:rPr lang="ru-RU" b="1" dirty="0" smtClean="0"/>
              <a:t>Проверить совпадает ли напряжение </a:t>
            </a:r>
            <a:r>
              <a:rPr lang="ru-RU" b="1" dirty="0"/>
              <a:t>с номинальным напряжением питания </a:t>
            </a:r>
            <a:r>
              <a:rPr lang="ru-RU" b="1" dirty="0" smtClean="0"/>
              <a:t>прибора</a:t>
            </a:r>
          </a:p>
          <a:p>
            <a:pPr marL="457200" indent="-457200">
              <a:buAutoNum type="arabicParenR"/>
            </a:pPr>
            <a:r>
              <a:rPr lang="ru-RU" b="1" dirty="0" smtClean="0"/>
              <a:t>Выключайте </a:t>
            </a:r>
            <a:r>
              <a:rPr lang="ru-RU" b="1" dirty="0"/>
              <a:t>прибор из розетки после использования, а также во время его очистки или </a:t>
            </a:r>
            <a:r>
              <a:rPr lang="ru-RU" b="1" dirty="0" smtClean="0"/>
              <a:t>перемещения</a:t>
            </a:r>
          </a:p>
          <a:p>
            <a:pPr marL="457200" indent="-457200">
              <a:buAutoNum type="arabicParenR"/>
            </a:pPr>
            <a:r>
              <a:rPr lang="ru-RU" b="1" dirty="0" smtClean="0"/>
              <a:t>Извлекайте </a:t>
            </a:r>
            <a:r>
              <a:rPr lang="ru-RU" b="1" dirty="0"/>
              <a:t>электрошнур сухими руками, удерживая его за штепсель, а не за провод</a:t>
            </a:r>
            <a:r>
              <a:rPr lang="ru-RU" b="1" dirty="0" smtClean="0"/>
              <a:t>.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9041" y="3609306"/>
            <a:ext cx="156210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841" y="5157192"/>
            <a:ext cx="1638300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295" y="4127113"/>
            <a:ext cx="3865746" cy="1951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43" y="4042692"/>
            <a:ext cx="2509244" cy="2581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528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1705</TotalTime>
  <Words>1141</Words>
  <Application>Microsoft Office PowerPoint</Application>
  <PresentationFormat>Экран (4:3)</PresentationFormat>
  <Paragraphs>132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Яна</dc:creator>
  <cp:lastModifiedBy>Агния А. Варыпаева</cp:lastModifiedBy>
  <cp:revision>135</cp:revision>
  <cp:lastPrinted>2024-04-01T13:07:12Z</cp:lastPrinted>
  <dcterms:created xsi:type="dcterms:W3CDTF">2007-01-24T15:29:26Z</dcterms:created>
  <dcterms:modified xsi:type="dcterms:W3CDTF">2025-01-17T07:15:16Z</dcterms:modified>
</cp:coreProperties>
</file>