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57" r:id="rId6"/>
    <p:sldId id="271" r:id="rId7"/>
    <p:sldId id="270" r:id="rId8"/>
    <p:sldId id="269" r:id="rId9"/>
    <p:sldId id="268" r:id="rId10"/>
    <p:sldId id="267" r:id="rId11"/>
    <p:sldId id="266" r:id="rId12"/>
    <p:sldId id="265" r:id="rId13"/>
    <p:sldId id="264" r:id="rId14"/>
    <p:sldId id="263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3" r:id="rId26"/>
    <p:sldId id="282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305" r:id="rId43"/>
    <p:sldId id="299" r:id="rId44"/>
    <p:sldId id="300" r:id="rId45"/>
    <p:sldId id="301" r:id="rId46"/>
    <p:sldId id="302" r:id="rId47"/>
    <p:sldId id="303" r:id="rId48"/>
    <p:sldId id="304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27" r:id="rId66"/>
    <p:sldId id="328" r:id="rId67"/>
    <p:sldId id="329" r:id="rId68"/>
    <p:sldId id="330" r:id="rId69"/>
    <p:sldId id="331" r:id="rId70"/>
    <p:sldId id="332" r:id="rId71"/>
    <p:sldId id="306" r:id="rId72"/>
    <p:sldId id="307" r:id="rId73"/>
    <p:sldId id="308" r:id="rId74"/>
    <p:sldId id="309" r:id="rId75"/>
    <p:sldId id="310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9" r:id="rId92"/>
    <p:sldId id="350" r:id="rId93"/>
    <p:sldId id="351" r:id="rId94"/>
    <p:sldId id="352" r:id="rId95"/>
    <p:sldId id="353" r:id="rId96"/>
    <p:sldId id="354" r:id="rId97"/>
    <p:sldId id="355" r:id="rId98"/>
    <p:sldId id="356" r:id="rId99"/>
    <p:sldId id="358" r:id="rId100"/>
    <p:sldId id="357" r:id="rId101"/>
    <p:sldId id="359" r:id="rId102"/>
    <p:sldId id="360" r:id="rId103"/>
    <p:sldId id="361" r:id="rId104"/>
    <p:sldId id="362" r:id="rId105"/>
    <p:sldId id="363" r:id="rId106"/>
    <p:sldId id="364" r:id="rId107"/>
    <p:sldId id="365" r:id="rId108"/>
    <p:sldId id="366" r:id="rId109"/>
    <p:sldId id="367" r:id="rId110"/>
    <p:sldId id="368" r:id="rId111"/>
    <p:sldId id="369" r:id="rId112"/>
    <p:sldId id="370" r:id="rId113"/>
    <p:sldId id="371" r:id="rId114"/>
    <p:sldId id="372" r:id="rId115"/>
    <p:sldId id="373" r:id="rId116"/>
    <p:sldId id="374" r:id="rId117"/>
    <p:sldId id="375" r:id="rId118"/>
    <p:sldId id="376" r:id="rId119"/>
    <p:sldId id="377" r:id="rId120"/>
    <p:sldId id="378" r:id="rId121"/>
    <p:sldId id="379" r:id="rId122"/>
    <p:sldId id="380" r:id="rId123"/>
    <p:sldId id="381" r:id="rId124"/>
    <p:sldId id="382" r:id="rId125"/>
    <p:sldId id="383" r:id="rId126"/>
    <p:sldId id="384" r:id="rId127"/>
    <p:sldId id="385" r:id="rId1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008000"/>
    <a:srgbClr val="3399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26.11.24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26.11.24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26.11.24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26.11.24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26.11.24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26.11.24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26.11.24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26.11.24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26.11.24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26.11.24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26.11.24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вт 26.11.24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ACER\Music\&#1088;&#1080;&#1085;&#1075;&#1090;&#1086;&#1085;&#1099;\&#1056;&#1080;&#1085;&#1075;&#1090;&#1086;&#1085;%20-%20&#1048;&#1079;%20&#1043;&#1072;&#1088;&#1088;&#1080;%20&#1055;&#1086;&#1090;&#1090;&#1077;&#1088;&#1072;.mp3" TargetMode="Externa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audio" Target="file:///C:\Users\ACER\Music\&#1088;&#1080;&#1085;&#1075;&#1090;&#1086;&#1085;&#1099;\i-said-im-naruto%20meloboom.mp3" TargetMode="External"/><Relationship Id="rId13" Type="http://schemas.openxmlformats.org/officeDocument/2006/relationships/image" Target="../media/image14.png"/><Relationship Id="rId3" Type="http://schemas.openxmlformats.org/officeDocument/2006/relationships/audio" Target="file:///C:\Users\ACER\Music\&#1088;&#1080;&#1085;&#1075;&#1090;&#1086;&#1085;&#1099;\mortal-combat%20meloboom.mp3" TargetMode="External"/><Relationship Id="rId7" Type="http://schemas.openxmlformats.org/officeDocument/2006/relationships/audio" Target="file:///C:\Users\ACER\Music\&#1088;&#1080;&#1085;&#1075;&#1090;&#1086;&#1085;&#1099;\transformers-battle%20meloboom.mp3" TargetMode="External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file:///C:\Users\ACER\Music\&#1088;&#1080;&#1085;&#1075;&#1090;&#1086;&#1085;&#1099;\jack-sparrow-theme%20meloboom.mp3" TargetMode="External"/><Relationship Id="rId16" Type="http://schemas.openxmlformats.org/officeDocument/2006/relationships/image" Target="../media/image17.png"/><Relationship Id="rId1" Type="http://schemas.openxmlformats.org/officeDocument/2006/relationships/audio" Target="file:///C:\Users\ACER\Music\&#1088;&#1080;&#1085;&#1075;&#1090;&#1086;&#1085;&#1099;\imperskij_marsh_ost_zvezdnye_vojny_v3%20meloboom.mp3" TargetMode="External"/><Relationship Id="rId6" Type="http://schemas.openxmlformats.org/officeDocument/2006/relationships/audio" Target="file:///C:\Users\ACER\Music\&#1088;&#1080;&#1085;&#1075;&#1090;&#1086;&#1085;&#1099;\sherlock-holmes%20meloboom.mp3" TargetMode="External"/><Relationship Id="rId11" Type="http://schemas.openxmlformats.org/officeDocument/2006/relationships/slideLayout" Target="../slideLayouts/slideLayout2.xml"/><Relationship Id="rId5" Type="http://schemas.openxmlformats.org/officeDocument/2006/relationships/audio" Target="file:///C:\Users\ACER\Music\&#1088;&#1080;&#1085;&#1075;&#1090;&#1086;&#1085;&#1099;\5th-element-opera%20meloboom.mp3" TargetMode="External"/><Relationship Id="rId15" Type="http://schemas.openxmlformats.org/officeDocument/2006/relationships/image" Target="../media/image16.png"/><Relationship Id="rId10" Type="http://schemas.openxmlformats.org/officeDocument/2006/relationships/audio" Target="file:///C:\Users\ACER\Music\&#1088;&#1080;&#1085;&#1075;&#1090;&#1086;&#1085;&#1099;\&#1056;&#1080;&#1085;&#1075;&#1090;&#1086;&#1085;%20-%20Tokio%20drift%20(&#1080;&#1079;%20&#1092;&#1086;&#1088;&#1089;&#1072;&#1078;).mp3" TargetMode="External"/><Relationship Id="rId4" Type="http://schemas.openxmlformats.org/officeDocument/2006/relationships/audio" Target="file:///C:\Users\ACER\Music\&#1088;&#1080;&#1085;&#1075;&#1090;&#1086;&#1085;&#1099;\pink-panther%20meloboom.mp3" TargetMode="External"/><Relationship Id="rId9" Type="http://schemas.openxmlformats.org/officeDocument/2006/relationships/audio" Target="file:///C:\Users\ACER\Music\&#1088;&#1080;&#1085;&#1075;&#1090;&#1086;&#1085;&#1099;\&#1056;&#1080;&#1085;&#1075;&#1090;&#1086;&#1085;%20-%20&#1057;&#1086;&#1081;&#1082;&#1072;%20&#1087;&#1077;&#1088;&#1077;&#1089;&#1084;&#1077;&#1096;&#1085;&#1080;&#1094;&#1072;.mp3" TargetMode="External"/><Relationship Id="rId14" Type="http://schemas.openxmlformats.org/officeDocument/2006/relationships/image" Target="../media/image15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0"/>
            <a:ext cx="7772400" cy="321471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rgbClr val="00B050"/>
                </a:solidFill>
              </a:rPr>
              <a:t>M</a:t>
            </a:r>
            <a:r>
              <a:rPr lang="en-US" sz="9600" b="1" dirty="0" smtClean="0">
                <a:solidFill>
                  <a:srgbClr val="FF0000"/>
                </a:solidFill>
              </a:rPr>
              <a:t>E</a:t>
            </a:r>
            <a:r>
              <a:rPr lang="en-US" sz="9600" b="1" dirty="0" smtClean="0">
                <a:solidFill>
                  <a:srgbClr val="00B050"/>
                </a:solidFill>
              </a:rPr>
              <a:t>R</a:t>
            </a:r>
            <a:r>
              <a:rPr lang="en-US" sz="9600" b="1" dirty="0" smtClean="0">
                <a:solidFill>
                  <a:srgbClr val="FF0000"/>
                </a:solidFill>
              </a:rPr>
              <a:t>R</a:t>
            </a:r>
            <a:r>
              <a:rPr lang="en-US" sz="9600" b="1" dirty="0" smtClean="0">
                <a:solidFill>
                  <a:srgbClr val="00B050"/>
                </a:solidFill>
              </a:rPr>
              <a:t>Y</a:t>
            </a:r>
            <a:r>
              <a:rPr lang="en-US" sz="9600" b="1" dirty="0" smtClean="0"/>
              <a:t/>
            </a:r>
            <a:br>
              <a:rPr lang="en-US" sz="9600" b="1" dirty="0" smtClean="0"/>
            </a:br>
            <a:r>
              <a:rPr lang="en-US" sz="9600" b="1" dirty="0" smtClean="0">
                <a:solidFill>
                  <a:srgbClr val="FF0000"/>
                </a:solidFill>
              </a:rPr>
              <a:t>C</a:t>
            </a:r>
            <a:r>
              <a:rPr lang="en-US" sz="9600" b="1" dirty="0" smtClean="0">
                <a:solidFill>
                  <a:srgbClr val="00B050"/>
                </a:solidFill>
              </a:rPr>
              <a:t>H</a:t>
            </a:r>
            <a:r>
              <a:rPr lang="en-US" sz="9600" b="1" dirty="0" smtClean="0">
                <a:solidFill>
                  <a:srgbClr val="FF0000"/>
                </a:solidFill>
              </a:rPr>
              <a:t>R</a:t>
            </a:r>
            <a:r>
              <a:rPr lang="en-US" sz="9600" b="1" dirty="0" smtClean="0">
                <a:solidFill>
                  <a:srgbClr val="00B050"/>
                </a:solidFill>
              </a:rPr>
              <a:t>I</a:t>
            </a:r>
            <a:r>
              <a:rPr lang="en-US" sz="9600" b="1" dirty="0" smtClean="0">
                <a:solidFill>
                  <a:srgbClr val="FF0000"/>
                </a:solidFill>
              </a:rPr>
              <a:t>S</a:t>
            </a:r>
            <a:r>
              <a:rPr lang="en-US" sz="9600" b="1" dirty="0" smtClean="0">
                <a:solidFill>
                  <a:srgbClr val="00B050"/>
                </a:solidFill>
              </a:rPr>
              <a:t>T</a:t>
            </a:r>
            <a:r>
              <a:rPr lang="en-US" sz="9600" b="1" dirty="0" smtClean="0">
                <a:solidFill>
                  <a:srgbClr val="FF0000"/>
                </a:solidFill>
              </a:rPr>
              <a:t>M</a:t>
            </a:r>
            <a:r>
              <a:rPr lang="en-US" sz="9600" b="1" dirty="0" smtClean="0">
                <a:solidFill>
                  <a:srgbClr val="00B050"/>
                </a:solidFill>
              </a:rPr>
              <a:t>A</a:t>
            </a:r>
            <a:r>
              <a:rPr lang="en-US" sz="9600" b="1" dirty="0" smtClean="0">
                <a:solidFill>
                  <a:srgbClr val="FF0000"/>
                </a:solidFill>
              </a:rPr>
              <a:t>S</a:t>
            </a:r>
            <a:r>
              <a:rPr lang="en-US" sz="9600" b="1" dirty="0" smtClean="0">
                <a:solidFill>
                  <a:srgbClr val="00B050"/>
                </a:solidFill>
              </a:rPr>
              <a:t>!</a:t>
            </a:r>
            <a:r>
              <a:rPr lang="ru-RU" sz="9600" b="1" dirty="0" smtClean="0">
                <a:solidFill>
                  <a:srgbClr val="00B050"/>
                </a:solidFill>
              </a:rPr>
              <a:t/>
            </a:r>
            <a:br>
              <a:rPr lang="ru-RU" sz="9600" b="1" dirty="0" smtClean="0">
                <a:solidFill>
                  <a:srgbClr val="00B05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(</a:t>
            </a:r>
            <a:r>
              <a:rPr lang="en-US" sz="3600" b="1" dirty="0" smtClean="0">
                <a:solidFill>
                  <a:srgbClr val="0070C0"/>
                </a:solidFill>
              </a:rPr>
              <a:t>quiz)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8"/>
            <a:ext cx="6915176" cy="106679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en-US" b="1" dirty="0" smtClean="0">
                <a:solidFill>
                  <a:srgbClr val="7030A0"/>
                </a:solidFill>
              </a:rPr>
              <a:t>By </a:t>
            </a:r>
            <a:r>
              <a:rPr lang="en-US" b="1" dirty="0" err="1" smtClean="0">
                <a:solidFill>
                  <a:srgbClr val="7030A0"/>
                </a:solidFill>
              </a:rPr>
              <a:t>Bareyan</a:t>
            </a:r>
            <a:r>
              <a:rPr lang="en-US" b="1" dirty="0" smtClean="0">
                <a:solidFill>
                  <a:srgbClr val="7030A0"/>
                </a:solidFill>
              </a:rPr>
              <a:t> D.R. </a:t>
            </a:r>
          </a:p>
          <a:p>
            <a:pPr algn="r"/>
            <a:r>
              <a:rPr lang="en-US" b="1" dirty="0" smtClean="0">
                <a:solidFill>
                  <a:srgbClr val="7030A0"/>
                </a:solidFill>
              </a:rPr>
              <a:t>and </a:t>
            </a:r>
            <a:r>
              <a:rPr lang="en-US" b="1" dirty="0" err="1" smtClean="0">
                <a:solidFill>
                  <a:srgbClr val="7030A0"/>
                </a:solidFill>
              </a:rPr>
              <a:t>Koroleva</a:t>
            </a:r>
            <a:r>
              <a:rPr lang="en-US" b="1" dirty="0" smtClean="0">
                <a:solidFill>
                  <a:srgbClr val="7030A0"/>
                </a:solidFill>
              </a:rPr>
              <a:t> I.L.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6. What plant with red berries</a:t>
            </a:r>
          </a:p>
          <a:p>
            <a:pPr marL="514350" indent="-514350" algn="ctr">
              <a:buNone/>
            </a:pPr>
            <a:r>
              <a:rPr lang="en-US" sz="4800" b="1" dirty="0" smtClean="0"/>
              <a:t>is used for decorations?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Holly 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Poinsettia 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Broom 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Chamomile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Guess.</a:t>
            </a:r>
            <a:endParaRPr lang="ru-RU" sz="7200" b="1" dirty="0">
              <a:solidFill>
                <a:srgbClr val="3333CC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00174"/>
            <a:ext cx="6072229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Guess.</a:t>
            </a:r>
            <a:endParaRPr lang="ru-RU" sz="7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62" y="1500174"/>
            <a:ext cx="735809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Guess.</a:t>
            </a:r>
            <a:endParaRPr lang="ru-RU" sz="7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643050"/>
            <a:ext cx="678661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Guess.</a:t>
            </a:r>
            <a:endParaRPr lang="ru-RU" sz="7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8215369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Guess.</a:t>
            </a:r>
            <a:endParaRPr lang="ru-RU" sz="7200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33475" y="1571613"/>
            <a:ext cx="6877050" cy="4125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Guess.</a:t>
            </a:r>
            <a:endParaRPr lang="ru-RU" sz="72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19212" y="1643050"/>
            <a:ext cx="6505575" cy="402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Guess.</a:t>
            </a:r>
            <a:endParaRPr lang="ru-RU" sz="72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14488"/>
            <a:ext cx="7215237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Guess.</a:t>
            </a:r>
            <a:endParaRPr lang="ru-RU" sz="72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57274" y="1571612"/>
            <a:ext cx="7229501" cy="421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Guess.</a:t>
            </a:r>
            <a:endParaRPr lang="ru-RU" sz="7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8358245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429000"/>
            <a:ext cx="7772400" cy="250033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VI  round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>ANSWERS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/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7772400" cy="2714643"/>
          </a:xfrm>
        </p:spPr>
        <p:txBody>
          <a:bodyPr>
            <a:normAutofit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REBUSES </a:t>
            </a:r>
          </a:p>
          <a:p>
            <a:pPr algn="ctr"/>
            <a:r>
              <a:rPr lang="en-US" sz="5800" b="1" dirty="0" smtClean="0">
                <a:solidFill>
                  <a:srgbClr val="FF0000"/>
                </a:solidFill>
              </a:rPr>
              <a:t>(riddles)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7. Where are the presents kept before opening them?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In a crib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Under the tree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Under the table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In a schoolbag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   ham</a:t>
            </a:r>
            <a:endParaRPr lang="ru-RU" sz="7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643050"/>
            <a:ext cx="5643602" cy="44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   king</a:t>
            </a:r>
            <a:endParaRPr lang="ru-RU" sz="7200" b="1" dirty="0">
              <a:solidFill>
                <a:srgbClr val="3333CC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00174"/>
            <a:ext cx="6072229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  candle</a:t>
            </a:r>
            <a:endParaRPr lang="ru-RU" sz="7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62" y="1500174"/>
            <a:ext cx="735809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 journey</a:t>
            </a:r>
            <a:endParaRPr lang="ru-RU" sz="7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643050"/>
            <a:ext cx="678661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 coffee</a:t>
            </a:r>
            <a:endParaRPr lang="ru-RU" sz="7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8215369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 cartoon</a:t>
            </a:r>
            <a:endParaRPr lang="ru-RU" sz="7200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33475" y="1571613"/>
            <a:ext cx="6877050" cy="4125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 heart</a:t>
            </a:r>
            <a:endParaRPr lang="ru-RU" sz="72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19212" y="1643050"/>
            <a:ext cx="6505575" cy="402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 people</a:t>
            </a:r>
            <a:endParaRPr lang="ru-RU" sz="72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14488"/>
            <a:ext cx="7215237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discover</a:t>
            </a:r>
            <a:endParaRPr lang="ru-RU" sz="72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57274" y="1571612"/>
            <a:ext cx="7229501" cy="421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 party</a:t>
            </a:r>
            <a:endParaRPr lang="ru-RU" sz="7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8358245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8. What did the </a:t>
            </a:r>
            <a:r>
              <a:rPr lang="en-US" sz="4800" b="1" dirty="0" err="1" smtClean="0"/>
              <a:t>Wisemen</a:t>
            </a:r>
            <a:r>
              <a:rPr lang="en-US" sz="4800" b="1" dirty="0" smtClean="0"/>
              <a:t> follow?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reindeer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camel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jinni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star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929066"/>
            <a:ext cx="7772400" cy="183990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VII  round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/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7772400" cy="271464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WELCOME, CAPTAINS!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406900"/>
            <a:ext cx="8429684" cy="1362075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Captains have THREE minuteS.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928671"/>
            <a:ext cx="7772400" cy="3286147"/>
          </a:xfrm>
        </p:spPr>
        <p:txBody>
          <a:bodyPr>
            <a:noAutofit/>
          </a:bodyPr>
          <a:lstStyle/>
          <a:p>
            <a:pPr algn="ctr"/>
            <a:r>
              <a:rPr lang="en-US" sz="8000" b="1" dirty="0" smtClean="0">
                <a:solidFill>
                  <a:srgbClr val="FF0000"/>
                </a:solidFill>
              </a:rPr>
              <a:t>GUESS WHAT PHRASE IS HIDDEN THERE?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643314"/>
            <a:ext cx="8429684" cy="264320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8000"/>
                </a:solidFill>
              </a:rPr>
              <a:t>3-1-14-4-25  3-1-14-5-19  1-18-5  9-14</a:t>
            </a:r>
            <a:br>
              <a:rPr lang="ru-RU" dirty="0" smtClean="0">
                <a:solidFill>
                  <a:srgbClr val="008000"/>
                </a:solidFill>
              </a:rPr>
            </a:br>
            <a:r>
              <a:rPr lang="ru-RU" dirty="0" smtClean="0">
                <a:solidFill>
                  <a:srgbClr val="008000"/>
                </a:solidFill>
              </a:rPr>
              <a:t>25-15-21-18  19-20-15-3-11-9-14-7,</a:t>
            </a:r>
            <a:br>
              <a:rPr lang="ru-RU" dirty="0" smtClean="0">
                <a:solidFill>
                  <a:srgbClr val="008000"/>
                </a:solidFill>
              </a:rPr>
            </a:br>
            <a:r>
              <a:rPr lang="ru-RU" dirty="0" smtClean="0">
                <a:solidFill>
                  <a:srgbClr val="008000"/>
                </a:solidFill>
              </a:rPr>
              <a:t>8-15, 8-15, 8-15,  19-1-25-19</a:t>
            </a:r>
            <a:br>
              <a:rPr lang="ru-RU" dirty="0" smtClean="0">
                <a:solidFill>
                  <a:srgbClr val="008000"/>
                </a:solidFill>
              </a:rPr>
            </a:br>
            <a:r>
              <a:rPr lang="ru-RU" dirty="0" smtClean="0">
                <a:solidFill>
                  <a:srgbClr val="008000"/>
                </a:solidFill>
              </a:rPr>
              <a:t>19-1-14-20-1  11-14-15-3-11-9-14-7!!!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28605"/>
            <a:ext cx="7772400" cy="3143271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1 – A, 2 – B, 3 – C, 4 – D, 5 – E, 6 – F, </a:t>
            </a:r>
            <a:endParaRPr lang="ru-RU" sz="36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7 – G, 8 – H, 9 – I, 10 – J, 11 – K, 12 – L, 13 – M, 14 – N, 15 – O, 16 – P,  17 – Q, 18 – R, 19 – S, 20 – T, 21 – U, 22 – V, </a:t>
            </a:r>
            <a:endParaRPr lang="ru-RU" sz="36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23 – W, 24 – X, 25 – Y, 26 – Z.   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Рингтон - Из Гарри Потте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786710" y="307181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3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57562"/>
            <a:ext cx="7772400" cy="241141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VII  round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>answers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/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7772400" cy="271464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WELCOME, CAPTAINS!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406900"/>
            <a:ext cx="8429684" cy="1362075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Captains had THREE minuteS.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928671"/>
            <a:ext cx="7772400" cy="3286147"/>
          </a:xfrm>
        </p:spPr>
        <p:txBody>
          <a:bodyPr>
            <a:noAutofit/>
          </a:bodyPr>
          <a:lstStyle/>
          <a:p>
            <a:pPr algn="ctr"/>
            <a:r>
              <a:rPr lang="en-US" sz="8000" b="1" dirty="0" smtClean="0">
                <a:solidFill>
                  <a:srgbClr val="FF0000"/>
                </a:solidFill>
              </a:rPr>
              <a:t>GUESS WHAT PHRASE IS HIDDEN THERE?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643314"/>
            <a:ext cx="8429684" cy="2643206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CANDY CANES ARE IN</a:t>
            </a:r>
            <a:br>
              <a:rPr lang="en-US" dirty="0" smtClean="0">
                <a:solidFill>
                  <a:srgbClr val="008000"/>
                </a:solidFill>
              </a:rPr>
            </a:br>
            <a:r>
              <a:rPr lang="en-US" dirty="0" smtClean="0">
                <a:solidFill>
                  <a:srgbClr val="008000"/>
                </a:solidFill>
              </a:rPr>
              <a:t>YOUR STOCKING, </a:t>
            </a:r>
            <a:br>
              <a:rPr lang="en-US" dirty="0" smtClean="0">
                <a:solidFill>
                  <a:srgbClr val="008000"/>
                </a:solidFill>
              </a:rPr>
            </a:br>
            <a:r>
              <a:rPr lang="en-US" dirty="0" smtClean="0">
                <a:solidFill>
                  <a:srgbClr val="008000"/>
                </a:solidFill>
              </a:rPr>
              <a:t>HO, HO, HO, SAYS</a:t>
            </a:r>
            <a:br>
              <a:rPr lang="en-US" dirty="0" smtClean="0">
                <a:solidFill>
                  <a:srgbClr val="008000"/>
                </a:solidFill>
              </a:rPr>
            </a:br>
            <a:r>
              <a:rPr lang="en-US" dirty="0" smtClean="0">
                <a:solidFill>
                  <a:srgbClr val="008000"/>
                </a:solidFill>
              </a:rPr>
              <a:t>SANTA KNOCKING</a:t>
            </a:r>
            <a:r>
              <a:rPr lang="ru-RU" dirty="0" smtClean="0">
                <a:solidFill>
                  <a:srgbClr val="008000"/>
                </a:solidFill>
              </a:rPr>
              <a:t>!!!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28605"/>
            <a:ext cx="7772400" cy="3143271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1 – A, 2 – B, 3 – C, 4 – D, 5 – E, 6 – F, </a:t>
            </a:r>
            <a:endParaRPr lang="ru-RU" sz="36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7 – G, 8 – H, 9 – I, 10 – J, 11 – K, 12 – L, 13 – M, 14 – N, 15 – O, 16 – P,  17 – Q, 18 – R, 19 – S, 20 – T, 21 – U, 22 – V, </a:t>
            </a:r>
            <a:endParaRPr lang="ru-RU" sz="36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23 – W, 24 – X, 25 – Y, 26 – Z.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3333CC"/>
                </a:solidFill>
              </a:rPr>
              <a:t>THANK YOU FOR THIS GAME!</a:t>
            </a:r>
            <a:endParaRPr lang="ru-RU" sz="4800" b="1" dirty="0">
              <a:solidFill>
                <a:srgbClr val="3333CC"/>
              </a:solidFill>
            </a:endParaRPr>
          </a:p>
        </p:txBody>
      </p:sp>
      <p:pic>
        <p:nvPicPr>
          <p:cNvPr id="4" name="Содержимое 3" descr="christmas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0"/>
            <a:ext cx="7772400" cy="321471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rgbClr val="00B050"/>
                </a:solidFill>
              </a:rPr>
              <a:t>M</a:t>
            </a:r>
            <a:r>
              <a:rPr lang="en-US" sz="9600" b="1" dirty="0" smtClean="0">
                <a:solidFill>
                  <a:srgbClr val="FF0000"/>
                </a:solidFill>
              </a:rPr>
              <a:t>E</a:t>
            </a:r>
            <a:r>
              <a:rPr lang="en-US" sz="9600" b="1" dirty="0" smtClean="0">
                <a:solidFill>
                  <a:srgbClr val="00B050"/>
                </a:solidFill>
              </a:rPr>
              <a:t>R</a:t>
            </a:r>
            <a:r>
              <a:rPr lang="en-US" sz="9600" b="1" dirty="0" smtClean="0">
                <a:solidFill>
                  <a:srgbClr val="FF0000"/>
                </a:solidFill>
              </a:rPr>
              <a:t>R</a:t>
            </a:r>
            <a:r>
              <a:rPr lang="en-US" sz="9600" b="1" dirty="0" smtClean="0">
                <a:solidFill>
                  <a:srgbClr val="00B050"/>
                </a:solidFill>
              </a:rPr>
              <a:t>Y</a:t>
            </a:r>
            <a:r>
              <a:rPr lang="en-US" sz="9600" b="1" dirty="0" smtClean="0"/>
              <a:t/>
            </a:r>
            <a:br>
              <a:rPr lang="en-US" sz="9600" b="1" dirty="0" smtClean="0"/>
            </a:br>
            <a:r>
              <a:rPr lang="en-US" sz="9600" b="1" dirty="0" smtClean="0">
                <a:solidFill>
                  <a:srgbClr val="FF0000"/>
                </a:solidFill>
              </a:rPr>
              <a:t>C</a:t>
            </a:r>
            <a:r>
              <a:rPr lang="en-US" sz="9600" b="1" dirty="0" smtClean="0">
                <a:solidFill>
                  <a:srgbClr val="00B050"/>
                </a:solidFill>
              </a:rPr>
              <a:t>H</a:t>
            </a:r>
            <a:r>
              <a:rPr lang="en-US" sz="9600" b="1" dirty="0" smtClean="0">
                <a:solidFill>
                  <a:srgbClr val="FF0000"/>
                </a:solidFill>
              </a:rPr>
              <a:t>R</a:t>
            </a:r>
            <a:r>
              <a:rPr lang="en-US" sz="9600" b="1" dirty="0" smtClean="0">
                <a:solidFill>
                  <a:srgbClr val="00B050"/>
                </a:solidFill>
              </a:rPr>
              <a:t>I</a:t>
            </a:r>
            <a:r>
              <a:rPr lang="en-US" sz="9600" b="1" dirty="0" smtClean="0">
                <a:solidFill>
                  <a:srgbClr val="FF0000"/>
                </a:solidFill>
              </a:rPr>
              <a:t>S</a:t>
            </a:r>
            <a:r>
              <a:rPr lang="en-US" sz="9600" b="1" dirty="0" smtClean="0">
                <a:solidFill>
                  <a:srgbClr val="00B050"/>
                </a:solidFill>
              </a:rPr>
              <a:t>T</a:t>
            </a:r>
            <a:r>
              <a:rPr lang="en-US" sz="9600" b="1" dirty="0" smtClean="0">
                <a:solidFill>
                  <a:srgbClr val="FF0000"/>
                </a:solidFill>
              </a:rPr>
              <a:t>M</a:t>
            </a:r>
            <a:r>
              <a:rPr lang="en-US" sz="9600" b="1" dirty="0" smtClean="0">
                <a:solidFill>
                  <a:srgbClr val="00B050"/>
                </a:solidFill>
              </a:rPr>
              <a:t>A</a:t>
            </a:r>
            <a:r>
              <a:rPr lang="en-US" sz="9600" b="1" dirty="0" smtClean="0">
                <a:solidFill>
                  <a:srgbClr val="FF0000"/>
                </a:solidFill>
              </a:rPr>
              <a:t>S</a:t>
            </a:r>
            <a:r>
              <a:rPr lang="en-US" sz="9600" b="1" dirty="0" smtClean="0">
                <a:solidFill>
                  <a:srgbClr val="00B050"/>
                </a:solidFill>
              </a:rPr>
              <a:t>!</a:t>
            </a:r>
            <a:r>
              <a:rPr lang="ru-RU" sz="9600" b="1" dirty="0" smtClean="0">
                <a:solidFill>
                  <a:srgbClr val="00B050"/>
                </a:solidFill>
              </a:rPr>
              <a:t/>
            </a:r>
            <a:br>
              <a:rPr lang="ru-RU" sz="9600" b="1" dirty="0" smtClean="0">
                <a:solidFill>
                  <a:srgbClr val="00B05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(</a:t>
            </a:r>
            <a:r>
              <a:rPr lang="en-US" sz="3600" b="1" dirty="0" smtClean="0">
                <a:solidFill>
                  <a:srgbClr val="0070C0"/>
                </a:solidFill>
              </a:rPr>
              <a:t>quiz)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8"/>
            <a:ext cx="6915176" cy="106679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en-US" b="1" dirty="0" smtClean="0">
                <a:solidFill>
                  <a:srgbClr val="7030A0"/>
                </a:solidFill>
              </a:rPr>
              <a:t>By </a:t>
            </a:r>
            <a:r>
              <a:rPr lang="en-US" b="1" dirty="0" err="1" smtClean="0">
                <a:solidFill>
                  <a:srgbClr val="7030A0"/>
                </a:solidFill>
              </a:rPr>
              <a:t>Bareyan</a:t>
            </a:r>
            <a:r>
              <a:rPr lang="en-US" b="1" dirty="0" smtClean="0">
                <a:solidFill>
                  <a:srgbClr val="7030A0"/>
                </a:solidFill>
              </a:rPr>
              <a:t> D.R. </a:t>
            </a:r>
          </a:p>
          <a:p>
            <a:pPr algn="r"/>
            <a:r>
              <a:rPr lang="en-US" b="1" dirty="0" smtClean="0">
                <a:solidFill>
                  <a:srgbClr val="7030A0"/>
                </a:solidFill>
              </a:rPr>
              <a:t>and </a:t>
            </a:r>
            <a:r>
              <a:rPr lang="en-US" b="1" dirty="0" err="1" smtClean="0">
                <a:solidFill>
                  <a:srgbClr val="7030A0"/>
                </a:solidFill>
              </a:rPr>
              <a:t>Koroleva</a:t>
            </a:r>
            <a:r>
              <a:rPr lang="en-US" b="1" dirty="0" smtClean="0">
                <a:solidFill>
                  <a:srgbClr val="7030A0"/>
                </a:solidFill>
              </a:rPr>
              <a:t> I.L.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>
            <a:normAutofit fontScale="92500" lnSpcReduction="10000"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9. Which of these names doesn’t belong to one of Santa’s reindeer?</a:t>
            </a:r>
          </a:p>
          <a:p>
            <a:pPr marL="514350" indent="-514350" algn="ctr">
              <a:buAutoNum type="alphaLcParenR"/>
            </a:pPr>
            <a:r>
              <a:rPr lang="en-US" sz="4800" dirty="0" smtClean="0"/>
              <a:t>Comet </a:t>
            </a:r>
          </a:p>
          <a:p>
            <a:pPr marL="514350" indent="-514350" algn="ctr">
              <a:buAutoNum type="alphaLcParenR"/>
            </a:pPr>
            <a:r>
              <a:rPr lang="en-US" sz="4800" dirty="0" smtClean="0"/>
              <a:t>Prancer </a:t>
            </a:r>
          </a:p>
          <a:p>
            <a:pPr marL="514350" indent="-514350" algn="ctr">
              <a:buAutoNum type="alphaLcParenR"/>
            </a:pPr>
            <a:r>
              <a:rPr lang="en-US" sz="4800" dirty="0" smtClean="0"/>
              <a:t>Klaxon </a:t>
            </a:r>
          </a:p>
          <a:p>
            <a:pPr marL="514350" indent="-514350" algn="ctr">
              <a:buAutoNum type="alphaLcParenR"/>
            </a:pPr>
            <a:r>
              <a:rPr lang="en-US" sz="4800" dirty="0" smtClean="0"/>
              <a:t>Dasher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10. What is a common abbreviation for Christmas?</a:t>
            </a:r>
          </a:p>
          <a:p>
            <a:pPr marL="514350" indent="-514350" algn="ctr">
              <a:buAutoNum type="alphaLcParenR"/>
            </a:pPr>
            <a:r>
              <a:rPr lang="en-US" sz="4400" dirty="0" err="1" smtClean="0"/>
              <a:t>Z’mas</a:t>
            </a:r>
            <a:endParaRPr lang="en-US" sz="4400" dirty="0" smtClean="0"/>
          </a:p>
          <a:p>
            <a:pPr marL="514350" indent="-514350" algn="ctr">
              <a:buAutoNum type="alphaLcParenR"/>
            </a:pPr>
            <a:r>
              <a:rPr lang="en-US" sz="4400" dirty="0" err="1" smtClean="0"/>
              <a:t>X’mas</a:t>
            </a:r>
            <a:endParaRPr lang="en-US" sz="4400" dirty="0" smtClean="0"/>
          </a:p>
          <a:p>
            <a:pPr marL="514350" indent="-514350" algn="ctr">
              <a:buAutoNum type="alphaLcParenR"/>
            </a:pPr>
            <a:r>
              <a:rPr lang="en-US" sz="4400" dirty="0" err="1" smtClean="0"/>
              <a:t>C’mas</a:t>
            </a:r>
            <a:endParaRPr lang="en-US" sz="4400" dirty="0" smtClean="0"/>
          </a:p>
          <a:p>
            <a:pPr marL="514350" indent="-514350" algn="ctr">
              <a:buAutoNum type="alphaLcParenR"/>
            </a:pPr>
            <a:r>
              <a:rPr lang="en-US" sz="4400" dirty="0" err="1" smtClean="0"/>
              <a:t>S’mas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6"/>
            <a:ext cx="7772400" cy="291147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I round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>answers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7772400" cy="2286016"/>
          </a:xfrm>
        </p:spPr>
        <p:txBody>
          <a:bodyPr>
            <a:normAutofit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WARM UP</a:t>
            </a:r>
            <a:endParaRPr lang="ru-RU" sz="10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AutoNum type="arabicPeriod"/>
            </a:pPr>
            <a:r>
              <a:rPr lang="en-US" sz="4800" b="1" dirty="0" smtClean="0"/>
              <a:t>When is St. Nicholas’s feast?</a:t>
            </a:r>
          </a:p>
          <a:p>
            <a:pPr marL="514350" indent="-514350" algn="ctr">
              <a:buAutoNum type="alphaLcParenR"/>
            </a:pPr>
            <a:r>
              <a:rPr lang="en-US" sz="4000" dirty="0" smtClean="0"/>
              <a:t>December, 6</a:t>
            </a:r>
            <a:r>
              <a:rPr lang="en-US" sz="4000" baseline="30000" dirty="0" smtClean="0"/>
              <a:t>th</a:t>
            </a:r>
            <a:endParaRPr lang="en-US" sz="4000" dirty="0" smtClean="0"/>
          </a:p>
          <a:p>
            <a:pPr marL="514350" indent="-514350" algn="ctr">
              <a:buAutoNum type="alphaLcParenR"/>
            </a:pPr>
            <a:r>
              <a:rPr lang="en-US" sz="4000" b="1" dirty="0" smtClean="0">
                <a:solidFill>
                  <a:srgbClr val="FF0000"/>
                </a:solidFill>
              </a:rPr>
              <a:t>December, 25</a:t>
            </a:r>
            <a:r>
              <a:rPr lang="en-US" sz="4000" b="1" baseline="30000" dirty="0" smtClean="0">
                <a:solidFill>
                  <a:srgbClr val="FF0000"/>
                </a:solidFill>
              </a:rPr>
              <a:t>th</a:t>
            </a:r>
            <a:endParaRPr lang="en-US" sz="4000" b="1" dirty="0" smtClean="0">
              <a:solidFill>
                <a:srgbClr val="FF0000"/>
              </a:solidFill>
            </a:endParaRPr>
          </a:p>
          <a:p>
            <a:pPr marL="514350" indent="-514350" algn="ctr">
              <a:buAutoNum type="alphaLcParenR"/>
            </a:pPr>
            <a:r>
              <a:rPr lang="en-US" sz="4000" dirty="0" smtClean="0"/>
              <a:t>December, 18</a:t>
            </a:r>
            <a:r>
              <a:rPr lang="en-US" sz="4000" baseline="30000" dirty="0" smtClean="0"/>
              <a:t>th</a:t>
            </a:r>
            <a:endParaRPr lang="en-US" sz="4000" dirty="0" smtClean="0"/>
          </a:p>
          <a:p>
            <a:pPr marL="514350" indent="-514350" algn="ctr">
              <a:buAutoNum type="alphaLcParenR"/>
            </a:pPr>
            <a:r>
              <a:rPr lang="en-US" sz="4000" dirty="0" smtClean="0"/>
              <a:t>December, 31st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r>
              <a:rPr lang="en-US" sz="4800" b="1" dirty="0" smtClean="0"/>
              <a:t>2. Where does Santa live?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In Holland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In Germany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FF0000"/>
                </a:solidFill>
              </a:rPr>
              <a:t>In Finland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In the USA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r>
              <a:rPr lang="en-US" sz="4800" b="1" dirty="0" smtClean="0"/>
              <a:t>3. </a:t>
            </a:r>
            <a:r>
              <a:rPr lang="en-US" sz="4000" b="1" dirty="0" smtClean="0"/>
              <a:t>What animals are Santa’s helpers?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Teddy bears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Horses 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Gnomes 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FF0000"/>
                </a:solidFill>
              </a:rPr>
              <a:t>Reindeer</a:t>
            </a:r>
            <a:r>
              <a:rPr lang="en-US" sz="4400" dirty="0" smtClean="0"/>
              <a:t>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r>
              <a:rPr lang="en-US" sz="4800" b="1" dirty="0" smtClean="0"/>
              <a:t>4. </a:t>
            </a:r>
            <a:r>
              <a:rPr lang="en-US" sz="4400" b="1" dirty="0" smtClean="0"/>
              <a:t>What is hung outside the door?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FF0000"/>
                </a:solidFill>
              </a:rPr>
              <a:t>A wreath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calendar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bell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tinsel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3171846"/>
          </a:xfrm>
        </p:spPr>
        <p:txBody>
          <a:bodyPr>
            <a:normAutofit/>
          </a:bodyPr>
          <a:lstStyle/>
          <a:p>
            <a:r>
              <a:rPr lang="ru-RU" sz="9600" b="1" dirty="0" smtClean="0">
                <a:solidFill>
                  <a:srgbClr val="00B050"/>
                </a:solidFill>
              </a:rPr>
              <a:t>В</a:t>
            </a:r>
            <a:r>
              <a:rPr lang="ru-RU" sz="9600" b="1" dirty="0" smtClean="0">
                <a:solidFill>
                  <a:srgbClr val="FF0000"/>
                </a:solidFill>
              </a:rPr>
              <a:t>е</a:t>
            </a:r>
            <a:r>
              <a:rPr lang="ru-RU" sz="9600" b="1" dirty="0" smtClean="0">
                <a:solidFill>
                  <a:srgbClr val="00B050"/>
                </a:solidFill>
              </a:rPr>
              <a:t>с</a:t>
            </a:r>
            <a:r>
              <a:rPr lang="ru-RU" sz="9600" b="1" dirty="0" smtClean="0">
                <a:solidFill>
                  <a:srgbClr val="FF0000"/>
                </a:solidFill>
              </a:rPr>
              <a:t>ё</a:t>
            </a:r>
            <a:r>
              <a:rPr lang="ru-RU" sz="9600" b="1" dirty="0" smtClean="0">
                <a:solidFill>
                  <a:srgbClr val="00B050"/>
                </a:solidFill>
              </a:rPr>
              <a:t>л</a:t>
            </a:r>
            <a:r>
              <a:rPr lang="ru-RU" sz="9600" b="1" dirty="0" smtClean="0">
                <a:solidFill>
                  <a:srgbClr val="FF0000"/>
                </a:solidFill>
              </a:rPr>
              <a:t>о</a:t>
            </a:r>
            <a:r>
              <a:rPr lang="ru-RU" sz="9600" b="1" dirty="0" smtClean="0">
                <a:solidFill>
                  <a:srgbClr val="00B050"/>
                </a:solidFill>
              </a:rPr>
              <a:t>г</a:t>
            </a:r>
            <a:r>
              <a:rPr lang="ru-RU" sz="9600" b="1" dirty="0" smtClean="0">
                <a:solidFill>
                  <a:srgbClr val="FF0000"/>
                </a:solidFill>
              </a:rPr>
              <a:t>о</a:t>
            </a:r>
            <a:r>
              <a:rPr lang="ru-RU" sz="9600" b="1" dirty="0" smtClean="0"/>
              <a:t/>
            </a:r>
            <a:br>
              <a:rPr lang="ru-RU" sz="9600" b="1" dirty="0" smtClean="0"/>
            </a:br>
            <a:r>
              <a:rPr lang="ru-RU" sz="9600" b="1" dirty="0" smtClean="0">
                <a:solidFill>
                  <a:srgbClr val="FF0000"/>
                </a:solidFill>
              </a:rPr>
              <a:t>Р</a:t>
            </a:r>
            <a:r>
              <a:rPr lang="ru-RU" sz="9600" b="1" dirty="0" smtClean="0">
                <a:solidFill>
                  <a:srgbClr val="00B050"/>
                </a:solidFill>
              </a:rPr>
              <a:t>о</a:t>
            </a:r>
            <a:r>
              <a:rPr lang="ru-RU" sz="9600" b="1" dirty="0" smtClean="0">
                <a:solidFill>
                  <a:srgbClr val="FF0000"/>
                </a:solidFill>
              </a:rPr>
              <a:t>ж</a:t>
            </a:r>
            <a:r>
              <a:rPr lang="ru-RU" sz="9600" b="1" dirty="0" smtClean="0">
                <a:solidFill>
                  <a:srgbClr val="00B050"/>
                </a:solidFill>
              </a:rPr>
              <a:t>д</a:t>
            </a:r>
            <a:r>
              <a:rPr lang="ru-RU" sz="9600" b="1" dirty="0" smtClean="0">
                <a:solidFill>
                  <a:srgbClr val="FF0000"/>
                </a:solidFill>
              </a:rPr>
              <a:t>е</a:t>
            </a:r>
            <a:r>
              <a:rPr lang="ru-RU" sz="9600" b="1" dirty="0" smtClean="0">
                <a:solidFill>
                  <a:srgbClr val="00B050"/>
                </a:solidFill>
              </a:rPr>
              <a:t>с</a:t>
            </a:r>
            <a:r>
              <a:rPr lang="ru-RU" sz="9600" b="1" dirty="0" smtClean="0">
                <a:solidFill>
                  <a:srgbClr val="FF0000"/>
                </a:solidFill>
              </a:rPr>
              <a:t>т</a:t>
            </a:r>
            <a:r>
              <a:rPr lang="ru-RU" sz="9600" b="1" dirty="0" smtClean="0">
                <a:solidFill>
                  <a:srgbClr val="00B050"/>
                </a:solidFill>
              </a:rPr>
              <a:t>в</a:t>
            </a:r>
            <a:r>
              <a:rPr lang="ru-RU" sz="9600" b="1" dirty="0" smtClean="0">
                <a:solidFill>
                  <a:srgbClr val="FF0000"/>
                </a:solidFill>
              </a:rPr>
              <a:t>а</a:t>
            </a:r>
            <a:r>
              <a:rPr lang="ru-RU" sz="9600" b="1" dirty="0" smtClean="0">
                <a:solidFill>
                  <a:srgbClr val="00B050"/>
                </a:solidFill>
              </a:rPr>
              <a:t>!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(интеллектуально-</a:t>
            </a:r>
          </a:p>
          <a:p>
            <a:r>
              <a:rPr lang="ru-RU" sz="4000" b="1" dirty="0" smtClean="0">
                <a:solidFill>
                  <a:srgbClr val="7030A0"/>
                </a:solidFill>
              </a:rPr>
              <a:t>развлекательный </a:t>
            </a:r>
          </a:p>
          <a:p>
            <a:r>
              <a:rPr lang="ru-RU" sz="4000" b="1" dirty="0" smtClean="0">
                <a:solidFill>
                  <a:srgbClr val="7030A0"/>
                </a:solidFill>
              </a:rPr>
              <a:t>квиз)</a:t>
            </a:r>
            <a:endParaRPr lang="ru-RU" sz="4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r>
              <a:rPr lang="en-US" sz="4800" b="1" dirty="0" smtClean="0"/>
              <a:t>5. What do people kiss under?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The Christmas tree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The table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FF0000"/>
                </a:solidFill>
              </a:rPr>
              <a:t>The mistletoe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The horseshoe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6. What plant with </a:t>
            </a:r>
            <a:r>
              <a:rPr lang="en-US" sz="4800" b="1" dirty="0" smtClean="0">
                <a:solidFill>
                  <a:srgbClr val="FF0000"/>
                </a:solidFill>
              </a:rPr>
              <a:t>red</a:t>
            </a:r>
            <a:r>
              <a:rPr lang="en-US" sz="4800" b="1" dirty="0" smtClean="0"/>
              <a:t> berries</a:t>
            </a:r>
          </a:p>
          <a:p>
            <a:pPr marL="514350" indent="-514350" algn="ctr">
              <a:buNone/>
            </a:pPr>
            <a:r>
              <a:rPr lang="en-US" sz="4800" b="1" dirty="0" smtClean="0"/>
              <a:t>is used for decorations?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FF0000"/>
                </a:solidFill>
              </a:rPr>
              <a:t>Holly 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Poinsettia 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Broom 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Chamomile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7. Where are the presents kept before opening them?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In a crib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FF0000"/>
                </a:solidFill>
              </a:rPr>
              <a:t>Under the tree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Under the table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In a schoolbag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8. What did the </a:t>
            </a:r>
            <a:r>
              <a:rPr lang="en-US" sz="4800" b="1" dirty="0" err="1" smtClean="0"/>
              <a:t>Wisemen</a:t>
            </a:r>
            <a:r>
              <a:rPr lang="en-US" sz="4800" b="1" dirty="0" smtClean="0"/>
              <a:t> follow?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reindeer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camel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jinni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FF0000"/>
                </a:solidFill>
              </a:rPr>
              <a:t>A star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>
            <a:normAutofit fontScale="92500" lnSpcReduction="10000"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9. Which of these names doesn’t belong to one of Santa’s reindeer?</a:t>
            </a:r>
          </a:p>
          <a:p>
            <a:pPr marL="514350" indent="-514350" algn="ctr">
              <a:buAutoNum type="alphaLcParenR"/>
            </a:pPr>
            <a:r>
              <a:rPr lang="en-US" sz="4800" dirty="0" smtClean="0"/>
              <a:t>Comet </a:t>
            </a:r>
          </a:p>
          <a:p>
            <a:pPr marL="514350" indent="-514350" algn="ctr">
              <a:buAutoNum type="alphaLcParenR"/>
            </a:pPr>
            <a:r>
              <a:rPr lang="en-US" sz="4800" dirty="0" smtClean="0"/>
              <a:t>Prancer </a:t>
            </a:r>
          </a:p>
          <a:p>
            <a:pPr marL="514350" indent="-514350" algn="ctr">
              <a:buAutoNum type="alphaLcParenR"/>
            </a:pPr>
            <a:r>
              <a:rPr lang="en-US" sz="4800" b="1" dirty="0" smtClean="0">
                <a:solidFill>
                  <a:srgbClr val="FF0000"/>
                </a:solidFill>
              </a:rPr>
              <a:t>Klaxon </a:t>
            </a:r>
          </a:p>
          <a:p>
            <a:pPr marL="514350" indent="-514350" algn="ctr">
              <a:buAutoNum type="alphaLcParenR"/>
            </a:pPr>
            <a:r>
              <a:rPr lang="en-US" sz="4800" dirty="0" smtClean="0"/>
              <a:t>Dasher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reindeer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8215370" cy="61436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10. What is a common abbreviation for Christmas?</a:t>
            </a:r>
          </a:p>
          <a:p>
            <a:pPr marL="514350" indent="-514350" algn="ctr">
              <a:buAutoNum type="alphaLcParenR"/>
            </a:pPr>
            <a:r>
              <a:rPr lang="en-US" sz="4400" dirty="0" err="1" smtClean="0"/>
              <a:t>Z’mas</a:t>
            </a:r>
            <a:endParaRPr lang="en-US" sz="4400" dirty="0" smtClean="0"/>
          </a:p>
          <a:p>
            <a:pPr marL="514350" indent="-514350" algn="ctr">
              <a:buAutoNum type="alphaLcParenR"/>
            </a:pPr>
            <a:r>
              <a:rPr lang="en-US" sz="4400" b="1" dirty="0" err="1" smtClean="0">
                <a:solidFill>
                  <a:srgbClr val="FF0000"/>
                </a:solidFill>
              </a:rPr>
              <a:t>X’mas</a:t>
            </a:r>
            <a:endParaRPr lang="en-US" sz="4400" b="1" dirty="0" smtClean="0">
              <a:solidFill>
                <a:srgbClr val="FF0000"/>
              </a:solidFill>
            </a:endParaRPr>
          </a:p>
          <a:p>
            <a:pPr marL="514350" indent="-514350" algn="ctr">
              <a:buAutoNum type="alphaLcParenR"/>
            </a:pPr>
            <a:r>
              <a:rPr lang="en-US" sz="4400" dirty="0" err="1" smtClean="0"/>
              <a:t>C’mas</a:t>
            </a:r>
            <a:endParaRPr lang="en-US" sz="4400" dirty="0" smtClean="0"/>
          </a:p>
          <a:p>
            <a:pPr marL="514350" indent="-514350" algn="ctr">
              <a:buAutoNum type="alphaLcParenR"/>
            </a:pPr>
            <a:r>
              <a:rPr lang="en-US" sz="4400" dirty="0" err="1" smtClean="0"/>
              <a:t>S’mas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786190"/>
            <a:ext cx="7772400" cy="198278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II  round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/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7772400" cy="2286016"/>
          </a:xfrm>
        </p:spPr>
        <p:txBody>
          <a:bodyPr>
            <a:normAutofit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PHONETICS</a:t>
            </a:r>
            <a:endParaRPr lang="ru-RU" sz="10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1. GH?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night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laughter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flight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bright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2. H?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horse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house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hour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half</a:t>
            </a:r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4071966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“I will hold Christmas in my heart,</a:t>
            </a:r>
            <a:br>
              <a:rPr lang="en-US" sz="4800" b="1" dirty="0" smtClean="0">
                <a:solidFill>
                  <a:srgbClr val="FF0000"/>
                </a:solidFill>
              </a:rPr>
            </a:br>
            <a:r>
              <a:rPr lang="en-US" sz="4800" b="1" dirty="0" smtClean="0">
                <a:solidFill>
                  <a:srgbClr val="FF0000"/>
                </a:solidFill>
              </a:rPr>
              <a:t>and try to keep it all the year.” </a:t>
            </a:r>
            <a:br>
              <a:rPr lang="en-US" sz="4800" b="1" dirty="0" smtClean="0">
                <a:solidFill>
                  <a:srgbClr val="FF0000"/>
                </a:solidFill>
              </a:rPr>
            </a:b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800" b="1" dirty="0" smtClean="0"/>
              <a:t>                          </a:t>
            </a:r>
            <a:r>
              <a:rPr lang="en-US" sz="4800" b="1" i="1" dirty="0" smtClean="0">
                <a:solidFill>
                  <a:srgbClr val="00B050"/>
                </a:solidFill>
              </a:rPr>
              <a:t>Charles Dickens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3. O?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nose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rose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phone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love</a:t>
            </a:r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4. Y?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reply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turkey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family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holly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5. E (at the end)?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table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gnome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recipe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goose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6. U?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sunny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busy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funny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jump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7. C?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cake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cup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coke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cinema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8. G?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give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ginger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girl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get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9. WH?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when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why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who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what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10. CH?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christmas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chips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cheese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chat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714620"/>
            <a:ext cx="7772400" cy="305435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II  round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>ANSWERS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/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7772400" cy="1785949"/>
          </a:xfrm>
        </p:spPr>
        <p:txBody>
          <a:bodyPr>
            <a:normAutofit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PHONETICS</a:t>
            </a:r>
            <a:endParaRPr lang="ru-RU" sz="10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1. GH?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night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008000"/>
                </a:solidFill>
              </a:rPr>
              <a:t>laughter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flight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bright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929066"/>
            <a:ext cx="7772400" cy="1839909"/>
          </a:xfrm>
        </p:spPr>
        <p:txBody>
          <a:bodyPr>
            <a:normAutofit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I round</a:t>
            </a: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000109"/>
            <a:ext cx="7772400" cy="2214577"/>
          </a:xfrm>
        </p:spPr>
        <p:txBody>
          <a:bodyPr>
            <a:normAutofit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WARM UP</a:t>
            </a:r>
            <a:endParaRPr lang="ru-RU" sz="10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2. H?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horse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house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008000"/>
                </a:solidFill>
              </a:rPr>
              <a:t>hour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half</a:t>
            </a:r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3. O?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nose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rose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phone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008000"/>
                </a:solidFill>
              </a:rPr>
              <a:t>love</a:t>
            </a:r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4. Y?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008000"/>
                </a:solidFill>
              </a:rPr>
              <a:t>reply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turkey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family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holly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5. E (at the end)?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table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gnome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008000"/>
                </a:solidFill>
              </a:rPr>
              <a:t>recipe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goose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6. U?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sunny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008000"/>
                </a:solidFill>
              </a:rPr>
              <a:t>busy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funny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jump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7. C?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cake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cup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coke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008000"/>
                </a:solidFill>
              </a:rPr>
              <a:t>cinema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8. G?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give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008000"/>
                </a:solidFill>
              </a:rPr>
              <a:t>ginger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girl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get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9. WH?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when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why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008000"/>
                </a:solidFill>
              </a:rPr>
              <a:t>who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what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where the letters are read in a different way.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800" b="1" dirty="0" smtClean="0"/>
              <a:t>10. CH?</a:t>
            </a:r>
          </a:p>
          <a:p>
            <a:pPr marL="514350" indent="-514350" algn="ctr">
              <a:buAutoNum type="alphaLcParenR"/>
            </a:pPr>
            <a:r>
              <a:rPr lang="en-US" sz="4400" b="1" dirty="0" smtClean="0">
                <a:solidFill>
                  <a:srgbClr val="008000"/>
                </a:solidFill>
              </a:rPr>
              <a:t>christmas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chips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cheese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chat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929066"/>
            <a:ext cx="7772400" cy="183990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III  round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/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7772400" cy="2714643"/>
          </a:xfrm>
        </p:spPr>
        <p:txBody>
          <a:bodyPr>
            <a:normAutofit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CINEMA</a:t>
            </a:r>
            <a:endParaRPr lang="ru-RU" sz="10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AutoNum type="arabicPeriod"/>
            </a:pPr>
            <a:r>
              <a:rPr lang="en-US" sz="4800" b="1" dirty="0" smtClean="0"/>
              <a:t>When is St. Nicholas’s feast?</a:t>
            </a:r>
          </a:p>
          <a:p>
            <a:pPr marL="514350" indent="-514350" algn="ctr">
              <a:buAutoNum type="alphaLcParenR"/>
            </a:pPr>
            <a:r>
              <a:rPr lang="en-US" sz="4000" dirty="0" smtClean="0"/>
              <a:t>December, 6</a:t>
            </a:r>
            <a:r>
              <a:rPr lang="en-US" sz="4000" baseline="30000" dirty="0" smtClean="0"/>
              <a:t>th</a:t>
            </a:r>
            <a:endParaRPr lang="en-US" sz="4000" dirty="0" smtClean="0"/>
          </a:p>
          <a:p>
            <a:pPr marL="514350" indent="-514350" algn="ctr">
              <a:buAutoNum type="alphaLcParenR"/>
            </a:pPr>
            <a:r>
              <a:rPr lang="en-US" sz="4000" dirty="0" smtClean="0"/>
              <a:t>December, 25</a:t>
            </a:r>
            <a:r>
              <a:rPr lang="en-US" sz="4000" baseline="30000" dirty="0" smtClean="0"/>
              <a:t>th</a:t>
            </a:r>
            <a:endParaRPr lang="en-US" sz="4000" dirty="0" smtClean="0"/>
          </a:p>
          <a:p>
            <a:pPr marL="514350" indent="-514350" algn="ctr">
              <a:buAutoNum type="alphaLcParenR"/>
            </a:pPr>
            <a:r>
              <a:rPr lang="en-US" sz="4000" dirty="0" smtClean="0"/>
              <a:t>December, 18</a:t>
            </a:r>
            <a:r>
              <a:rPr lang="en-US" sz="4000" baseline="30000" dirty="0" smtClean="0"/>
              <a:t>th</a:t>
            </a:r>
            <a:endParaRPr lang="en-US" sz="4000" dirty="0" smtClean="0"/>
          </a:p>
          <a:p>
            <a:pPr marL="514350" indent="-514350" algn="ctr">
              <a:buAutoNum type="alphaLcParenR"/>
            </a:pPr>
            <a:r>
              <a:rPr lang="en-US" sz="4000" dirty="0" smtClean="0"/>
              <a:t>December, 31st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800" b="1" dirty="0" smtClean="0">
                <a:solidFill>
                  <a:srgbClr val="3333CC"/>
                </a:solidFill>
              </a:rPr>
              <a:t>What film is it? Guess.</a:t>
            </a:r>
            <a:endParaRPr lang="ru-RU" sz="6800" dirty="0"/>
          </a:p>
        </p:txBody>
      </p:sp>
      <p:pic>
        <p:nvPicPr>
          <p:cNvPr id="4" name="Содержимое 3" descr="кино гарр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88257" y="1600200"/>
            <a:ext cx="696748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800" b="1" dirty="0" smtClean="0">
                <a:solidFill>
                  <a:srgbClr val="3333CC"/>
                </a:solidFill>
              </a:rPr>
              <a:t>What film is it? Guess.</a:t>
            </a:r>
            <a:endParaRPr lang="ru-RU" sz="6800" dirty="0"/>
          </a:p>
        </p:txBody>
      </p:sp>
      <p:pic>
        <p:nvPicPr>
          <p:cNvPr id="4" name="Содержимое 3" descr="кино гринч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5993" y="1600200"/>
            <a:ext cx="677201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800" b="1" dirty="0" smtClean="0">
                <a:solidFill>
                  <a:srgbClr val="3333CC"/>
                </a:solidFill>
              </a:rPr>
              <a:t>What film is it? Guess.</a:t>
            </a:r>
            <a:endParaRPr lang="ru-RU" sz="6800" dirty="0"/>
          </a:p>
        </p:txBody>
      </p:sp>
      <p:pic>
        <p:nvPicPr>
          <p:cNvPr id="4" name="Содержимое 3" descr="кино один дом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800" b="1" dirty="0" smtClean="0">
                <a:solidFill>
                  <a:srgbClr val="3333CC"/>
                </a:solidFill>
              </a:rPr>
              <a:t>What film is it? Guess.</a:t>
            </a:r>
            <a:endParaRPr lang="ru-RU" sz="6800" dirty="0"/>
          </a:p>
        </p:txBody>
      </p:sp>
      <p:pic>
        <p:nvPicPr>
          <p:cNvPr id="4" name="Содержимое 3" descr="кино плохой сан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50848" y="1782921"/>
            <a:ext cx="6242304" cy="41605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800" b="1" dirty="0" smtClean="0">
                <a:solidFill>
                  <a:srgbClr val="3333CC"/>
                </a:solidFill>
              </a:rPr>
              <a:t>What film is it? Guess.</a:t>
            </a:r>
            <a:endParaRPr lang="ru-RU" sz="6800" dirty="0"/>
          </a:p>
        </p:txBody>
      </p:sp>
      <p:pic>
        <p:nvPicPr>
          <p:cNvPr id="4" name="Содержимое 3" descr="кино подарок на рождеств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0324" y="1600200"/>
            <a:ext cx="6763351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800" b="1" dirty="0" smtClean="0">
                <a:solidFill>
                  <a:srgbClr val="3333CC"/>
                </a:solidFill>
              </a:rPr>
              <a:t>What film is it? Guess.</a:t>
            </a:r>
            <a:endParaRPr lang="ru-RU" sz="6800" dirty="0"/>
          </a:p>
        </p:txBody>
      </p:sp>
      <p:pic>
        <p:nvPicPr>
          <p:cNvPr id="4" name="Содержимое 3" descr="кино рождественские хроник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7984" y="1600200"/>
            <a:ext cx="612803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800" b="1" dirty="0" smtClean="0">
                <a:solidFill>
                  <a:srgbClr val="3333CC"/>
                </a:solidFill>
              </a:rPr>
              <a:t>What film is it? Guess.</a:t>
            </a:r>
            <a:endParaRPr lang="ru-RU" sz="6800" dirty="0"/>
          </a:p>
        </p:txBody>
      </p:sp>
      <p:pic>
        <p:nvPicPr>
          <p:cNvPr id="4" name="Содержимое 3" descr="кино рождество с неудачникам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800" b="1" dirty="0" smtClean="0">
                <a:solidFill>
                  <a:srgbClr val="3333CC"/>
                </a:solidFill>
              </a:rPr>
              <a:t>What film is it? Guess.</a:t>
            </a:r>
            <a:endParaRPr lang="ru-RU" sz="6800" dirty="0"/>
          </a:p>
        </p:txBody>
      </p:sp>
      <p:pic>
        <p:nvPicPr>
          <p:cNvPr id="4" name="Содержимое 3" descr="кино санта клау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52417" y="1600200"/>
            <a:ext cx="703916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800" b="1" dirty="0" smtClean="0">
                <a:solidFill>
                  <a:srgbClr val="3333CC"/>
                </a:solidFill>
              </a:rPr>
              <a:t>What film is it? Guess.</a:t>
            </a:r>
            <a:endParaRPr lang="ru-RU" sz="6800" dirty="0"/>
          </a:p>
        </p:txBody>
      </p:sp>
      <p:pic>
        <p:nvPicPr>
          <p:cNvPr id="4" name="Содержимое 3" descr="кино щелкунчи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641189"/>
            <a:ext cx="8229600" cy="44439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800" b="1" dirty="0" smtClean="0">
                <a:solidFill>
                  <a:srgbClr val="3333CC"/>
                </a:solidFill>
              </a:rPr>
              <a:t>What film is it? Guess.</a:t>
            </a:r>
            <a:endParaRPr lang="ru-RU" sz="6800" dirty="0"/>
          </a:p>
        </p:txBody>
      </p:sp>
      <p:pic>
        <p:nvPicPr>
          <p:cNvPr id="4" name="Содержимое 3" descr="кино эль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190" y="1600200"/>
            <a:ext cx="6787619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r>
              <a:rPr lang="en-US" sz="4800" b="1" dirty="0" smtClean="0"/>
              <a:t>2. Where does Santa live?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In Holland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In Germany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In Finland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In the USA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714620"/>
            <a:ext cx="7772400" cy="305435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III  round</a:t>
            </a:r>
            <a:r>
              <a:rPr lang="ru-RU" sz="8800" cap="small" dirty="0" smtClean="0">
                <a:solidFill>
                  <a:srgbClr val="00B050"/>
                </a:solidFill>
              </a:rPr>
              <a:t/>
            </a:r>
            <a:br>
              <a:rPr lang="ru-RU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>ANSWERS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/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7772400" cy="1928825"/>
          </a:xfrm>
        </p:spPr>
        <p:txBody>
          <a:bodyPr>
            <a:normAutofit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CINEMA</a:t>
            </a:r>
            <a:endParaRPr lang="ru-RU" sz="10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3333CC"/>
                </a:solidFill>
              </a:rPr>
              <a:t>What film is it? </a:t>
            </a:r>
            <a:br>
              <a:rPr lang="en-US" sz="4800" b="1" dirty="0" smtClean="0">
                <a:solidFill>
                  <a:srgbClr val="3333CC"/>
                </a:solidFill>
              </a:rPr>
            </a:br>
            <a:r>
              <a:rPr lang="en-US" sz="4800" b="1" dirty="0" smtClean="0">
                <a:solidFill>
                  <a:srgbClr val="3333CC"/>
                </a:solidFill>
              </a:rPr>
              <a:t>“Harry Potter”</a:t>
            </a:r>
            <a:endParaRPr lang="ru-RU" sz="4800" dirty="0"/>
          </a:p>
        </p:txBody>
      </p:sp>
      <p:pic>
        <p:nvPicPr>
          <p:cNvPr id="4" name="Содержимое 3" descr="кино гарр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88257" y="1600200"/>
            <a:ext cx="696748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b="1" dirty="0" smtClean="0">
                <a:solidFill>
                  <a:srgbClr val="3333CC"/>
                </a:solidFill>
              </a:rPr>
              <a:t>What film is it?</a:t>
            </a:r>
            <a:br>
              <a:rPr lang="en-US" sz="4800" b="1" dirty="0" smtClean="0">
                <a:solidFill>
                  <a:srgbClr val="3333CC"/>
                </a:solidFill>
              </a:rPr>
            </a:br>
            <a:r>
              <a:rPr lang="en-US" sz="4800" b="1" dirty="0" smtClean="0">
                <a:solidFill>
                  <a:srgbClr val="3333CC"/>
                </a:solidFill>
              </a:rPr>
              <a:t>“</a:t>
            </a:r>
            <a:r>
              <a:rPr lang="en-US" sz="4800" b="1" smtClean="0">
                <a:solidFill>
                  <a:srgbClr val="3333CC"/>
                </a:solidFill>
              </a:rPr>
              <a:t>The </a:t>
            </a:r>
            <a:r>
              <a:rPr lang="en-US" sz="4800" b="1" smtClean="0">
                <a:solidFill>
                  <a:srgbClr val="3333CC"/>
                </a:solidFill>
              </a:rPr>
              <a:t>Grinch</a:t>
            </a:r>
            <a:r>
              <a:rPr lang="en-US" sz="4800" b="1" dirty="0" smtClean="0">
                <a:solidFill>
                  <a:srgbClr val="3333CC"/>
                </a:solidFill>
              </a:rPr>
              <a:t>” </a:t>
            </a:r>
            <a:endParaRPr lang="ru-RU" sz="4800" dirty="0"/>
          </a:p>
        </p:txBody>
      </p:sp>
      <p:pic>
        <p:nvPicPr>
          <p:cNvPr id="4" name="Содержимое 3" descr="кино гринч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5993" y="1600200"/>
            <a:ext cx="677201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3333CC"/>
                </a:solidFill>
              </a:rPr>
              <a:t>What film is it? </a:t>
            </a:r>
            <a:br>
              <a:rPr lang="en-US" sz="4800" b="1" dirty="0" smtClean="0">
                <a:solidFill>
                  <a:srgbClr val="3333CC"/>
                </a:solidFill>
              </a:rPr>
            </a:br>
            <a:r>
              <a:rPr lang="en-US" sz="4800" b="1" dirty="0" smtClean="0">
                <a:solidFill>
                  <a:srgbClr val="3333CC"/>
                </a:solidFill>
              </a:rPr>
              <a:t>“Home alone”</a:t>
            </a:r>
            <a:endParaRPr lang="ru-RU" sz="4800" dirty="0"/>
          </a:p>
        </p:txBody>
      </p:sp>
      <p:pic>
        <p:nvPicPr>
          <p:cNvPr id="4" name="Содержимое 3" descr="кино один дом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3333CC"/>
                </a:solidFill>
              </a:rPr>
              <a:t>What film is it? </a:t>
            </a:r>
            <a:br>
              <a:rPr lang="en-US" sz="4800" b="1" dirty="0" smtClean="0">
                <a:solidFill>
                  <a:srgbClr val="3333CC"/>
                </a:solidFill>
              </a:rPr>
            </a:br>
            <a:r>
              <a:rPr lang="en-US" sz="4800" b="1" dirty="0" smtClean="0">
                <a:solidFill>
                  <a:srgbClr val="3333CC"/>
                </a:solidFill>
              </a:rPr>
              <a:t>“Bad Santa”</a:t>
            </a:r>
            <a:endParaRPr lang="ru-RU" sz="4800" dirty="0"/>
          </a:p>
        </p:txBody>
      </p:sp>
      <p:pic>
        <p:nvPicPr>
          <p:cNvPr id="4" name="Содержимое 3" descr="кино плохой сан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50848" y="1782921"/>
            <a:ext cx="6242304" cy="41605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3333CC"/>
                </a:solidFill>
              </a:rPr>
              <a:t>What film is it? </a:t>
            </a:r>
            <a:br>
              <a:rPr lang="en-US" sz="4800" b="1" dirty="0" smtClean="0">
                <a:solidFill>
                  <a:srgbClr val="3333CC"/>
                </a:solidFill>
              </a:rPr>
            </a:br>
            <a:r>
              <a:rPr lang="en-US" sz="4800" b="1" dirty="0" smtClean="0">
                <a:solidFill>
                  <a:srgbClr val="3333CC"/>
                </a:solidFill>
              </a:rPr>
              <a:t>“Jingle all the way”</a:t>
            </a:r>
            <a:endParaRPr lang="ru-RU" sz="4800" dirty="0"/>
          </a:p>
        </p:txBody>
      </p:sp>
      <p:pic>
        <p:nvPicPr>
          <p:cNvPr id="4" name="Содержимое 3" descr="кино подарок на рождеств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0324" y="1600200"/>
            <a:ext cx="6763351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3333CC"/>
                </a:solidFill>
              </a:rPr>
              <a:t>What film is it?</a:t>
            </a:r>
            <a:br>
              <a:rPr lang="en-US" sz="4800" b="1" dirty="0" smtClean="0">
                <a:solidFill>
                  <a:srgbClr val="3333CC"/>
                </a:solidFill>
              </a:rPr>
            </a:br>
            <a:r>
              <a:rPr lang="en-US" sz="4800" b="1" dirty="0" smtClean="0">
                <a:solidFill>
                  <a:srgbClr val="3333CC"/>
                </a:solidFill>
              </a:rPr>
              <a:t>“The Christmas Chronicles”</a:t>
            </a:r>
            <a:endParaRPr lang="ru-RU" sz="4800" dirty="0"/>
          </a:p>
        </p:txBody>
      </p:sp>
      <p:pic>
        <p:nvPicPr>
          <p:cNvPr id="4" name="Содержимое 3" descr="кино рождественские хроник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7984" y="1600200"/>
            <a:ext cx="612803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3333CC"/>
                </a:solidFill>
              </a:rPr>
              <a:t>What film is it?</a:t>
            </a:r>
            <a:br>
              <a:rPr lang="en-US" sz="4800" b="1" dirty="0" smtClean="0">
                <a:solidFill>
                  <a:srgbClr val="3333CC"/>
                </a:solidFill>
              </a:rPr>
            </a:br>
            <a:r>
              <a:rPr lang="en-US" sz="4800" b="1" dirty="0" smtClean="0">
                <a:solidFill>
                  <a:srgbClr val="3333CC"/>
                </a:solidFill>
              </a:rPr>
              <a:t>“Christmas with the Kranks”</a:t>
            </a:r>
            <a:endParaRPr lang="ru-RU" sz="4800" dirty="0"/>
          </a:p>
        </p:txBody>
      </p:sp>
      <p:pic>
        <p:nvPicPr>
          <p:cNvPr id="4" name="Содержимое 3" descr="кино рождество с неудачникам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3333CC"/>
                </a:solidFill>
              </a:rPr>
              <a:t>What film is it?</a:t>
            </a:r>
            <a:br>
              <a:rPr lang="en-US" sz="4800" b="1" dirty="0" smtClean="0">
                <a:solidFill>
                  <a:srgbClr val="3333CC"/>
                </a:solidFill>
              </a:rPr>
            </a:br>
            <a:r>
              <a:rPr lang="en-US" sz="4800" b="1" dirty="0" smtClean="0">
                <a:solidFill>
                  <a:srgbClr val="3333CC"/>
                </a:solidFill>
              </a:rPr>
              <a:t>“Santa Claus”</a:t>
            </a:r>
            <a:endParaRPr lang="ru-RU" sz="4800" dirty="0"/>
          </a:p>
        </p:txBody>
      </p:sp>
      <p:pic>
        <p:nvPicPr>
          <p:cNvPr id="4" name="Содержимое 3" descr="кино санта клау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52417" y="1600200"/>
            <a:ext cx="703916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3333CC"/>
                </a:solidFill>
              </a:rPr>
              <a:t>What film is it?</a:t>
            </a:r>
            <a:br>
              <a:rPr lang="en-US" sz="4800" b="1" dirty="0" smtClean="0">
                <a:solidFill>
                  <a:srgbClr val="3333CC"/>
                </a:solidFill>
              </a:rPr>
            </a:br>
            <a:r>
              <a:rPr lang="en-US" sz="4800" b="1" dirty="0" smtClean="0">
                <a:solidFill>
                  <a:srgbClr val="3333CC"/>
                </a:solidFill>
              </a:rPr>
              <a:t>“The Nutcracker and four realms”</a:t>
            </a:r>
            <a:endParaRPr lang="ru-RU" sz="4800" dirty="0"/>
          </a:p>
        </p:txBody>
      </p:sp>
      <p:pic>
        <p:nvPicPr>
          <p:cNvPr id="4" name="Содержимое 3" descr="кино щелкунчи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641189"/>
            <a:ext cx="8229600" cy="44439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r>
              <a:rPr lang="en-US" sz="4800" b="1" dirty="0" smtClean="0"/>
              <a:t>3. </a:t>
            </a:r>
            <a:r>
              <a:rPr lang="en-US" sz="4000" b="1" dirty="0" smtClean="0"/>
              <a:t>What animals are Santa’s helpers?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Teddy bears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Horses 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Gnomes 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Reindeer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3333CC"/>
                </a:solidFill>
              </a:rPr>
              <a:t>What film is it?</a:t>
            </a:r>
            <a:br>
              <a:rPr lang="en-US" sz="4800" b="1" dirty="0" smtClean="0">
                <a:solidFill>
                  <a:srgbClr val="3333CC"/>
                </a:solidFill>
              </a:rPr>
            </a:br>
            <a:r>
              <a:rPr lang="en-US" sz="4800" b="1" dirty="0" smtClean="0">
                <a:solidFill>
                  <a:srgbClr val="3333CC"/>
                </a:solidFill>
              </a:rPr>
              <a:t>“The Elf”</a:t>
            </a:r>
            <a:endParaRPr lang="ru-RU" sz="4800" dirty="0"/>
          </a:p>
        </p:txBody>
      </p:sp>
      <p:pic>
        <p:nvPicPr>
          <p:cNvPr id="4" name="Содержимое 3" descr="кино эль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190" y="1600200"/>
            <a:ext cx="6787619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929066"/>
            <a:ext cx="7772400" cy="183990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IV  round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/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7772400" cy="271464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MUSIC</a:t>
            </a:r>
          </a:p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in films</a:t>
            </a:r>
            <a:endParaRPr lang="ru-RU" sz="10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What film was this soundtrack used in? 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2071681"/>
          <a:ext cx="6096000" cy="3786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757242">
                <a:tc>
                  <a:txBody>
                    <a:bodyPr/>
                    <a:lstStyle/>
                    <a:p>
                      <a:r>
                        <a:rPr lang="en-US" dirty="0" smtClean="0"/>
                        <a:t>a)</a:t>
                      </a:r>
                      <a:r>
                        <a:rPr lang="en-US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f)  </a:t>
                      </a:r>
                      <a:endParaRPr lang="ru-RU" dirty="0"/>
                    </a:p>
                  </a:txBody>
                  <a:tcPr/>
                </a:tc>
              </a:tr>
              <a:tr h="757242">
                <a:tc>
                  <a:txBody>
                    <a:bodyPr/>
                    <a:lstStyle/>
                    <a:p>
                      <a:r>
                        <a:rPr lang="en-US" dirty="0" smtClean="0"/>
                        <a:t>b)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g) </a:t>
                      </a:r>
                      <a:endParaRPr lang="ru-RU" dirty="0"/>
                    </a:p>
                  </a:txBody>
                  <a:tcPr/>
                </a:tc>
              </a:tr>
              <a:tr h="757242">
                <a:tc>
                  <a:txBody>
                    <a:bodyPr/>
                    <a:lstStyle/>
                    <a:p>
                      <a:r>
                        <a:rPr lang="en-US" dirty="0" smtClean="0"/>
                        <a:t>c)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h) </a:t>
                      </a:r>
                      <a:endParaRPr lang="ru-RU" dirty="0"/>
                    </a:p>
                  </a:txBody>
                  <a:tcPr/>
                </a:tc>
              </a:tr>
              <a:tr h="757242">
                <a:tc>
                  <a:txBody>
                    <a:bodyPr/>
                    <a:lstStyle/>
                    <a:p>
                      <a:r>
                        <a:rPr lang="en-US" dirty="0" smtClean="0"/>
                        <a:t>d)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</a:t>
                      </a:r>
                      <a:r>
                        <a:rPr lang="en-US" dirty="0" smtClean="0"/>
                        <a:t>)  </a:t>
                      </a:r>
                      <a:endParaRPr lang="ru-RU" dirty="0"/>
                    </a:p>
                  </a:txBody>
                  <a:tcPr/>
                </a:tc>
              </a:tr>
              <a:tr h="757242">
                <a:tc>
                  <a:txBody>
                    <a:bodyPr/>
                    <a:lstStyle/>
                    <a:p>
                      <a:r>
                        <a:rPr lang="en-US" dirty="0" smtClean="0"/>
                        <a:t>e)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j) 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imperskij_marsh_ost_zvezdnye_vojny_v3 melobo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2143108" y="2214554"/>
            <a:ext cx="304800" cy="304800"/>
          </a:xfrm>
          <a:prstGeom prst="rect">
            <a:avLst/>
          </a:prstGeom>
        </p:spPr>
      </p:pic>
      <p:pic>
        <p:nvPicPr>
          <p:cNvPr id="6" name="jack-sparrow-theme meloboom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/>
          <a:stretch>
            <a:fillRect/>
          </a:stretch>
        </p:blipFill>
        <p:spPr>
          <a:xfrm>
            <a:off x="2143108" y="2928934"/>
            <a:ext cx="304800" cy="304800"/>
          </a:xfrm>
          <a:prstGeom prst="rect">
            <a:avLst/>
          </a:prstGeom>
        </p:spPr>
      </p:pic>
      <p:pic>
        <p:nvPicPr>
          <p:cNvPr id="7" name="mortal-combat meloboom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/>
          <a:stretch>
            <a:fillRect/>
          </a:stretch>
        </p:blipFill>
        <p:spPr>
          <a:xfrm>
            <a:off x="2143108" y="3714752"/>
            <a:ext cx="304800" cy="304800"/>
          </a:xfrm>
          <a:prstGeom prst="rect">
            <a:avLst/>
          </a:prstGeom>
        </p:spPr>
      </p:pic>
      <p:pic>
        <p:nvPicPr>
          <p:cNvPr id="8" name="pink-panther meloboom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2143108" y="4429132"/>
            <a:ext cx="304800" cy="304800"/>
          </a:xfrm>
          <a:prstGeom prst="rect">
            <a:avLst/>
          </a:prstGeom>
        </p:spPr>
      </p:pic>
      <p:pic>
        <p:nvPicPr>
          <p:cNvPr id="9" name="5th-element-opera meloboom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6"/>
          <a:stretch>
            <a:fillRect/>
          </a:stretch>
        </p:blipFill>
        <p:spPr>
          <a:xfrm>
            <a:off x="2143108" y="5214950"/>
            <a:ext cx="304800" cy="304800"/>
          </a:xfrm>
          <a:prstGeom prst="rect">
            <a:avLst/>
          </a:prstGeom>
        </p:spPr>
      </p:pic>
      <p:pic>
        <p:nvPicPr>
          <p:cNvPr id="10" name="sherlock-holmes meloboom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7"/>
          <a:stretch>
            <a:fillRect/>
          </a:stretch>
        </p:blipFill>
        <p:spPr>
          <a:xfrm>
            <a:off x="5072066" y="2285992"/>
            <a:ext cx="304800" cy="304800"/>
          </a:xfrm>
          <a:prstGeom prst="rect">
            <a:avLst/>
          </a:prstGeom>
        </p:spPr>
      </p:pic>
      <p:pic>
        <p:nvPicPr>
          <p:cNvPr id="11" name="transformers-battle meloboom.mp3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17"/>
          <a:stretch>
            <a:fillRect/>
          </a:stretch>
        </p:blipFill>
        <p:spPr>
          <a:xfrm>
            <a:off x="5143504" y="3000372"/>
            <a:ext cx="304800" cy="304800"/>
          </a:xfrm>
          <a:prstGeom prst="rect">
            <a:avLst/>
          </a:prstGeom>
        </p:spPr>
      </p:pic>
      <p:pic>
        <p:nvPicPr>
          <p:cNvPr id="12" name="i-said-im-naruto meloboom.mp3">
            <a:hlinkClick r:id="" action="ppaction://media"/>
          </p:cNvPr>
          <p:cNvPicPr>
            <a:picLocks noRot="1" noChangeAspect="1"/>
          </p:cNvPicPr>
          <p:nvPr>
            <a:audioFile r:link="rId8"/>
          </p:nvPr>
        </p:nvPicPr>
        <p:blipFill>
          <a:blip r:embed="rId17"/>
          <a:stretch>
            <a:fillRect/>
          </a:stretch>
        </p:blipFill>
        <p:spPr>
          <a:xfrm>
            <a:off x="5143504" y="3714752"/>
            <a:ext cx="304800" cy="304800"/>
          </a:xfrm>
          <a:prstGeom prst="rect">
            <a:avLst/>
          </a:prstGeom>
        </p:spPr>
      </p:pic>
      <p:pic>
        <p:nvPicPr>
          <p:cNvPr id="14" name="Рингтон - Сойка пересмешница.mp3">
            <a:hlinkClick r:id="" action="ppaction://media"/>
          </p:cNvPr>
          <p:cNvPicPr>
            <a:picLocks noRot="1" noChangeAspect="1"/>
          </p:cNvPicPr>
          <p:nvPr>
            <a:audioFile r:link="rId9"/>
          </p:nvPr>
        </p:nvPicPr>
        <p:blipFill>
          <a:blip r:embed="rId17"/>
          <a:stretch>
            <a:fillRect/>
          </a:stretch>
        </p:blipFill>
        <p:spPr>
          <a:xfrm>
            <a:off x="5214942" y="5143512"/>
            <a:ext cx="304800" cy="304800"/>
          </a:xfrm>
          <a:prstGeom prst="rect">
            <a:avLst/>
          </a:prstGeom>
        </p:spPr>
      </p:pic>
      <p:pic>
        <p:nvPicPr>
          <p:cNvPr id="15" name="Рингтон - Tokio drift (из форсаж).mp3">
            <a:hlinkClick r:id="" action="ppaction://media"/>
          </p:cNvPr>
          <p:cNvPicPr>
            <a:picLocks noRot="1" noChangeAspect="1"/>
          </p:cNvPicPr>
          <p:nvPr>
            <a:audioFile r:link="rId10"/>
          </p:nvPr>
        </p:nvPicPr>
        <p:blipFill>
          <a:blip r:embed="rId17"/>
          <a:stretch>
            <a:fillRect/>
          </a:stretch>
        </p:blipFill>
        <p:spPr>
          <a:xfrm>
            <a:off x="5214942" y="450057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0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1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91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00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79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17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776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411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931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643182"/>
            <a:ext cx="7772400" cy="312579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IV  round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>ANSWERS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/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7772400" cy="2000263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MUSIC</a:t>
            </a:r>
          </a:p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in films </a:t>
            </a:r>
            <a:endParaRPr lang="ru-RU" sz="10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What film was this soundtrack used in? 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pPr marL="514350" indent="-514350" algn="ctr">
              <a:buAutoNum type="alphaLcParenR"/>
            </a:pPr>
            <a:r>
              <a:rPr lang="en-US" sz="4400" dirty="0" smtClean="0"/>
              <a:t> “STAR WARS”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 “PIRATES OF THE CARIBBEAN”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“MORTAL COMBAT”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 “THE PINK PANTHER”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 “THE 5</a:t>
            </a:r>
            <a:r>
              <a:rPr lang="en-US" sz="4400" baseline="30000" dirty="0" smtClean="0"/>
              <a:t>th</a:t>
            </a:r>
            <a:r>
              <a:rPr lang="en-US" sz="4400" dirty="0" smtClean="0"/>
              <a:t> ELEMENT”</a:t>
            </a:r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What film was this soundtrack used in? 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14842"/>
          </a:xfrm>
        </p:spPr>
        <p:txBody>
          <a:bodyPr>
            <a:normAutofit lnSpcReduction="10000"/>
          </a:bodyPr>
          <a:lstStyle/>
          <a:p>
            <a:pPr marL="514350" indent="-514350" algn="ctr">
              <a:buNone/>
            </a:pPr>
            <a:r>
              <a:rPr lang="en-US" sz="4400" dirty="0" smtClean="0"/>
              <a:t>f) </a:t>
            </a:r>
            <a:r>
              <a:rPr lang="en-US" sz="4000" dirty="0" smtClean="0"/>
              <a:t>“SHERLOCK HOLMES”</a:t>
            </a:r>
          </a:p>
          <a:p>
            <a:pPr marL="514350" indent="-514350" algn="ctr">
              <a:buNone/>
            </a:pPr>
            <a:r>
              <a:rPr lang="en-US" sz="4000" dirty="0" smtClean="0"/>
              <a:t>g) “TRANSFORMERS”</a:t>
            </a:r>
          </a:p>
          <a:p>
            <a:pPr marL="514350" indent="-514350" algn="ctr">
              <a:buNone/>
            </a:pPr>
            <a:r>
              <a:rPr lang="en-US" sz="4000" dirty="0" smtClean="0"/>
              <a:t>h) “NARUTO”</a:t>
            </a:r>
          </a:p>
          <a:p>
            <a:pPr marL="857250" indent="-857250" algn="ctr">
              <a:buAutoNum type="romanLcParenR"/>
            </a:pPr>
            <a:r>
              <a:rPr lang="en-US" sz="4000" dirty="0" smtClean="0"/>
              <a:t>“THE FORSAGE (FAST AND FURIOUS)”</a:t>
            </a:r>
          </a:p>
          <a:p>
            <a:pPr marL="857250" indent="-857250" algn="ctr">
              <a:buNone/>
            </a:pPr>
            <a:r>
              <a:rPr lang="en-US" sz="4000" dirty="0" smtClean="0"/>
              <a:t>j) “THE HUNGER GAMES”</a:t>
            </a:r>
          </a:p>
          <a:p>
            <a:pPr marL="857250" indent="-857250" algn="ctr">
              <a:buAutoNum type="roman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en-US" sz="4400" dirty="0" smtClean="0"/>
          </a:p>
          <a:p>
            <a:pPr marL="514350" indent="-514350" algn="ctr">
              <a:buAutoNum type="alphaLcParenR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929066"/>
            <a:ext cx="7772400" cy="183990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V  round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/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7772400" cy="2714643"/>
          </a:xfrm>
        </p:spPr>
        <p:txBody>
          <a:bodyPr>
            <a:normAutofit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QUESTIONS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7"/>
            <a:ext cx="7772400" cy="2357454"/>
          </a:xfrm>
        </p:spPr>
        <p:txBody>
          <a:bodyPr/>
          <a:lstStyle/>
          <a:p>
            <a:pPr algn="ctr"/>
            <a:r>
              <a:rPr lang="en-US" dirty="0" smtClean="0"/>
              <a:t>1. What do the children hang up for santa to put the presents in?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7"/>
            <a:ext cx="7772400" cy="2357454"/>
          </a:xfrm>
        </p:spPr>
        <p:txBody>
          <a:bodyPr/>
          <a:lstStyle/>
          <a:p>
            <a:pPr algn="ctr"/>
            <a:r>
              <a:rPr lang="en-US" dirty="0" smtClean="0"/>
              <a:t>2.  What Kinds of songs are sung on christmas?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7"/>
            <a:ext cx="7772400" cy="2357454"/>
          </a:xfrm>
        </p:spPr>
        <p:txBody>
          <a:bodyPr/>
          <a:lstStyle/>
          <a:p>
            <a:pPr algn="ctr"/>
            <a:r>
              <a:rPr lang="en-US" dirty="0" smtClean="0"/>
              <a:t>3.  Which of </a:t>
            </a:r>
            <a:r>
              <a:rPr lang="en-US" dirty="0" err="1" smtClean="0"/>
              <a:t>santa’s</a:t>
            </a:r>
            <a:r>
              <a:rPr lang="en-US" dirty="0" smtClean="0"/>
              <a:t> reindeer has a red nose?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r>
              <a:rPr lang="en-US" sz="4800" b="1" dirty="0" smtClean="0"/>
              <a:t>4. </a:t>
            </a:r>
            <a:r>
              <a:rPr lang="en-US" sz="4400" b="1" dirty="0" smtClean="0"/>
              <a:t>What is hung outside the door?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wreath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calendar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bell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A tinsel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7"/>
            <a:ext cx="7772400" cy="2357454"/>
          </a:xfrm>
        </p:spPr>
        <p:txBody>
          <a:bodyPr/>
          <a:lstStyle/>
          <a:p>
            <a:pPr algn="ctr"/>
            <a:r>
              <a:rPr lang="en-US" dirty="0" smtClean="0"/>
              <a:t>4.  What bird is cooked for christmas dinner?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7"/>
            <a:ext cx="7772400" cy="2357454"/>
          </a:xfrm>
        </p:spPr>
        <p:txBody>
          <a:bodyPr/>
          <a:lstStyle/>
          <a:p>
            <a:pPr algn="ctr"/>
            <a:r>
              <a:rPr lang="en-US" dirty="0" smtClean="0"/>
              <a:t>5.  Who helps santa to make toys at the north pole?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7"/>
            <a:ext cx="7772400" cy="2357454"/>
          </a:xfrm>
        </p:spPr>
        <p:txBody>
          <a:bodyPr/>
          <a:lstStyle/>
          <a:p>
            <a:pPr algn="ctr"/>
            <a:r>
              <a:rPr lang="en-US" dirty="0" smtClean="0"/>
              <a:t>6.  I come with cold and snow but you like me and know. Who am I?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7"/>
            <a:ext cx="7772400" cy="2357454"/>
          </a:xfrm>
        </p:spPr>
        <p:txBody>
          <a:bodyPr/>
          <a:lstStyle/>
          <a:p>
            <a:pPr algn="ctr"/>
            <a:r>
              <a:rPr lang="en-US" dirty="0" smtClean="0"/>
              <a:t>7.  It is decorated with lights, toys and sweets and it is in all the houses. What is it?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7"/>
            <a:ext cx="7772400" cy="2357454"/>
          </a:xfrm>
        </p:spPr>
        <p:txBody>
          <a:bodyPr/>
          <a:lstStyle/>
          <a:p>
            <a:pPr algn="ctr"/>
            <a:r>
              <a:rPr lang="en-US" dirty="0" smtClean="0"/>
              <a:t>8.  What is </a:t>
            </a:r>
            <a:r>
              <a:rPr lang="en-US" dirty="0" err="1" smtClean="0"/>
              <a:t>santa’s</a:t>
            </a:r>
            <a:r>
              <a:rPr lang="en-US" dirty="0" smtClean="0"/>
              <a:t> favourite snack?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7"/>
            <a:ext cx="7772400" cy="235745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9.  They are red and white. Children use them to decorate the christmas tree. What are they?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7"/>
            <a:ext cx="7772400" cy="2357454"/>
          </a:xfrm>
        </p:spPr>
        <p:txBody>
          <a:bodyPr/>
          <a:lstStyle/>
          <a:p>
            <a:pPr algn="ctr"/>
            <a:r>
              <a:rPr lang="en-US" dirty="0" smtClean="0"/>
              <a:t>10.  What do good and nice  children have for christmas?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57562"/>
            <a:ext cx="7772400" cy="241141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V  round</a:t>
            </a:r>
            <a:r>
              <a:rPr lang="ru-RU" sz="8800" cap="small" dirty="0" smtClean="0">
                <a:solidFill>
                  <a:srgbClr val="00B050"/>
                </a:solidFill>
              </a:rPr>
              <a:t/>
            </a:r>
            <a:br>
              <a:rPr lang="ru-RU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>ANSWERS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/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7772400" cy="2714643"/>
          </a:xfrm>
        </p:spPr>
        <p:txBody>
          <a:bodyPr>
            <a:normAutofit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QUESTIONS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6"/>
            <a:ext cx="7772400" cy="3214709"/>
          </a:xfrm>
        </p:spPr>
        <p:txBody>
          <a:bodyPr/>
          <a:lstStyle/>
          <a:p>
            <a:pPr algn="ctr"/>
            <a:r>
              <a:rPr lang="en-US" dirty="0" smtClean="0"/>
              <a:t>1. What do the children hang up for santa to put the presents in?</a:t>
            </a:r>
            <a:br>
              <a:rPr lang="en-US" dirty="0" smtClean="0"/>
            </a:br>
            <a:r>
              <a:rPr lang="en-US" sz="4800" dirty="0" smtClean="0">
                <a:solidFill>
                  <a:srgbClr val="008000"/>
                </a:solidFill>
              </a:rPr>
              <a:t>stockings / socks</a:t>
            </a:r>
            <a:endParaRPr lang="ru-RU" sz="4800" dirty="0">
              <a:solidFill>
                <a:srgbClr val="008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6"/>
            <a:ext cx="7772400" cy="2857519"/>
          </a:xfrm>
        </p:spPr>
        <p:txBody>
          <a:bodyPr/>
          <a:lstStyle/>
          <a:p>
            <a:pPr algn="ctr"/>
            <a:r>
              <a:rPr lang="en-US" dirty="0" smtClean="0"/>
              <a:t>2.  What Kinds of songs are sung on christmas?</a:t>
            </a:r>
            <a:br>
              <a:rPr lang="en-US" dirty="0" smtClean="0"/>
            </a:br>
            <a:r>
              <a:rPr lang="en-US" sz="4800" dirty="0" smtClean="0">
                <a:solidFill>
                  <a:srgbClr val="008000"/>
                </a:solidFill>
              </a:rPr>
              <a:t>carols</a:t>
            </a:r>
            <a:endParaRPr lang="ru-RU" sz="4800" dirty="0">
              <a:solidFill>
                <a:srgbClr val="008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3333CC"/>
                </a:solidFill>
              </a:rPr>
              <a:t>Choose the right variant.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r>
              <a:rPr lang="en-US" sz="4800" b="1" dirty="0" smtClean="0"/>
              <a:t>5. What do you kiss under?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The Christmas tree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The table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The mistletoe</a:t>
            </a:r>
          </a:p>
          <a:p>
            <a:pPr marL="514350" indent="-514350" algn="ctr">
              <a:buAutoNum type="alphaLcParenR"/>
            </a:pPr>
            <a:r>
              <a:rPr lang="en-US" sz="4400" dirty="0" smtClean="0"/>
              <a:t>The horseshoe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6"/>
            <a:ext cx="7772400" cy="2857519"/>
          </a:xfrm>
        </p:spPr>
        <p:txBody>
          <a:bodyPr/>
          <a:lstStyle/>
          <a:p>
            <a:pPr algn="ctr"/>
            <a:r>
              <a:rPr lang="en-US" dirty="0" smtClean="0"/>
              <a:t>3.  Which of </a:t>
            </a:r>
            <a:r>
              <a:rPr lang="en-US" dirty="0" err="1" smtClean="0"/>
              <a:t>santa’s</a:t>
            </a:r>
            <a:r>
              <a:rPr lang="en-US" dirty="0" smtClean="0"/>
              <a:t> reindeer has a red nose?</a:t>
            </a:r>
            <a:br>
              <a:rPr lang="en-US" dirty="0" smtClean="0"/>
            </a:br>
            <a:r>
              <a:rPr lang="en-US" sz="4800" dirty="0" err="1" smtClean="0">
                <a:solidFill>
                  <a:srgbClr val="008000"/>
                </a:solidFill>
              </a:rPr>
              <a:t>rudolph</a:t>
            </a:r>
            <a:endParaRPr lang="ru-RU" sz="4800" dirty="0">
              <a:solidFill>
                <a:srgbClr val="008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7"/>
            <a:ext cx="7772400" cy="2357454"/>
          </a:xfrm>
        </p:spPr>
        <p:txBody>
          <a:bodyPr/>
          <a:lstStyle/>
          <a:p>
            <a:pPr algn="ctr"/>
            <a:r>
              <a:rPr lang="en-US" dirty="0" smtClean="0"/>
              <a:t>4.  What bird is cooked for christmas dinner?</a:t>
            </a:r>
            <a:br>
              <a:rPr lang="en-US" dirty="0" smtClean="0"/>
            </a:br>
            <a:r>
              <a:rPr lang="en-US" sz="4800" dirty="0" smtClean="0">
                <a:solidFill>
                  <a:srgbClr val="008000"/>
                </a:solidFill>
              </a:rPr>
              <a:t>turkey</a:t>
            </a:r>
            <a:endParaRPr lang="ru-RU" sz="4800" dirty="0">
              <a:solidFill>
                <a:srgbClr val="008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7"/>
            <a:ext cx="7772400" cy="2357454"/>
          </a:xfrm>
        </p:spPr>
        <p:txBody>
          <a:bodyPr/>
          <a:lstStyle/>
          <a:p>
            <a:pPr algn="ctr"/>
            <a:r>
              <a:rPr lang="en-US" dirty="0" smtClean="0"/>
              <a:t>5.  Who helps santa to make toys at the north pole?</a:t>
            </a:r>
            <a:br>
              <a:rPr lang="en-US" dirty="0" smtClean="0"/>
            </a:br>
            <a:r>
              <a:rPr lang="en-US" sz="4800" dirty="0" smtClean="0">
                <a:solidFill>
                  <a:srgbClr val="008000"/>
                </a:solidFill>
              </a:rPr>
              <a:t>elves</a:t>
            </a:r>
            <a:endParaRPr lang="ru-RU" sz="4800" dirty="0">
              <a:solidFill>
                <a:srgbClr val="008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571744"/>
            <a:ext cx="7772400" cy="3571899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6.  I come with cold and snow but you like me and know. Who am I?</a:t>
            </a:r>
            <a:br>
              <a:rPr lang="en-US" dirty="0" smtClean="0"/>
            </a:br>
            <a:r>
              <a:rPr lang="en-US" sz="4800" dirty="0" smtClean="0">
                <a:solidFill>
                  <a:srgbClr val="008000"/>
                </a:solidFill>
              </a:rPr>
              <a:t>winter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643182"/>
            <a:ext cx="7772400" cy="3143272"/>
          </a:xfrm>
        </p:spPr>
        <p:txBody>
          <a:bodyPr/>
          <a:lstStyle/>
          <a:p>
            <a:pPr algn="ctr"/>
            <a:r>
              <a:rPr lang="en-US" dirty="0" smtClean="0"/>
              <a:t>7.  It is decorated with lights, toys and sweets and it is in all the houses. What is it?</a:t>
            </a:r>
            <a:br>
              <a:rPr lang="en-US" dirty="0" smtClean="0"/>
            </a:br>
            <a:r>
              <a:rPr lang="en-US" sz="4800" dirty="0" smtClean="0">
                <a:solidFill>
                  <a:srgbClr val="008000"/>
                </a:solidFill>
              </a:rPr>
              <a:t>Christmas tree/ fir-tree</a:t>
            </a:r>
            <a:endParaRPr lang="ru-RU" sz="4800" dirty="0">
              <a:solidFill>
                <a:srgbClr val="008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6"/>
            <a:ext cx="7772400" cy="2714643"/>
          </a:xfrm>
        </p:spPr>
        <p:txBody>
          <a:bodyPr/>
          <a:lstStyle/>
          <a:p>
            <a:pPr algn="ctr"/>
            <a:r>
              <a:rPr lang="en-US" dirty="0" smtClean="0"/>
              <a:t>8.  What is </a:t>
            </a:r>
            <a:r>
              <a:rPr lang="en-US" dirty="0" err="1" smtClean="0"/>
              <a:t>santa’s</a:t>
            </a:r>
            <a:r>
              <a:rPr lang="en-US" dirty="0" smtClean="0"/>
              <a:t> favourite snack?</a:t>
            </a:r>
            <a:br>
              <a:rPr lang="en-US" dirty="0" smtClean="0"/>
            </a:br>
            <a:r>
              <a:rPr lang="en-US" sz="4800" dirty="0" smtClean="0">
                <a:solidFill>
                  <a:srgbClr val="008000"/>
                </a:solidFill>
              </a:rPr>
              <a:t>Milk and cookies</a:t>
            </a:r>
            <a:endParaRPr lang="ru-RU" sz="4800" dirty="0">
              <a:solidFill>
                <a:srgbClr val="008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643182"/>
            <a:ext cx="8643997" cy="3071833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9.  They are red and white. Children use them to decorate the christmas tree. What are they?</a:t>
            </a:r>
            <a:br>
              <a:rPr lang="en-US" dirty="0" smtClean="0"/>
            </a:br>
            <a:r>
              <a:rPr lang="en-US" sz="4800" dirty="0" smtClean="0">
                <a:solidFill>
                  <a:srgbClr val="008000"/>
                </a:solidFill>
              </a:rPr>
              <a:t>Candy canes</a:t>
            </a:r>
            <a:endParaRPr lang="ru-RU" sz="4800" dirty="0">
              <a:solidFill>
                <a:srgbClr val="008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57496"/>
            <a:ext cx="7772400" cy="2786081"/>
          </a:xfrm>
        </p:spPr>
        <p:txBody>
          <a:bodyPr/>
          <a:lstStyle/>
          <a:p>
            <a:pPr algn="ctr"/>
            <a:r>
              <a:rPr lang="en-US" dirty="0" smtClean="0"/>
              <a:t>10.  What do good and nice  children have for christmas?</a:t>
            </a:r>
            <a:br>
              <a:rPr lang="en-US" dirty="0" smtClean="0"/>
            </a:br>
            <a:r>
              <a:rPr lang="en-US" sz="4800" dirty="0" smtClean="0">
                <a:solidFill>
                  <a:srgbClr val="008000"/>
                </a:solidFill>
              </a:rPr>
              <a:t>Presents / gifts</a:t>
            </a:r>
            <a:endParaRPr lang="ru-RU" sz="4800" dirty="0">
              <a:solidFill>
                <a:srgbClr val="008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5"/>
            <a:ext cx="8929718" cy="20002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3333CC"/>
                </a:solidFill>
              </a:rPr>
              <a:t>GIVE YOUR OWN ANSWER.</a:t>
            </a:r>
            <a:endParaRPr lang="ru-RU" sz="4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929066"/>
            <a:ext cx="7772400" cy="183990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cap="small" dirty="0" smtClean="0"/>
              <a:t> </a:t>
            </a:r>
            <a:r>
              <a:rPr lang="en-US" sz="8800" cap="small" dirty="0" smtClean="0">
                <a:solidFill>
                  <a:srgbClr val="00B050"/>
                </a:solidFill>
              </a:rPr>
              <a:t>VI  round</a:t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r>
              <a:rPr lang="en-US" sz="8800" cap="small" dirty="0" smtClean="0">
                <a:solidFill>
                  <a:srgbClr val="00B050"/>
                </a:solidFill>
              </a:rPr>
              <a:t/>
            </a:r>
            <a:br>
              <a:rPr lang="en-US" sz="8800" cap="small" dirty="0" smtClean="0">
                <a:solidFill>
                  <a:srgbClr val="00B050"/>
                </a:solidFill>
              </a:rPr>
            </a:br>
            <a:endParaRPr lang="ru-RU" sz="8800" cap="small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7772400" cy="2714643"/>
          </a:xfrm>
        </p:spPr>
        <p:txBody>
          <a:bodyPr>
            <a:normAutofit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</a:rPr>
              <a:t>REBUSES </a:t>
            </a:r>
          </a:p>
          <a:p>
            <a:pPr algn="ctr"/>
            <a:r>
              <a:rPr lang="en-US" sz="5800" b="1" dirty="0" smtClean="0">
                <a:solidFill>
                  <a:srgbClr val="FF0000"/>
                </a:solidFill>
              </a:rPr>
              <a:t>(riddles)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3333CC"/>
                </a:solidFill>
              </a:rPr>
              <a:t>WHAT IS IT? Guess.</a:t>
            </a:r>
            <a:endParaRPr lang="ru-RU" sz="7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643050"/>
            <a:ext cx="5643602" cy="44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1900</Words>
  <PresentationFormat>Экран (4:3)</PresentationFormat>
  <Paragraphs>429</Paragraphs>
  <Slides>127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127</vt:i4>
      </vt:variant>
    </vt:vector>
  </HeadingPairs>
  <TitlesOfParts>
    <vt:vector size="128" baseType="lpstr">
      <vt:lpstr>Тема Office</vt:lpstr>
      <vt:lpstr>MERRY CHRISTMAS! (quiz)</vt:lpstr>
      <vt:lpstr>Весёлого Рождества!</vt:lpstr>
      <vt:lpstr>“I will hold Christmas in my heart, and try to keep it all the year.”                             Charles Dickens</vt:lpstr>
      <vt:lpstr> I round</vt:lpstr>
      <vt:lpstr>Choose the right variant.</vt:lpstr>
      <vt:lpstr>Choose the right variant.</vt:lpstr>
      <vt:lpstr>Choose the right variant.</vt:lpstr>
      <vt:lpstr>Choose the right variant.</vt:lpstr>
      <vt:lpstr>Choose the right variant.</vt:lpstr>
      <vt:lpstr>Choose the right variant.</vt:lpstr>
      <vt:lpstr>Choose the right variant.</vt:lpstr>
      <vt:lpstr>Choose the right variant.</vt:lpstr>
      <vt:lpstr>Choose the right variant.</vt:lpstr>
      <vt:lpstr>Choose the right variant.</vt:lpstr>
      <vt:lpstr> I round answers </vt:lpstr>
      <vt:lpstr>Choose the right variant.</vt:lpstr>
      <vt:lpstr>Choose the right variant.</vt:lpstr>
      <vt:lpstr>Choose the right variant.</vt:lpstr>
      <vt:lpstr>Choose the right variant.</vt:lpstr>
      <vt:lpstr>Choose the right variant.</vt:lpstr>
      <vt:lpstr>Choose the right variant.</vt:lpstr>
      <vt:lpstr>Choose the right variant.</vt:lpstr>
      <vt:lpstr>Choose the right variant.</vt:lpstr>
      <vt:lpstr>Choose the right variant.</vt:lpstr>
      <vt:lpstr>Слайд 25</vt:lpstr>
      <vt:lpstr>Choose the right variant.</vt:lpstr>
      <vt:lpstr> II  round  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 II  round ANSWERS  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Choose where the letters are read in a different way.</vt:lpstr>
      <vt:lpstr> III  round  </vt:lpstr>
      <vt:lpstr>What film is it? Guess.</vt:lpstr>
      <vt:lpstr>What film is it? Guess.</vt:lpstr>
      <vt:lpstr>What film is it? Guess.</vt:lpstr>
      <vt:lpstr>What film is it? Guess.</vt:lpstr>
      <vt:lpstr>What film is it? Guess.</vt:lpstr>
      <vt:lpstr>What film is it? Guess.</vt:lpstr>
      <vt:lpstr>What film is it? Guess.</vt:lpstr>
      <vt:lpstr>What film is it? Guess.</vt:lpstr>
      <vt:lpstr>What film is it? Guess.</vt:lpstr>
      <vt:lpstr>What film is it? Guess.</vt:lpstr>
      <vt:lpstr> III  round ANSWERS  </vt:lpstr>
      <vt:lpstr>What film is it?  “Harry Potter”</vt:lpstr>
      <vt:lpstr>What film is it? “The Grinch” </vt:lpstr>
      <vt:lpstr>What film is it?  “Home alone”</vt:lpstr>
      <vt:lpstr>What film is it?  “Bad Santa”</vt:lpstr>
      <vt:lpstr>What film is it?  “Jingle all the way”</vt:lpstr>
      <vt:lpstr>What film is it? “The Christmas Chronicles”</vt:lpstr>
      <vt:lpstr>What film is it? “Christmas with the Kranks”</vt:lpstr>
      <vt:lpstr>What film is it? “Santa Claus”</vt:lpstr>
      <vt:lpstr>What film is it? “The Nutcracker and four realms”</vt:lpstr>
      <vt:lpstr>What film is it? “The Elf”</vt:lpstr>
      <vt:lpstr> IV  round  </vt:lpstr>
      <vt:lpstr>What film was this soundtrack used in? </vt:lpstr>
      <vt:lpstr> IV  round ANSWERS  </vt:lpstr>
      <vt:lpstr>What film was this soundtrack used in? </vt:lpstr>
      <vt:lpstr>What film was this soundtrack used in? </vt:lpstr>
      <vt:lpstr> V  round  </vt:lpstr>
      <vt:lpstr>1. What do the children hang up for santa to put the presents in?</vt:lpstr>
      <vt:lpstr>2.  What Kinds of songs are sung on christmas?</vt:lpstr>
      <vt:lpstr>3.  Which of santa’s reindeer has a red nose?</vt:lpstr>
      <vt:lpstr>4.  What bird is cooked for christmas dinner?</vt:lpstr>
      <vt:lpstr>5.  Who helps santa to make toys at the north pole?</vt:lpstr>
      <vt:lpstr>6.  I come with cold and snow but you like me and know. Who am I?</vt:lpstr>
      <vt:lpstr>7.  It is decorated with lights, toys and sweets and it is in all the houses. What is it?</vt:lpstr>
      <vt:lpstr>8.  What is santa’s favourite snack?</vt:lpstr>
      <vt:lpstr>9.  They are red and white. Children use them to decorate the christmas tree. What are they?</vt:lpstr>
      <vt:lpstr>10.  What do good and nice  children have for christmas?</vt:lpstr>
      <vt:lpstr> V  round ANSWERS  </vt:lpstr>
      <vt:lpstr>1. What do the children hang up for santa to put the presents in? stockings / socks</vt:lpstr>
      <vt:lpstr>2.  What Kinds of songs are sung on christmas? carols</vt:lpstr>
      <vt:lpstr>3.  Which of santa’s reindeer has a red nose? rudolph</vt:lpstr>
      <vt:lpstr>4.  What bird is cooked for christmas dinner? turkey</vt:lpstr>
      <vt:lpstr>5.  Who helps santa to make toys at the north pole? elves</vt:lpstr>
      <vt:lpstr>6.  I come with cold and snow but you like me and know. Who am I? winter </vt:lpstr>
      <vt:lpstr>7.  It is decorated with lights, toys and sweets and it is in all the houses. What is it? Christmas tree/ fir-tree</vt:lpstr>
      <vt:lpstr>8.  What is santa’s favourite snack? Milk and cookies</vt:lpstr>
      <vt:lpstr>9.  They are red and white. Children use them to decorate the christmas tree. What are they? Candy canes</vt:lpstr>
      <vt:lpstr>10.  What do good and nice  children have for christmas? Presents / gifts</vt:lpstr>
      <vt:lpstr> VI  round  </vt:lpstr>
      <vt:lpstr>WHAT IS IT? Guess.</vt:lpstr>
      <vt:lpstr>WHAT IS IT? Guess.</vt:lpstr>
      <vt:lpstr>WHAT IS IT? Guess.</vt:lpstr>
      <vt:lpstr>WHAT IS IT? Guess.</vt:lpstr>
      <vt:lpstr>WHAT IS IT? Guess.</vt:lpstr>
      <vt:lpstr>WHAT IS IT? Guess.</vt:lpstr>
      <vt:lpstr>WHAT IS IT? Guess.</vt:lpstr>
      <vt:lpstr>WHAT IS IT? Guess.</vt:lpstr>
      <vt:lpstr>WHAT IS IT? Guess.</vt:lpstr>
      <vt:lpstr>WHAT IS IT? Guess.</vt:lpstr>
      <vt:lpstr> VI  round ANSWERS  </vt:lpstr>
      <vt:lpstr>WHAT IS IT?    ham</vt:lpstr>
      <vt:lpstr>WHAT IS IT?    king</vt:lpstr>
      <vt:lpstr>WHAT IS IT?   candle</vt:lpstr>
      <vt:lpstr>WHAT IS IT?  journey</vt:lpstr>
      <vt:lpstr>WHAT IS IT?  coffee</vt:lpstr>
      <vt:lpstr>WHAT IS IT?  cartoon</vt:lpstr>
      <vt:lpstr>WHAT IS IT?  heart</vt:lpstr>
      <vt:lpstr>WHAT IS IT?  people</vt:lpstr>
      <vt:lpstr>WHAT IS IT? discover</vt:lpstr>
      <vt:lpstr>WHAT IS IT?  party</vt:lpstr>
      <vt:lpstr> VII  round  </vt:lpstr>
      <vt:lpstr>Captains have THREE minuteS.</vt:lpstr>
      <vt:lpstr>3-1-14-4-25  3-1-14-5-19  1-18-5  9-14 25-15-21-18  19-20-15-3-11-9-14-7, 8-15, 8-15, 8-15,  19-1-25-19 19-1-14-20-1  11-14-15-3-11-9-14-7!!!</vt:lpstr>
      <vt:lpstr> VII  round answers  </vt:lpstr>
      <vt:lpstr>Captains had THREE minuteS.</vt:lpstr>
      <vt:lpstr>CANDY CANES ARE IN YOUR STOCKING,  HO, HO, HO, SAYS SANTA KNOCKING!!!</vt:lpstr>
      <vt:lpstr>THANK YOU FOR THIS GAME!</vt:lpstr>
      <vt:lpstr>MERRY CHRISTMAS! (quiz)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MERRY CHRISTMAS!</dc:title>
  <dc:creator>ACER</dc:creator>
  <cp:lastModifiedBy>ACER</cp:lastModifiedBy>
  <cp:revision>35</cp:revision>
  <dcterms:created xsi:type="dcterms:W3CDTF">2023-11-12T15:06:54Z</dcterms:created>
  <dcterms:modified xsi:type="dcterms:W3CDTF">2024-11-25T17:44:30Z</dcterms:modified>
</cp:coreProperties>
</file>