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69" r:id="rId2"/>
    <p:sldId id="270" r:id="rId3"/>
    <p:sldId id="271" r:id="rId4"/>
    <p:sldId id="260" r:id="rId5"/>
    <p:sldId id="272" r:id="rId6"/>
    <p:sldId id="273" r:id="rId7"/>
    <p:sldId id="261" r:id="rId8"/>
    <p:sldId id="267" r:id="rId9"/>
    <p:sldId id="275" r:id="rId10"/>
    <p:sldId id="276" r:id="rId11"/>
    <p:sldId id="277" r:id="rId12"/>
    <p:sldId id="278" r:id="rId13"/>
    <p:sldId id="256" r:id="rId14"/>
    <p:sldId id="262" r:id="rId15"/>
    <p:sldId id="263" r:id="rId16"/>
    <p:sldId id="264" r:id="rId17"/>
    <p:sldId id="274" r:id="rId18"/>
    <p:sldId id="26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35B017-B5E6-46A2-94C1-4F0871AB54D0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CA701-261F-4981-9973-2DAFF538A0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356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CA701-261F-4981-9973-2DAFF538A04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605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0321" cy="6868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83664" y="2082689"/>
            <a:ext cx="645401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002060"/>
                </a:solidFill>
              </a:rPr>
              <a:t>«Мы в ответе за то,</a:t>
            </a:r>
          </a:p>
          <a:p>
            <a:r>
              <a:rPr lang="ru-RU" sz="5400" dirty="0" smtClean="0">
                <a:solidFill>
                  <a:srgbClr val="002060"/>
                </a:solidFill>
              </a:rPr>
              <a:t> что нас окружает»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6136" y="5229200"/>
            <a:ext cx="32608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Выполнила – Калюжная А.А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Должность  - воспитатель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1 категории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94384" y="6219231"/>
            <a:ext cx="253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9912" y="5849899"/>
            <a:ext cx="1540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rgbClr val="002060"/>
                </a:solidFill>
              </a:rPr>
              <a:t>г.Уссурийск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476671"/>
            <a:ext cx="87484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/>
                </a:solidFill>
              </a:rPr>
              <a:t> МУНИЦИПАЛЬНОЕ </a:t>
            </a:r>
            <a:r>
              <a:rPr lang="ru-RU" sz="1400" b="1" dirty="0" smtClean="0">
                <a:solidFill>
                  <a:schemeClr val="tx2"/>
                </a:solidFill>
              </a:rPr>
              <a:t>БЮДЖЕТНОЕ  </a:t>
            </a:r>
            <a:r>
              <a:rPr lang="ru-RU" sz="1400" b="1" dirty="0" smtClean="0">
                <a:solidFill>
                  <a:schemeClr val="tx2"/>
                </a:solidFill>
              </a:rPr>
              <a:t>ОБЩЕ</a:t>
            </a:r>
            <a:r>
              <a:rPr lang="ru-RU" sz="1400" b="1" dirty="0" smtClean="0">
                <a:solidFill>
                  <a:schemeClr val="tx2"/>
                </a:solidFill>
              </a:rPr>
              <a:t>ОБРАЗОВАТЕЛЬНОЕ  </a:t>
            </a:r>
            <a:r>
              <a:rPr lang="ru-RU" sz="1400" b="1" dirty="0">
                <a:solidFill>
                  <a:schemeClr val="tx2"/>
                </a:solidFill>
              </a:rPr>
              <a:t>УЧРЕЖДЕНИЕ </a:t>
            </a:r>
            <a:endParaRPr lang="ru-RU" sz="14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tx2"/>
                </a:solidFill>
              </a:rPr>
              <a:t> «СРЕДНЯЯ ОБЩЕОБРАЗОВАТЕЛЬНАЯ ШКОЛА № 11»</a:t>
            </a:r>
            <a:endParaRPr lang="ru-RU" sz="1400" b="1" dirty="0">
              <a:solidFill>
                <a:schemeClr val="tx2"/>
              </a:solidFill>
            </a:endParaRPr>
          </a:p>
          <a:p>
            <a:pPr algn="ctr"/>
            <a:r>
              <a:rPr lang="ru-RU" sz="1400" b="1" dirty="0" err="1" smtClean="0">
                <a:solidFill>
                  <a:schemeClr val="tx2"/>
                </a:solidFill>
              </a:rPr>
              <a:t>г.УССУРИЙСК</a:t>
            </a:r>
            <a:endParaRPr lang="ru-RU" sz="1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1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0"/>
            <a:ext cx="9036496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</a:rPr>
              <a:t>2 этап. </a:t>
            </a:r>
            <a:r>
              <a:rPr lang="ru-RU" sz="3200" dirty="0" smtClean="0">
                <a:solidFill>
                  <a:srgbClr val="002060"/>
                </a:solidFill>
              </a:rPr>
              <a:t>Практический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-Консультация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«Земля наш дом». 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-Осеннее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развлечение «Белкин дом».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-Выставка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поделок из природных материалов «Дары осени».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-Конкурс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авторских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сказок,стихов,частушек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или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речевок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на экологическую тему «Я Вам скажу…».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-Выставка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флористических новогодних композиций.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-Конкурс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на лучшую кормушку «Птичья столовая».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-Папка-передвижка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«Люби и охраняй окружающую природу».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-Модный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показ «Дефиле из утиля» (костюмы из </a:t>
            </a:r>
            <a:r>
              <a:rPr lang="ru-RU" sz="2000" dirty="0" err="1">
                <a:solidFill>
                  <a:schemeClr val="accent1">
                    <a:lumMod val="50000"/>
                  </a:schemeClr>
                </a:solidFill>
              </a:rPr>
              <a:t>втор.сырья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 и бытовых отходов).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-«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Город без гвоздей» (строительство бумажного городка).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-Фотоальбом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домашних цветов  «Ах, какое загляденье…».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-Оформление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стенда «К ребенку с добром».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-Спортивная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игра для родителей и детей «Зов джунглей».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-Родительское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собрание –КВН «Тайны природы».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-Эколого-психологические игры.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-Поход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в лес «Тропинка замечательных открытий».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-Экологический 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</a:rPr>
              <a:t>субботник с родителями «От чистоты в душе к чистоте во дворе».</a:t>
            </a:r>
          </a:p>
        </p:txBody>
      </p:sp>
    </p:spTree>
    <p:extLst>
      <p:ext uri="{BB962C8B-B14F-4D97-AF65-F5344CB8AC3E}">
        <p14:creationId xmlns:p14="http://schemas.microsoft.com/office/powerpoint/2010/main" val="319881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1055"/>
            <a:ext cx="91440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3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этап. 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Контрольно-оценочный</a:t>
            </a:r>
          </a:p>
          <a:p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-Анкетирование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родителей.</a:t>
            </a:r>
          </a:p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-Подведение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итогов.</a:t>
            </a:r>
          </a:p>
          <a:p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-Обобщение </a:t>
            </a:r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результатов работы, их анализ, формулировка выводов</a:t>
            </a: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endParaRPr lang="ru-RU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66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3343"/>
            <a:ext cx="8568952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         4 </a:t>
            </a:r>
            <a:r>
              <a:rPr lang="ru-RU" sz="4000" dirty="0">
                <a:solidFill>
                  <a:srgbClr val="002060"/>
                </a:solidFill>
              </a:rPr>
              <a:t>этап. Презентационный.</a:t>
            </a:r>
          </a:p>
          <a:p>
            <a:endParaRPr lang="ru-RU" sz="4000" dirty="0" smtClean="0">
              <a:solidFill>
                <a:srgbClr val="002060"/>
              </a:solidFill>
            </a:endParaRPr>
          </a:p>
          <a:p>
            <a:endParaRPr lang="ru-RU" sz="4000" dirty="0" smtClean="0">
              <a:solidFill>
                <a:srgbClr val="002060"/>
              </a:solidFill>
            </a:endParaRPr>
          </a:p>
          <a:p>
            <a:endParaRPr lang="ru-RU" sz="4000" dirty="0">
              <a:solidFill>
                <a:srgbClr val="002060"/>
              </a:solidFill>
            </a:endParaRPr>
          </a:p>
          <a:p>
            <a:endParaRPr lang="ru-RU" sz="4000" dirty="0" smtClean="0">
              <a:solidFill>
                <a:srgbClr val="002060"/>
              </a:solidFill>
            </a:endParaRPr>
          </a:p>
          <a:p>
            <a:endParaRPr lang="ru-RU" sz="4000" dirty="0" smtClean="0">
              <a:solidFill>
                <a:srgbClr val="002060"/>
              </a:solidFill>
            </a:endParaRPr>
          </a:p>
          <a:p>
            <a:endParaRPr lang="ru-RU" sz="4000" dirty="0">
              <a:solidFill>
                <a:srgbClr val="002060"/>
              </a:solidFill>
            </a:endParaRPr>
          </a:p>
          <a:p>
            <a:r>
              <a:rPr lang="ru-RU" sz="4000" dirty="0">
                <a:solidFill>
                  <a:srgbClr val="002060"/>
                </a:solidFill>
              </a:rPr>
              <a:t>-Презентация </a:t>
            </a:r>
            <a:endParaRPr lang="ru-RU" sz="4000" dirty="0" smtClean="0">
              <a:solidFill>
                <a:srgbClr val="002060"/>
              </a:solidFill>
            </a:endParaRPr>
          </a:p>
          <a:p>
            <a:r>
              <a:rPr lang="ru-RU" sz="4800" dirty="0" smtClean="0">
                <a:solidFill>
                  <a:srgbClr val="002060"/>
                </a:solidFill>
              </a:rPr>
              <a:t> «</a:t>
            </a:r>
            <a:r>
              <a:rPr lang="ru-RU" sz="4800" dirty="0">
                <a:solidFill>
                  <a:srgbClr val="002060"/>
                </a:solidFill>
              </a:rPr>
              <a:t>Мы в ответе за то, </a:t>
            </a:r>
            <a:endParaRPr lang="ru-RU" sz="4800" dirty="0" smtClean="0">
              <a:solidFill>
                <a:srgbClr val="002060"/>
              </a:solidFill>
            </a:endParaRPr>
          </a:p>
          <a:p>
            <a:r>
              <a:rPr lang="ru-RU" sz="4800" dirty="0" smtClean="0">
                <a:solidFill>
                  <a:srgbClr val="002060"/>
                </a:solidFill>
              </a:rPr>
              <a:t>                 что </a:t>
            </a:r>
            <a:r>
              <a:rPr lang="ru-RU" sz="4800" dirty="0">
                <a:solidFill>
                  <a:srgbClr val="002060"/>
                </a:solidFill>
              </a:rPr>
              <a:t>нас окружает»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6912768" cy="374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03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992" y="-16899"/>
            <a:ext cx="9205991" cy="6874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V="1">
            <a:off x="0" y="3654272"/>
            <a:ext cx="4881870" cy="274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81870" y="8190"/>
            <a:ext cx="4262129" cy="3196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832156"/>
            <a:ext cx="403244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   </a:t>
            </a:r>
            <a:r>
              <a:rPr lang="ru-RU" sz="44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Осеннее                                                     развлечение</a:t>
            </a:r>
            <a:endParaRPr lang="ru-RU" sz="44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064" y="4365520"/>
            <a:ext cx="3839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«Белкин дом»</a:t>
            </a:r>
            <a:endParaRPr lang="ru-RU" sz="44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96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D:\фото\2014-11-05\0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5708"/>
            <a:ext cx="4669722" cy="3502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фото\2014-11-05\0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722" y="0"/>
            <a:ext cx="4474278" cy="3355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6609" y="1139245"/>
            <a:ext cx="45365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Папка – передвижка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 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69722" y="4322024"/>
            <a:ext cx="44742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«</a:t>
            </a:r>
            <a:r>
              <a:rPr lang="ru-RU" sz="28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Люби и </a:t>
            </a:r>
            <a:r>
              <a:rPr lang="ru-RU" sz="2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охраняй </a:t>
            </a:r>
          </a:p>
          <a:p>
            <a:r>
              <a:rPr lang="ru-RU" sz="28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      окружающую </a:t>
            </a:r>
          </a:p>
          <a:p>
            <a:r>
              <a:rPr lang="ru-RU" sz="28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                  природу»</a:t>
            </a:r>
            <a:endParaRPr lang="ru-RU" sz="28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01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D:\фото\2014-11-05\0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фото\2014-11-05\0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666" y="-10001"/>
            <a:ext cx="4585334" cy="343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657817"/>
            <a:ext cx="436209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tx2"/>
                </a:solidFill>
              </a:rPr>
              <a:t>Фотоальбом</a:t>
            </a:r>
          </a:p>
          <a:p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smtClean="0">
                <a:solidFill>
                  <a:schemeClr val="tx2"/>
                </a:solidFill>
              </a:rPr>
              <a:t>  домашних цветов</a:t>
            </a:r>
          </a:p>
          <a:p>
            <a:r>
              <a:rPr lang="ru-RU" sz="3600" dirty="0" smtClean="0">
                <a:solidFill>
                  <a:schemeClr val="tx2"/>
                </a:solidFill>
              </a:rPr>
              <a:t>    </a:t>
            </a:r>
            <a:endParaRPr lang="ru-RU" sz="3600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19179" y="4149080"/>
            <a:ext cx="468589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«</a:t>
            </a:r>
            <a:r>
              <a:rPr lang="ru-RU" sz="3600" dirty="0">
                <a:solidFill>
                  <a:schemeClr val="tx2"/>
                </a:solidFill>
              </a:rPr>
              <a:t>Ах, </a:t>
            </a:r>
            <a:endParaRPr lang="ru-RU" sz="3600" dirty="0" smtClean="0">
              <a:solidFill>
                <a:schemeClr val="tx2"/>
              </a:solidFill>
            </a:endParaRPr>
          </a:p>
          <a:p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smtClean="0">
                <a:solidFill>
                  <a:schemeClr val="tx2"/>
                </a:solidFill>
              </a:rPr>
              <a:t>      какое </a:t>
            </a:r>
          </a:p>
          <a:p>
            <a:r>
              <a:rPr lang="ru-RU" sz="3600" dirty="0">
                <a:solidFill>
                  <a:schemeClr val="tx2"/>
                </a:solidFill>
              </a:rPr>
              <a:t> </a:t>
            </a:r>
            <a:r>
              <a:rPr lang="ru-RU" sz="3600" dirty="0" smtClean="0">
                <a:solidFill>
                  <a:schemeClr val="tx2"/>
                </a:solidFill>
              </a:rPr>
              <a:t>           загляденье!»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           </a:t>
            </a:r>
          </a:p>
          <a:p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212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657317"/>
            <a:ext cx="50389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</a:rPr>
              <a:t>«</a:t>
            </a:r>
            <a:r>
              <a:rPr lang="ru-RU" sz="36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Тропинка </a:t>
            </a:r>
            <a:endParaRPr lang="ru-RU" sz="3600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r>
              <a:rPr lang="ru-RU" sz="3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 замечательных </a:t>
            </a:r>
          </a:p>
          <a:p>
            <a:r>
              <a:rPr lang="ru-RU" sz="3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             открытий»</a:t>
            </a:r>
            <a:endParaRPr lang="ru-RU" sz="36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43" y="3554937"/>
            <a:ext cx="5052053" cy="2841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52053" y="383620"/>
            <a:ext cx="4091947" cy="230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5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5600" y="-99392"/>
            <a:ext cx="8640960" cy="683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Вывод</a:t>
            </a: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Считаю, что поставленные задачи проекта выполнены:</a:t>
            </a: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-Повысился 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уровень экологической культуры и информированности родителей о проблеме обращения с отходами с помощью совместных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мероприятий «Дефиле из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утиля», «От чистоты в душе к чистоте во дворе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» и др.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-Родители включились в 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процесс экологического воспитания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детей, активно участвовали во всех мероприятиях.</a:t>
            </a: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-Повысилась экологическая компетентность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и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природоохранная деятельность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родителей в улучшении качества окружающей среды и в деле воспитания детей.</a:t>
            </a:r>
          </a:p>
          <a:p>
            <a:endParaRPr lang="ru-RU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71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26052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404664"/>
            <a:ext cx="87639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  <a:hlinkClick r:id="" action="ppaction://noaction">
                  <a:snd r:embed="rId3" name="applause.wav"/>
                </a:hlinkClick>
              </a:rPr>
              <a:t>СПАСИБО ЗА ВНИМАНИЕ</a:t>
            </a:r>
            <a:endParaRPr lang="ru-RU" sz="6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6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User\AppData\Local\Microsoft\Windows\Temporary Internet Files\Content.IE5\I6A8U0AI\MP900444862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144001" cy="6898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87624" y="28911"/>
            <a:ext cx="8034572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«</a:t>
            </a:r>
            <a:r>
              <a:rPr lang="ru-RU" sz="4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Я сорвал цветок, и он завял.</a:t>
            </a:r>
          </a:p>
          <a:p>
            <a:r>
              <a:rPr lang="ru-RU" sz="4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Я </a:t>
            </a:r>
            <a:r>
              <a:rPr lang="ru-RU" sz="4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поймал жука,</a:t>
            </a:r>
          </a:p>
          <a:p>
            <a:r>
              <a:rPr lang="ru-RU" sz="4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И </a:t>
            </a:r>
            <a:r>
              <a:rPr lang="ru-RU" sz="4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он умер у меня на ладони.</a:t>
            </a:r>
          </a:p>
          <a:p>
            <a:r>
              <a:rPr lang="ru-RU" sz="4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И </a:t>
            </a:r>
            <a:r>
              <a:rPr lang="ru-RU" sz="4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тогда я понял:</a:t>
            </a:r>
          </a:p>
          <a:p>
            <a:r>
              <a:rPr lang="ru-RU" sz="4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Прикоснуться </a:t>
            </a:r>
            <a:r>
              <a:rPr lang="ru-RU" sz="4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к природе</a:t>
            </a:r>
          </a:p>
          <a:p>
            <a:r>
              <a:rPr lang="ru-RU" sz="4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Можно </a:t>
            </a:r>
            <a:r>
              <a:rPr lang="ru-RU" sz="4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только сердцем»</a:t>
            </a:r>
          </a:p>
        </p:txBody>
      </p:sp>
    </p:spTree>
    <p:extLst>
      <p:ext uri="{BB962C8B-B14F-4D97-AF65-F5344CB8AC3E}">
        <p14:creationId xmlns:p14="http://schemas.microsoft.com/office/powerpoint/2010/main" val="302445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AppData\Local\Microsoft\Windows\Temporary Internet Files\Content.IE5\XKNPX2EZ\MP90043092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50"/>
            <a:ext cx="9325666" cy="684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6749"/>
            <a:ext cx="932566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                    </a:t>
            </a:r>
            <a:r>
              <a:rPr lang="ru-RU" sz="5400" dirty="0" smtClean="0">
                <a:solidFill>
                  <a:srgbClr val="002060"/>
                </a:solidFill>
              </a:rPr>
              <a:t>Название проекта:</a:t>
            </a:r>
          </a:p>
          <a:p>
            <a:r>
              <a:rPr lang="ru-RU" sz="5400" dirty="0" smtClean="0">
                <a:solidFill>
                  <a:srgbClr val="002060"/>
                </a:solidFill>
              </a:rPr>
              <a:t>         «Прикоснись</a:t>
            </a:r>
          </a:p>
          <a:p>
            <a:endParaRPr lang="ru-RU" sz="5400" dirty="0" smtClean="0">
              <a:solidFill>
                <a:srgbClr val="002060"/>
              </a:solidFill>
            </a:endParaRPr>
          </a:p>
          <a:p>
            <a:r>
              <a:rPr lang="ru-RU" sz="5400" dirty="0" smtClean="0">
                <a:solidFill>
                  <a:srgbClr val="002060"/>
                </a:solidFill>
              </a:rPr>
              <a:t>                    к</a:t>
            </a:r>
          </a:p>
          <a:p>
            <a:endParaRPr lang="ru-RU" sz="5400" dirty="0" smtClean="0">
              <a:solidFill>
                <a:srgbClr val="002060"/>
              </a:solidFill>
            </a:endParaRPr>
          </a:p>
          <a:p>
            <a:endParaRPr lang="ru-RU" sz="5400" dirty="0" smtClean="0">
              <a:solidFill>
                <a:srgbClr val="002060"/>
              </a:solidFill>
            </a:endParaRPr>
          </a:p>
          <a:p>
            <a:r>
              <a:rPr lang="ru-RU" sz="5400" dirty="0" smtClean="0">
                <a:solidFill>
                  <a:srgbClr val="002060"/>
                </a:solidFill>
              </a:rPr>
              <a:t>        природе сердцем»   </a:t>
            </a:r>
            <a:endParaRPr lang="ru-RU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70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</a:t>
            </a:r>
            <a:r>
              <a:rPr lang="ru-RU" sz="1700" b="1" dirty="0" smtClean="0">
                <a:solidFill>
                  <a:srgbClr val="002060"/>
                </a:solidFill>
              </a:rPr>
              <a:t>Актуальность.</a:t>
            </a:r>
          </a:p>
          <a:p>
            <a:endParaRPr lang="ru-RU" sz="1700" b="1" dirty="0">
              <a:solidFill>
                <a:srgbClr val="C00000"/>
              </a:solidFill>
            </a:endParaRPr>
          </a:p>
          <a:p>
            <a:r>
              <a:rPr lang="ru-RU" sz="1400" dirty="0">
                <a:solidFill>
                  <a:srgbClr val="002060"/>
                </a:solidFill>
              </a:rPr>
              <a:t>Дошкольное детство – начальный этап становления человеческой личности и воспитание экологической культуры. При ознакомлении детей с природой открываются возможности для эстетического, патриотического, нравственного воспитания. Общение с природой обогащает духовную сферу человека, способствует формированию положительных моральных качеств.</a:t>
            </a:r>
          </a:p>
          <a:p>
            <a:r>
              <a:rPr lang="ru-RU" sz="1400" dirty="0">
                <a:solidFill>
                  <a:srgbClr val="002060"/>
                </a:solidFill>
              </a:rPr>
              <a:t>Важно, чтобы ребёнок мог оценить поведение человека в природе, высказать своё суждение, мнение, а также понять и принять позицию другого.</a:t>
            </a:r>
          </a:p>
          <a:p>
            <a:r>
              <a:rPr lang="ru-RU" sz="1400" dirty="0">
                <a:solidFill>
                  <a:srgbClr val="002060"/>
                </a:solidFill>
              </a:rPr>
              <a:t>Экологическое образование дошкольников можно рассматривать как процесс непрерывного воспитания родителей, направленный на формирование экологической культуры всех членов семьи.  Экологическое  образование (просвещение)  родителей  – одно из крайне важных и в то же время одно из наиболее сложных направлений работы дошкольного учреждения. Одна из первостепенных задач – привлечение взрослых членов семьи (даже бабушек и дедушек в большей степени, чем занятых пап и мам) к совместной работе. </a:t>
            </a:r>
          </a:p>
          <a:p>
            <a:r>
              <a:rPr lang="ru-RU" sz="1400" dirty="0">
                <a:solidFill>
                  <a:srgbClr val="002060"/>
                </a:solidFill>
              </a:rPr>
              <a:t>Семья как среда формирования личности оказывает огромное влияние и на формирование у ребенка основ экологического мировоззрения. Нравственные нормы экологической культуры закладываются, прежде всего, в семье: культура поведения родителей во многом определяет культуру ребенка. Правда, социологические исследования свидетельствуют, что сегодня степень озабоченности населения, его информированность и активность по поводу экологических проблем находятся на низком уровне и не зависят от возраста. Это делает проблематичным высокую эффективность экологического воспитания и образования в семье и обуславливает необходимость непрерывного процесса экологического просвещения родителей.</a:t>
            </a:r>
          </a:p>
          <a:p>
            <a:r>
              <a:rPr lang="ru-RU" sz="1400" dirty="0">
                <a:solidFill>
                  <a:srgbClr val="002060"/>
                </a:solidFill>
              </a:rPr>
              <a:t>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4725144"/>
            <a:ext cx="3960440" cy="2132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3626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AppData\Local\Microsoft\Windows\Temporary Internet Files\Content.IE5\I6A8U0AI\MP90042782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0656000" cy="754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116632"/>
            <a:ext cx="828092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</a:rPr>
              <a:t>Проблема</a:t>
            </a:r>
            <a:r>
              <a:rPr lang="ru-RU" sz="3200" dirty="0" smtClean="0">
                <a:solidFill>
                  <a:srgbClr val="002060"/>
                </a:solidFill>
              </a:rPr>
              <a:t>.</a:t>
            </a:r>
            <a:endParaRPr lang="ru-RU" sz="3200" dirty="0">
              <a:solidFill>
                <a:srgbClr val="002060"/>
              </a:solidFill>
            </a:endParaRPr>
          </a:p>
          <a:p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Низкий уровень экологической культуры и информированности родителей об экологической  </a:t>
            </a:r>
            <a:r>
              <a:rPr lang="ru-RU" sz="32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обстановке </a:t>
            </a:r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в нашем поселке обуславливает недостаточный уровень познавательной  активности  и экологических знаний у детей</a:t>
            </a:r>
            <a:r>
              <a:rPr lang="ru-RU" sz="32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.</a:t>
            </a:r>
          </a:p>
          <a:p>
            <a:endParaRPr lang="ru-RU" sz="32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</a:rPr>
              <a:t>Цель.</a:t>
            </a:r>
          </a:p>
          <a:p>
            <a:r>
              <a:rPr lang="ru-RU" sz="32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Воспитание экологической культуры дошкольников во взаимодействии двух образовательных сфер – семьи и дошкольного учреждения.</a:t>
            </a:r>
          </a:p>
        </p:txBody>
      </p:sp>
    </p:spTree>
    <p:extLst>
      <p:ext uri="{BB962C8B-B14F-4D97-AF65-F5344CB8AC3E}">
        <p14:creationId xmlns:p14="http://schemas.microsoft.com/office/powerpoint/2010/main" val="3814422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AppData\Local\Microsoft\Windows\Temporary Internet Files\Content.IE5\RXER67M2\MC90041204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" y="0"/>
            <a:ext cx="91203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9671" y="332656"/>
            <a:ext cx="849694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Задачи проекта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</a:p>
          <a:p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dirty="0">
                <a:solidFill>
                  <a:srgbClr val="002060"/>
                </a:solidFill>
              </a:rPr>
              <a:t>-Подвести к пониманию важности проблемы взаимоотношения человека с природой и последствий деятельности человека в ней.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-Повысить уровень экологической культуры и информированности родителей о проблеме обращения с отходами с помощью совместных мероприятий.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- Включение родителей в процесс экологического воспитания дошкольников, формирование единой экологически воспитывающей среды «образовательное учреждение – дом (семья) ребенка».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-Формирование экологической компетентности и природоохранной деятельности родителей в улучшении качества окружающей среды и в деле воспитания детей.</a:t>
            </a:r>
          </a:p>
        </p:txBody>
      </p:sp>
    </p:spTree>
    <p:extLst>
      <p:ext uri="{BB962C8B-B14F-4D97-AF65-F5344CB8AC3E}">
        <p14:creationId xmlns:p14="http://schemas.microsoft.com/office/powerpoint/2010/main" val="146312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AppData\Local\Microsoft\Windows\Temporary Internet Files\Content.IE5\I6A8U0AI\MP900442426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33475"/>
            <a:ext cx="9144000" cy="95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Участники </a:t>
            </a:r>
            <a:r>
              <a:rPr lang="ru-RU" sz="2800" b="1" dirty="0">
                <a:solidFill>
                  <a:srgbClr val="002060"/>
                </a:solidFill>
              </a:rPr>
              <a:t>проекта: </a:t>
            </a:r>
            <a:r>
              <a:rPr lang="ru-RU" sz="28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дети, родители, специалисты</a:t>
            </a:r>
            <a:r>
              <a:rPr lang="ru-RU" sz="2800" dirty="0"/>
              <a:t>.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Тип </a:t>
            </a:r>
            <a:r>
              <a:rPr lang="ru-RU" sz="2800" b="1" dirty="0">
                <a:solidFill>
                  <a:srgbClr val="002060"/>
                </a:solidFill>
              </a:rPr>
              <a:t>проекта: </a:t>
            </a:r>
            <a:r>
              <a:rPr lang="ru-RU" sz="28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практико-ориентированный</a:t>
            </a:r>
          </a:p>
          <a:p>
            <a:r>
              <a:rPr lang="ru-RU" sz="2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-По </a:t>
            </a:r>
            <a:r>
              <a:rPr lang="ru-RU" sz="28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количеству участников: коллективный</a:t>
            </a:r>
          </a:p>
          <a:p>
            <a:r>
              <a:rPr lang="ru-RU" sz="2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-По </a:t>
            </a:r>
            <a:r>
              <a:rPr lang="ru-RU" sz="28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продолжительности: долгосрочный.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Ожидаемые результаты:</a:t>
            </a:r>
          </a:p>
          <a:p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-Повышение родительской компетентности в вопросах экологического воспитания детей</a:t>
            </a:r>
            <a:r>
              <a:rPr lang="ru-RU" sz="2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.     Непосредственное </a:t>
            </a:r>
            <a:r>
              <a:rPr lang="ru-RU" sz="28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участие родителей и детей в организации различных экологических мероприятий.</a:t>
            </a:r>
          </a:p>
          <a:p>
            <a:r>
              <a:rPr lang="ru-RU" sz="28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 - Воспитание правильного отношения детей к природе, умение бережно относиться к живым существам. </a:t>
            </a:r>
          </a:p>
          <a:p>
            <a:r>
              <a:rPr lang="ru-RU" sz="28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- </a:t>
            </a:r>
            <a:r>
              <a:rPr lang="ru-RU" sz="2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Анкетирование </a:t>
            </a:r>
            <a:r>
              <a:rPr lang="ru-RU" sz="28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родителей.</a:t>
            </a:r>
          </a:p>
          <a:p>
            <a:r>
              <a:rPr lang="ru-RU" sz="28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- </a:t>
            </a:r>
            <a:r>
              <a:rPr lang="ru-RU" sz="2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Презентация </a:t>
            </a:r>
            <a:r>
              <a:rPr lang="ru-RU" sz="2800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«Мы в ответе за то, что нас окружает». </a:t>
            </a:r>
          </a:p>
          <a:p>
            <a:endParaRPr lang="ru-RU" sz="28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 smtClean="0"/>
          </a:p>
          <a:p>
            <a:endParaRPr lang="ru-RU" sz="1400" dirty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77619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91440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Обеспечение проектной </a:t>
            </a:r>
            <a:r>
              <a:rPr lang="ru-RU" sz="1600" b="1" dirty="0" smtClean="0">
                <a:solidFill>
                  <a:srgbClr val="002060"/>
                </a:solidFill>
              </a:rPr>
              <a:t>деятельности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 Методическое:</a:t>
            </a:r>
            <a:endParaRPr lang="ru-RU" sz="1600" b="1" dirty="0">
              <a:solidFill>
                <a:srgbClr val="002060"/>
              </a:solidFill>
            </a:endParaRPr>
          </a:p>
          <a:p>
            <a:r>
              <a:rPr lang="ru-RU" sz="1600" dirty="0" smtClean="0">
                <a:solidFill>
                  <a:srgbClr val="002060"/>
                </a:solidFill>
              </a:rPr>
              <a:t>1.А.И</a:t>
            </a:r>
            <a:r>
              <a:rPr lang="ru-RU" sz="1600" dirty="0">
                <a:solidFill>
                  <a:srgbClr val="002060"/>
                </a:solidFill>
              </a:rPr>
              <a:t>. </a:t>
            </a:r>
            <a:r>
              <a:rPr lang="ru-RU" sz="1600" dirty="0" err="1">
                <a:solidFill>
                  <a:srgbClr val="002060"/>
                </a:solidFill>
              </a:rPr>
              <a:t>Грехова</a:t>
            </a:r>
            <a:r>
              <a:rPr lang="ru-RU" sz="1600" dirty="0">
                <a:solidFill>
                  <a:srgbClr val="002060"/>
                </a:solidFill>
              </a:rPr>
              <a:t>. </a:t>
            </a:r>
            <a:r>
              <a:rPr lang="ru-RU" sz="1600" dirty="0" err="1">
                <a:solidFill>
                  <a:srgbClr val="002060"/>
                </a:solidFill>
              </a:rPr>
              <a:t>Сервисшкола</a:t>
            </a:r>
            <a:r>
              <a:rPr lang="ru-RU" sz="1600" dirty="0">
                <a:solidFill>
                  <a:srgbClr val="002060"/>
                </a:solidFill>
              </a:rPr>
              <a:t>. М.,2002 «В союзе с природой»</a:t>
            </a:r>
          </a:p>
          <a:p>
            <a:r>
              <a:rPr lang="ru-RU" sz="1600" dirty="0" err="1">
                <a:solidFill>
                  <a:srgbClr val="002060"/>
                </a:solidFill>
              </a:rPr>
              <a:t>Балаценко</a:t>
            </a:r>
            <a:r>
              <a:rPr lang="ru-RU" sz="1600" dirty="0">
                <a:solidFill>
                  <a:srgbClr val="002060"/>
                </a:solidFill>
              </a:rPr>
              <a:t> Л. Работа с родителями по экологическому воспитанию детей // Ребенок в детском саду. 2002. N 5. С. 80-82.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2.Григорьева </a:t>
            </a:r>
            <a:r>
              <a:rPr lang="ru-RU" sz="1600" dirty="0">
                <a:solidFill>
                  <a:srgbClr val="002060"/>
                </a:solidFill>
              </a:rPr>
              <a:t>Н., Козлова Л. Как мы работаем с родителями. // Дошкольное воспитание. 1998, N 9. – С. 23 - 31.</a:t>
            </a:r>
          </a:p>
          <a:p>
            <a:r>
              <a:rPr lang="ru-RU" sz="1600" dirty="0" err="1">
                <a:solidFill>
                  <a:srgbClr val="002060"/>
                </a:solidFill>
              </a:rPr>
              <a:t>Далинина</a:t>
            </a:r>
            <a:r>
              <a:rPr lang="ru-RU" sz="1600" dirty="0">
                <a:solidFill>
                  <a:srgbClr val="002060"/>
                </a:solidFill>
              </a:rPr>
              <a:t> Т. Современные проблемы взаимодействия дошкольного учреждения с семьей. // Дошкольное воспитание. 2000, N 1. – С. 41 - 49.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3.Дошкольное </a:t>
            </a:r>
            <a:r>
              <a:rPr lang="ru-RU" sz="1600" dirty="0">
                <a:solidFill>
                  <a:srgbClr val="002060"/>
                </a:solidFill>
              </a:rPr>
              <a:t>учреждение и семья – единое пространство детского развития. / Т.Н. </a:t>
            </a:r>
            <a:r>
              <a:rPr lang="ru-RU" sz="1600" dirty="0" err="1">
                <a:solidFill>
                  <a:srgbClr val="002060"/>
                </a:solidFill>
              </a:rPr>
              <a:t>Доронова</a:t>
            </a:r>
            <a:r>
              <a:rPr lang="ru-RU" sz="1600" dirty="0">
                <a:solidFill>
                  <a:srgbClr val="002060"/>
                </a:solidFill>
              </a:rPr>
              <a:t>, Е.В. Соловьева, А.Е. </a:t>
            </a:r>
            <a:r>
              <a:rPr lang="ru-RU" sz="1600" dirty="0" err="1">
                <a:solidFill>
                  <a:srgbClr val="002060"/>
                </a:solidFill>
              </a:rPr>
              <a:t>Жичкина</a:t>
            </a:r>
            <a:r>
              <a:rPr lang="ru-RU" sz="1600" dirty="0">
                <a:solidFill>
                  <a:srgbClr val="002060"/>
                </a:solidFill>
              </a:rPr>
              <a:t> и др. – М., 2001. – С. 25 - 26.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4.Зенина </a:t>
            </a:r>
            <a:r>
              <a:rPr lang="ru-RU" sz="1600" dirty="0">
                <a:solidFill>
                  <a:srgbClr val="002060"/>
                </a:solidFill>
              </a:rPr>
              <a:t>Т. Работа с родителями по экологическому воспитанию дошкольников. // Дошкольное воспитание. 2000, N 7. – С.58-63.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5.Иванова </a:t>
            </a:r>
            <a:r>
              <a:rPr lang="ru-RU" sz="1600" dirty="0">
                <a:solidFill>
                  <a:srgbClr val="002060"/>
                </a:solidFill>
              </a:rPr>
              <a:t>Г., </a:t>
            </a:r>
            <a:r>
              <a:rPr lang="ru-RU" sz="1600" dirty="0" err="1">
                <a:solidFill>
                  <a:srgbClr val="002060"/>
                </a:solidFill>
              </a:rPr>
              <a:t>Курашова</a:t>
            </a:r>
            <a:r>
              <a:rPr lang="ru-RU" sz="1600" dirty="0">
                <a:solidFill>
                  <a:srgbClr val="002060"/>
                </a:solidFill>
              </a:rPr>
              <a:t> В. Об организации работы по экологическому воспитанию. // Дошкольное воспитание. N 7. – С. 10-12.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6.Козлова </a:t>
            </a:r>
            <a:r>
              <a:rPr lang="ru-RU" sz="1600" dirty="0">
                <a:solidFill>
                  <a:srgbClr val="002060"/>
                </a:solidFill>
              </a:rPr>
              <a:t>А.В., </a:t>
            </a:r>
            <a:r>
              <a:rPr lang="ru-RU" sz="1600" dirty="0" err="1">
                <a:solidFill>
                  <a:srgbClr val="002060"/>
                </a:solidFill>
              </a:rPr>
              <a:t>Дешеулина</a:t>
            </a:r>
            <a:r>
              <a:rPr lang="ru-RU" sz="1600" dirty="0">
                <a:solidFill>
                  <a:srgbClr val="002060"/>
                </a:solidFill>
              </a:rPr>
              <a:t> Р.П. Работа ДОУ с семьей. – М., 2004.</a:t>
            </a:r>
          </a:p>
          <a:p>
            <a:r>
              <a:rPr lang="ru-RU" sz="1600" dirty="0" err="1">
                <a:solidFill>
                  <a:srgbClr val="002060"/>
                </a:solidFill>
              </a:rPr>
              <a:t>Копцова</a:t>
            </a:r>
            <a:r>
              <a:rPr lang="ru-RU" sz="1600" dirty="0">
                <a:solidFill>
                  <a:srgbClr val="002060"/>
                </a:solidFill>
              </a:rPr>
              <a:t> Г.А. Организация работы с родителями в современном ДОУ. // Всё для детского сада. –  http://www.moi-detsad.ru/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7.Павлова </a:t>
            </a:r>
            <a:r>
              <a:rPr lang="ru-RU" sz="1600" dirty="0">
                <a:solidFill>
                  <a:srgbClr val="002060"/>
                </a:solidFill>
              </a:rPr>
              <a:t>Л. О взаимодействии семейного и общественного воспитания детей раннего возраста. // Дошкольное воспитание. 2002, N8. – С. 8 - 13.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8.Рыжова </a:t>
            </a:r>
            <a:r>
              <a:rPr lang="ru-RU" sz="1600" dirty="0">
                <a:solidFill>
                  <a:srgbClr val="002060"/>
                </a:solidFill>
              </a:rPr>
              <a:t>Н.А. Экологическое образование в детском саду. – М., 2001.</a:t>
            </a:r>
          </a:p>
          <a:p>
            <a:r>
              <a:rPr lang="ru-RU" sz="1600" b="1" dirty="0" smtClean="0">
                <a:solidFill>
                  <a:srgbClr val="002060"/>
                </a:solidFill>
              </a:rPr>
              <a:t>Материально-техническое</a:t>
            </a:r>
            <a:r>
              <a:rPr lang="ru-RU" sz="1600" b="1" dirty="0">
                <a:solidFill>
                  <a:srgbClr val="002060"/>
                </a:solidFill>
              </a:rPr>
              <a:t>:</a:t>
            </a:r>
          </a:p>
          <a:p>
            <a:r>
              <a:rPr lang="ru-RU" sz="1600" dirty="0">
                <a:solidFill>
                  <a:srgbClr val="002060"/>
                </a:solidFill>
              </a:rPr>
              <a:t>Бумага, картон, природный материал, дерево, пластик, газетная </a:t>
            </a:r>
            <a:r>
              <a:rPr lang="ru-RU" sz="1600" dirty="0" err="1" smtClean="0">
                <a:solidFill>
                  <a:srgbClr val="002060"/>
                </a:solidFill>
              </a:rPr>
              <a:t>бумага,фломастеры,карандаши,краски,кисти,декоративный</a:t>
            </a:r>
            <a:r>
              <a:rPr lang="ru-RU" sz="1600" dirty="0" smtClean="0">
                <a:solidFill>
                  <a:srgbClr val="002060"/>
                </a:solidFill>
              </a:rPr>
              <a:t> </a:t>
            </a:r>
            <a:r>
              <a:rPr lang="ru-RU" sz="1600" dirty="0">
                <a:solidFill>
                  <a:srgbClr val="002060"/>
                </a:solidFill>
              </a:rPr>
              <a:t>материал</a:t>
            </a:r>
            <a:r>
              <a:rPr lang="ru-RU" sz="1600" dirty="0" smtClean="0">
                <a:solidFill>
                  <a:srgbClr val="002060"/>
                </a:solidFill>
              </a:rPr>
              <a:t>, лейки, лопаты, ведра</a:t>
            </a:r>
            <a:r>
              <a:rPr lang="ru-RU" sz="1600" dirty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338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7148"/>
            <a:ext cx="52982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Этапы реализации проекта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299535"/>
            <a:ext cx="88924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1 этап. </a:t>
            </a:r>
            <a:r>
              <a:rPr lang="ru-RU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Подготовительный</a:t>
            </a:r>
            <a:r>
              <a:rPr lang="ru-RU" sz="3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</a:br>
            <a:endParaRPr lang="ru-RU" sz="36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r>
              <a:rPr lang="ru-RU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-Подведение </a:t>
            </a:r>
            <a:r>
              <a:rPr lang="ru-RU" sz="36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диагностики</a:t>
            </a:r>
            <a:r>
              <a:rPr lang="ru-RU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, анализ </a:t>
            </a:r>
            <a:r>
              <a:rPr lang="ru-RU" sz="36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результатов</a:t>
            </a:r>
            <a:r>
              <a:rPr lang="ru-RU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, выводы</a:t>
            </a:r>
            <a:r>
              <a:rPr lang="ru-RU" sz="36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.</a:t>
            </a:r>
          </a:p>
          <a:p>
            <a:r>
              <a:rPr lang="ru-RU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-Подбор </a:t>
            </a:r>
            <a:r>
              <a:rPr lang="ru-RU" sz="36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необходимой литературы.</a:t>
            </a:r>
          </a:p>
          <a:p>
            <a:r>
              <a:rPr lang="ru-RU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-Подбор </a:t>
            </a:r>
            <a:r>
              <a:rPr lang="ru-RU" sz="36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материала.</a:t>
            </a:r>
          </a:p>
          <a:p>
            <a:r>
              <a:rPr lang="ru-RU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-Составление </a:t>
            </a:r>
            <a:r>
              <a:rPr lang="ru-RU" sz="36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перспективного плана мероприятий</a:t>
            </a:r>
            <a:r>
              <a:rPr lang="ru-RU" sz="36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.</a:t>
            </a:r>
            <a:endParaRPr lang="ru-RU" sz="36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9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298</TotalTime>
  <Words>1151</Words>
  <Application>Microsoft Office PowerPoint</Application>
  <PresentationFormat>Экран (4:3)</PresentationFormat>
  <Paragraphs>142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Calibri</vt:lpstr>
      <vt:lpstr>Georgia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Света</dc:creator>
  <cp:lastModifiedBy>User</cp:lastModifiedBy>
  <cp:revision>34</cp:revision>
  <dcterms:created xsi:type="dcterms:W3CDTF">2014-10-16T10:12:19Z</dcterms:created>
  <dcterms:modified xsi:type="dcterms:W3CDTF">2022-03-17T04:15:03Z</dcterms:modified>
</cp:coreProperties>
</file>