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29"/>
  </p:notesMasterIdLst>
  <p:sldIdLst>
    <p:sldId id="290" r:id="rId3"/>
    <p:sldId id="259" r:id="rId4"/>
    <p:sldId id="261" r:id="rId5"/>
    <p:sldId id="267" r:id="rId6"/>
    <p:sldId id="266" r:id="rId7"/>
    <p:sldId id="293" r:id="rId8"/>
    <p:sldId id="277" r:id="rId9"/>
    <p:sldId id="282" r:id="rId10"/>
    <p:sldId id="278" r:id="rId11"/>
    <p:sldId id="280" r:id="rId12"/>
    <p:sldId id="279" r:id="rId13"/>
    <p:sldId id="281" r:id="rId14"/>
    <p:sldId id="268" r:id="rId15"/>
    <p:sldId id="292" r:id="rId16"/>
    <p:sldId id="283" r:id="rId17"/>
    <p:sldId id="284" r:id="rId18"/>
    <p:sldId id="270" r:id="rId19"/>
    <p:sldId id="295" r:id="rId20"/>
    <p:sldId id="285" r:id="rId21"/>
    <p:sldId id="286" r:id="rId22"/>
    <p:sldId id="271" r:id="rId23"/>
    <p:sldId id="294" r:id="rId24"/>
    <p:sldId id="287" r:id="rId25"/>
    <p:sldId id="288" r:id="rId26"/>
    <p:sldId id="289" r:id="rId27"/>
    <p:sldId id="29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066"/>
    <a:srgbClr val="1F0A3E"/>
    <a:srgbClr val="6C3084"/>
    <a:srgbClr val="D8C2DC"/>
    <a:srgbClr val="48000E"/>
    <a:srgbClr val="5A3C78"/>
    <a:srgbClr val="6D4991"/>
    <a:srgbClr val="783084"/>
    <a:srgbClr val="7400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85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C2EC2-2C79-4A18-ABCD-892A7FA57486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B49CE-8AB5-4EA9-8F15-05B0A9BA75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4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B49CE-8AB5-4EA9-8F15-05B0A9BA754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3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6477000" cy="2362200"/>
          </a:xfrm>
        </p:spPr>
        <p:txBody>
          <a:bodyPr/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267200"/>
            <a:ext cx="48006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19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600200"/>
            <a:ext cx="3619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391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Majestic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150000"/>
        <a:buBlip>
          <a:blip r:embed="rId15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053D9-EE91-4DCE-B697-982582E184EE}" type="datetimeFigureOut">
              <a:rPr lang="ru-RU" smtClean="0"/>
              <a:pPr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9A653-BA1C-4249-9153-DBA28D234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04664"/>
            <a:ext cx="4572000" cy="61401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Сытое мы поколение...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Отодвинула завтрак презрительно.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Не умеешь готовить! Не вкусно!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 за пища?! На вкус - отвратительно!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Кислый творог, сырая капуста…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Как-то сразу нахмурилась бабушка,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Задрожали предательски губы.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Нас война, разносолом не балуя,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Приучила настойчиво, грубо…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Полуголые, полуголодные,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Ели всё мало-мальски съедобное.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То, что собрано с поля бесплодного –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Слаще мёда и хлебушка сдобного.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Только тюря, гнилая картошечка,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Да и то понемногу, не досыта,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 стола собирали все крошечки.</a:t>
            </a:r>
            <a:endParaRPr lang="ru-RU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заплакала… Долго. </a:t>
            </a:r>
            <a:r>
              <a:rPr lang="ru-RU" sz="14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Изношенно</a:t>
            </a:r>
            <a:endParaRPr lang="ru-RU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52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" y="4584"/>
            <a:ext cx="9137888" cy="685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7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old.gorod-plus.tv/uploads/dsc_0241_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-31034"/>
            <a:ext cx="5609456" cy="726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16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131868"/>
              </p:ext>
            </p:extLst>
          </p:nvPr>
        </p:nvGraphicFramePr>
        <p:xfrm>
          <a:off x="1187624" y="725186"/>
          <a:ext cx="6912768" cy="3240120"/>
        </p:xfrm>
        <a:graphic>
          <a:graphicData uri="http://schemas.openxmlformats.org/drawingml/2006/table">
            <a:tbl>
              <a:tblPr>
                <a:effectLst>
                  <a:outerShdw blurRad="254000" dist="889000" dir="5400000" sx="80000" sy="80000" algn="t" rotWithShape="0">
                    <a:srgbClr val="7030A0">
                      <a:alpha val="60000"/>
                    </a:srgbClr>
                  </a:outerShdw>
                </a:effectLst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5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04450" y="-138910"/>
            <a:ext cx="2331087" cy="92333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non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en-US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II</a:t>
            </a:r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en-US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тур</a:t>
            </a:r>
            <a:endParaRPr lang="ru-RU" sz="5400" dirty="0">
              <a:ln w="254000" cap="sq">
                <a:solidFill>
                  <a:srgbClr val="7030A0"/>
                </a:solidFill>
              </a:ln>
              <a:solidFill>
                <a:srgbClr val="7030A0"/>
              </a:solidFill>
              <a:effectLst/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-642966"/>
            <a:ext cx="303288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en-US" sz="54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II  </a:t>
            </a:r>
            <a:r>
              <a:rPr lang="ru-RU" sz="54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  тур</a:t>
            </a:r>
            <a:r>
              <a:rPr lang="en-US" sz="100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 </a:t>
            </a:r>
            <a:endParaRPr lang="ru-RU" sz="10000" b="1" dirty="0" smtClean="0">
              <a:ln w="0" cap="sq"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0" y="2381370"/>
            <a:ext cx="4752528" cy="4608512"/>
            <a:chOff x="-818172" y="2321435"/>
            <a:chExt cx="5821523" cy="5924249"/>
          </a:xfrm>
        </p:grpSpPr>
        <p:sp>
          <p:nvSpPr>
            <p:cNvPr id="10" name="TextBox 9"/>
            <p:cNvSpPr txBox="1"/>
            <p:nvPr/>
          </p:nvSpPr>
          <p:spPr>
            <a:xfrm rot="15508784">
              <a:off x="3707785" y="5013928"/>
              <a:ext cx="857256" cy="443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13" dirty="0">
                  <a:solidFill>
                    <a:srgbClr val="4B5456"/>
                  </a:solidFill>
                  <a:sym typeface="Wingdings" pitchFamily="2" charset="2"/>
                </a:rPr>
                <a:t>Б</a:t>
              </a:r>
              <a:endParaRPr lang="ru-RU" sz="1013" dirty="0">
                <a:solidFill>
                  <a:srgbClr val="4B5456"/>
                </a:solidFill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-818172" y="2321435"/>
              <a:ext cx="5821523" cy="5924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6" name="Прямая со стрелкой 15"/>
          <p:cNvCxnSpPr/>
          <p:nvPr/>
        </p:nvCxnSpPr>
        <p:spPr>
          <a:xfrm flipV="1">
            <a:off x="2555776" y="3749522"/>
            <a:ext cx="864096" cy="720080"/>
          </a:xfrm>
          <a:prstGeom prst="straightConnector1">
            <a:avLst/>
          </a:prstGeom>
          <a:ln w="47625">
            <a:solidFill>
              <a:srgbClr val="1F0A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2339752" y="1229242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К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15816" y="1229242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А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91880" y="1229242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П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67944" y="1229242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У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644008" y="1229242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С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220072" y="1229242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Т</a:t>
            </a:r>
            <a:endParaRPr lang="ru-RU" sz="32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96136" y="1229242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А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00392" y="6053778"/>
            <a:ext cx="1043608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yhistori.ru/blog/43395616918/Blokada-Leningrada-glazami-nemetskih-SMI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3291" y="4027373"/>
            <a:ext cx="6592009" cy="3146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160" y="0"/>
            <a:ext cx="5435616" cy="4077072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/>
          <a:stretch>
            <a:fillRect/>
          </a:stretch>
        </p:blipFill>
        <p:spPr>
          <a:xfrm>
            <a:off x="-1764704" y="0"/>
            <a:ext cx="5000823" cy="682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akzachem.ru/chtoby-pomnili-urozhaj-na-gazonah-kak-blokadnyj-leningrad-spasal-svoyu-zhizn/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5361950" cy="2813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3470" y="1340768"/>
            <a:ext cx="3212175" cy="492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99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412199"/>
              </p:ext>
            </p:extLst>
          </p:nvPr>
        </p:nvGraphicFramePr>
        <p:xfrm>
          <a:off x="1187624" y="1124744"/>
          <a:ext cx="6912768" cy="3240120"/>
        </p:xfrm>
        <a:graphic>
          <a:graphicData uri="http://schemas.openxmlformats.org/drawingml/2006/table">
            <a:tbl>
              <a:tblPr>
                <a:effectLst>
                  <a:outerShdw blurRad="254000" dist="889000" dir="5400000" sx="80000" sy="80000" algn="t" rotWithShape="0">
                    <a:srgbClr val="7030A0">
                      <a:alpha val="60000"/>
                    </a:srgbClr>
                  </a:outerShdw>
                </a:effectLst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5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73004" y="260648"/>
            <a:ext cx="2593980" cy="92333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non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en-US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III</a:t>
            </a:r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en-US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тур</a:t>
            </a:r>
            <a:endParaRPr lang="ru-RU" sz="5400" dirty="0">
              <a:ln w="254000" cap="sq">
                <a:solidFill>
                  <a:srgbClr val="7030A0"/>
                </a:solidFill>
              </a:ln>
              <a:solidFill>
                <a:srgbClr val="7030A0"/>
              </a:solidFill>
              <a:effectLst/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-243408"/>
            <a:ext cx="303288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en-US" sz="54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III  </a:t>
            </a:r>
            <a:r>
              <a:rPr lang="ru-RU" sz="54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  тур</a:t>
            </a:r>
            <a:r>
              <a:rPr lang="en-US" sz="100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 </a:t>
            </a:r>
            <a:endParaRPr lang="ru-RU" sz="10000" b="1" dirty="0" smtClean="0">
              <a:ln w="0" cap="sq"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 rot="1396106">
            <a:off x="0" y="2780928"/>
            <a:ext cx="4752528" cy="4608512"/>
            <a:chOff x="-818172" y="2321435"/>
            <a:chExt cx="5821523" cy="5924249"/>
          </a:xfrm>
        </p:grpSpPr>
        <p:sp>
          <p:nvSpPr>
            <p:cNvPr id="10" name="TextBox 9"/>
            <p:cNvSpPr txBox="1"/>
            <p:nvPr/>
          </p:nvSpPr>
          <p:spPr>
            <a:xfrm rot="15508784">
              <a:off x="3707785" y="5013928"/>
              <a:ext cx="857256" cy="443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13" dirty="0">
                  <a:solidFill>
                    <a:srgbClr val="4B5456"/>
                  </a:solidFill>
                  <a:sym typeface="Wingdings" pitchFamily="2" charset="2"/>
                </a:rPr>
                <a:t>Б</a:t>
              </a:r>
              <a:endParaRPr lang="ru-RU" sz="1013" dirty="0">
                <a:solidFill>
                  <a:srgbClr val="4B5456"/>
                </a:solidFill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-818172" y="2321435"/>
              <a:ext cx="5821523" cy="5924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6" name="Прямая со стрелкой 15"/>
          <p:cNvCxnSpPr/>
          <p:nvPr/>
        </p:nvCxnSpPr>
        <p:spPr>
          <a:xfrm flipV="1">
            <a:off x="2555776" y="4149080"/>
            <a:ext cx="864096" cy="720080"/>
          </a:xfrm>
          <a:prstGeom prst="straightConnector1">
            <a:avLst/>
          </a:prstGeom>
          <a:ln w="47625">
            <a:solidFill>
              <a:srgbClr val="1F0A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5257426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Д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15816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Л</a:t>
            </a:r>
            <a:endParaRPr lang="ru-RU" sz="3200" dirty="0">
              <a:solidFill>
                <a:srgbClr val="1F0A3E"/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91880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Е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67944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Б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644008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Е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31632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А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100392" y="6453336"/>
            <a:ext cx="1043608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60"/>
            <a:ext cx="4053830" cy="38974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3903128"/>
            <a:ext cx="5122912" cy="32611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7957" y="5660"/>
            <a:ext cx="4956043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7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3789040"/>
            <a:ext cx="3952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0A3E"/>
                </a:solidFill>
                <a:latin typeface="Comic Sans MS" pitchFamily="66" charset="0"/>
              </a:rPr>
              <a:t>«Растения,</a:t>
            </a:r>
          </a:p>
          <a:p>
            <a:pPr algn="ctr"/>
            <a:r>
              <a:rPr lang="ru-RU" sz="2800" b="1" dirty="0" smtClean="0">
                <a:solidFill>
                  <a:srgbClr val="1F0A3E"/>
                </a:solidFill>
                <a:latin typeface="Comic Sans MS" pitchFamily="66" charset="0"/>
              </a:rPr>
              <a:t> спасшие жизни»</a:t>
            </a:r>
            <a:endParaRPr lang="ru-RU" sz="2800" b="1" dirty="0">
              <a:solidFill>
                <a:srgbClr val="1F0A3E"/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9857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544" y="1124744"/>
            <a:ext cx="9774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столовых можно было прочесть меню:</a:t>
            </a:r>
            <a:endParaRPr lang="ru-RU" sz="36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36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Щи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подорожника.</a:t>
            </a:r>
            <a:endParaRPr lang="ru-RU" sz="3600" b="1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Котлеты из одуванчиков.</a:t>
            </a:r>
            <a:endParaRPr lang="ru-RU" sz="3600" b="1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Пюре из крапивы.</a:t>
            </a:r>
            <a:endParaRPr lang="ru-RU" sz="3600" b="1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Биточки из лебеды.</a:t>
            </a:r>
            <a:endParaRPr lang="ru-RU" sz="3600" b="1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Соус из </a:t>
            </a:r>
            <a:r>
              <a:rPr lang="ru-RU" sz="3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рыбо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-костной муки.</a:t>
            </a:r>
            <a:endParaRPr lang="ru-RU" sz="3600" b="1" dirty="0">
              <a:effectLst/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45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131868"/>
              </p:ext>
            </p:extLst>
          </p:nvPr>
        </p:nvGraphicFramePr>
        <p:xfrm>
          <a:off x="1187624" y="1124744"/>
          <a:ext cx="6912768" cy="3240120"/>
        </p:xfrm>
        <a:graphic>
          <a:graphicData uri="http://schemas.openxmlformats.org/drawingml/2006/table">
            <a:tbl>
              <a:tblPr>
                <a:effectLst>
                  <a:outerShdw blurRad="254000" dist="889000" dir="5400000" sx="80000" sy="80000" algn="t" rotWithShape="0">
                    <a:srgbClr val="7030A0">
                      <a:alpha val="60000"/>
                    </a:srgbClr>
                  </a:outerShdw>
                </a:effectLst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5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89837" y="260648"/>
            <a:ext cx="2560317" cy="92333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non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en-US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Финал</a:t>
            </a:r>
            <a:endParaRPr lang="ru-RU" sz="5400" dirty="0">
              <a:ln w="254000" cap="sq">
                <a:solidFill>
                  <a:srgbClr val="7030A0"/>
                </a:solidFill>
              </a:ln>
              <a:solidFill>
                <a:srgbClr val="7030A0"/>
              </a:solidFill>
              <a:effectLst/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260648"/>
            <a:ext cx="3032887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ru-RU" sz="54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Финал</a:t>
            </a:r>
            <a:endParaRPr lang="ru-RU" sz="10000" b="1" dirty="0" smtClean="0">
              <a:ln w="0" cap="sq"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0" y="2780928"/>
            <a:ext cx="4752528" cy="4608512"/>
            <a:chOff x="-818172" y="2321435"/>
            <a:chExt cx="5821523" cy="5924249"/>
          </a:xfrm>
        </p:grpSpPr>
        <p:sp>
          <p:nvSpPr>
            <p:cNvPr id="10" name="TextBox 9"/>
            <p:cNvSpPr txBox="1"/>
            <p:nvPr/>
          </p:nvSpPr>
          <p:spPr>
            <a:xfrm rot="15508784">
              <a:off x="3707785" y="5013928"/>
              <a:ext cx="857256" cy="443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13" dirty="0">
                  <a:solidFill>
                    <a:srgbClr val="4B5456"/>
                  </a:solidFill>
                  <a:sym typeface="Wingdings" pitchFamily="2" charset="2"/>
                </a:rPr>
                <a:t>Б</a:t>
              </a:r>
              <a:endParaRPr lang="ru-RU" sz="1013" dirty="0">
                <a:solidFill>
                  <a:srgbClr val="4B5456"/>
                </a:solidFill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-818172" y="2321435"/>
              <a:ext cx="5821523" cy="5924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6" name="Прямая со стрелкой 15"/>
          <p:cNvCxnSpPr/>
          <p:nvPr/>
        </p:nvCxnSpPr>
        <p:spPr>
          <a:xfrm flipV="1">
            <a:off x="2555776" y="4149080"/>
            <a:ext cx="864096" cy="720080"/>
          </a:xfrm>
          <a:prstGeom prst="straightConnector1">
            <a:avLst/>
          </a:prstGeom>
          <a:ln w="47625">
            <a:solidFill>
              <a:srgbClr val="1F0A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2339752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К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15816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rgbClr val="1F0A3E"/>
                </a:solidFill>
                <a:latin typeface="Arial Black" panose="020B0A04020102020204" pitchFamily="34" charset="0"/>
              </a:rPr>
              <a:t>Р</a:t>
            </a:r>
            <a:endParaRPr lang="ru-RU" sz="3200" dirty="0">
              <a:solidFill>
                <a:srgbClr val="1F0A3E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91880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rgbClr val="1F0A3E"/>
                </a:solidFill>
                <a:latin typeface="Arial Black" panose="020B0A04020102020204" pitchFamily="34" charset="0"/>
              </a:rPr>
              <a:t>А</a:t>
            </a:r>
            <a:endParaRPr lang="ru-RU" sz="3200" dirty="0">
              <a:solidFill>
                <a:srgbClr val="1F0A3E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67944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rgbClr val="1F0A3E"/>
                </a:solidFill>
                <a:latin typeface="Arial Black" panose="020B0A04020102020204" pitchFamily="34" charset="0"/>
              </a:rPr>
              <a:t>П</a:t>
            </a:r>
            <a:endParaRPr lang="ru-RU" sz="3200" dirty="0">
              <a:solidFill>
                <a:srgbClr val="1F0A3E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644008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latin typeface="Arial Black" panose="020B0A04020102020204" pitchFamily="34" charset="0"/>
              </a:rPr>
              <a:t>И</a:t>
            </a:r>
            <a:endParaRPr lang="ru-RU" sz="3600" dirty="0">
              <a:solidFill>
                <a:srgbClr val="1F0A3E"/>
              </a:solidFill>
              <a:latin typeface="Arial Black" panose="020B0A040201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220072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В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96136" y="1628800"/>
            <a:ext cx="538710" cy="576064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latin typeface="Arial Black" panose="020B0A04020102020204" pitchFamily="34" charset="0"/>
              </a:rPr>
              <a:t>А</a:t>
            </a:r>
            <a:endParaRPr lang="ru-RU" sz="3600" dirty="0">
              <a:solidFill>
                <a:srgbClr val="1F0A3E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100392" y="6453336"/>
            <a:ext cx="1043608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9193" y="0"/>
            <a:ext cx="10668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9028" y="260648"/>
            <a:ext cx="4968552" cy="6465133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512912"/>
            <a:ext cx="5018851" cy="300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1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83812"/>
            <a:ext cx="8496944" cy="625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3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воспоминаний о рационе питания в годы войны:</a:t>
            </a:r>
            <a:endParaRPr lang="ru-RU" sz="16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3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«Кушали всё, что было съедобного в лесу, поле и огороде. Весной, как только сходил снег появлялся гусиный лук. Мы выкапывали луковички, сдирали с них тонкую, грязную кожицу и с удовольствием поедали их в большом количестве. Как только появлялся вдоль берега реки купырь, снимали жёсткую плёнку со стебельков и упивались морковным сочным вкусом. Выкапывали корни лопуха, одуванчика, варили их, запекали в костре- вкусно было…  Попозже появлялись «калачики» (просвирник)…. Голодными с весны по осень не сидели. А по осени и картошечку запасали, капусту, огурцы и помидоры квасили. Хлеба было мало…»</a:t>
            </a:r>
            <a:endParaRPr lang="ru-RU" b="1" dirty="0">
              <a:effectLst/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41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60648"/>
            <a:ext cx="5868144" cy="607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Стихотворение А. Гребнева «Прогулка с сыном»</a:t>
            </a:r>
            <a:endParaRPr lang="ru-RU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Пойдем со мной – какие разговоры.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 нас в такую пору каждый год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кисленки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и луку лугового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заливных лугах невпроворот!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по всему невспаханному полю –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Хочу я, чтоб испробовал и ты, –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Среди стерни растут в такую пору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Форсистые и вкусные песты.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 чуть попозже – как не удивиться!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говорится, только наклонись: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Паслен и клевер, дягиль, медуница,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заячья капуста, и анис!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Вот только хлеба не было ни крошки.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Дай Бог, чтобы тебе не привелось –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крапивою и куколем лепешка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Все горло исцарапает до слез.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 это знаю, знаю не из книжек: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Тогда, едва не сваливаясь с ног,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Траву Россия ела, чтобы выжить,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Чтоб ты сейчас без горя жил, сынок!»</a:t>
            </a:r>
            <a:endParaRPr lang="ru-RU" sz="11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37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1"/>
          <p:cNvSpPr>
            <a:spLocks noChangeArrowheads="1"/>
          </p:cNvSpPr>
          <p:nvPr/>
        </p:nvSpPr>
        <p:spPr bwMode="auto">
          <a:xfrm>
            <a:off x="539552" y="1305395"/>
            <a:ext cx="820891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Игра проходит в три раунда. В каждом раунде участвует три игрока. По итогам трех раундов определяются финалисты, которые в дальнейшем участвуют в финале игры.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 начале каждого раунда ведущий объявляет общую тему игры, именно с ней связываются вопросы всех туров. После объявления общей темы ведущий зачитывает вопрос конкретного раунда и показывает табло с зашифрованным на нем словом. Задача каждого игрока – разгадать слово быстрее, чем это сделают его соперники, и заработать как можно больше очков.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Все игроки по очереди крутят барабан. Поочередность того, кто будет крутить барабан первым, вторым, третьим определяется  жребием.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Каждому участнику  в ходе игры может выпасть сектор с числом очков, которые он заработает, при условии, что отгадает букву или  целое слово, или же может выпасть специальный сектор.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31840" y="476672"/>
            <a:ext cx="2880320" cy="432048"/>
          </a:xfrm>
          <a:prstGeom prst="roundRect">
            <a:avLst/>
          </a:prstGeom>
          <a:solidFill>
            <a:srgbClr val="6C3084"/>
          </a:solidFill>
          <a:ln>
            <a:solidFill>
              <a:srgbClr val="6C3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Правила игры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987824" y="476672"/>
            <a:ext cx="3168352" cy="432048"/>
          </a:xfrm>
          <a:prstGeom prst="roundRect">
            <a:avLst/>
          </a:prstGeom>
          <a:solidFill>
            <a:srgbClr val="6C3084"/>
          </a:solidFill>
          <a:ln>
            <a:solidFill>
              <a:srgbClr val="6C3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Условные знаки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4067944" y="6093296"/>
            <a:ext cx="1152128" cy="432048"/>
          </a:xfrm>
          <a:prstGeom prst="roundRect">
            <a:avLst/>
          </a:prstGeom>
          <a:solidFill>
            <a:srgbClr val="6C3084"/>
          </a:solidFill>
          <a:ln>
            <a:solidFill>
              <a:srgbClr val="6C3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на главную</a:t>
            </a:r>
            <a:endParaRPr lang="ru-RU" sz="1400" b="1" dirty="0">
              <a:solidFill>
                <a:srgbClr val="FFFF0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4" y="1196752"/>
            <a:ext cx="475252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5436096" y="1124744"/>
            <a:ext cx="3096344" cy="7200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6096" y="2132856"/>
            <a:ext cx="3096344" cy="7200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36096" y="3140968"/>
            <a:ext cx="3096344" cy="7200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36096" y="4149080"/>
            <a:ext cx="3096344" cy="7200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36096" y="5157192"/>
            <a:ext cx="3096344" cy="7200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2915816" y="1484784"/>
            <a:ext cx="2448272" cy="288032"/>
          </a:xfrm>
          <a:prstGeom prst="straightConnector1">
            <a:avLst/>
          </a:prstGeom>
          <a:ln w="25400">
            <a:solidFill>
              <a:srgbClr val="5A3C7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436096" y="119675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omic Sans MS" pitchFamily="66" charset="0"/>
                <a:ea typeface="Roboto Slab" pitchFamily="2" charset="0"/>
              </a:rPr>
              <a:t>Набранные игроком очки удваиваются, если он верно назовёт букву .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4427984" y="2564904"/>
            <a:ext cx="1008112" cy="144016"/>
          </a:xfrm>
          <a:prstGeom prst="straightConnector1">
            <a:avLst/>
          </a:prstGeom>
          <a:ln w="25400">
            <a:solidFill>
              <a:srgbClr val="5A3C7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508104" y="2204864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Comic Sans MS" pitchFamily="66" charset="0"/>
                <a:ea typeface="Roboto Slab" pitchFamily="2" charset="0"/>
              </a:rPr>
              <a:t>Очки</a:t>
            </a:r>
            <a:r>
              <a:rPr lang="ru-RU" sz="1200" dirty="0">
                <a:latin typeface="Comic Sans MS" pitchFamily="66" charset="0"/>
                <a:ea typeface="Roboto Slab" pitchFamily="2" charset="0"/>
              </a:rPr>
              <a:t>, набранные игроком, сгорают, а ход переходит к следующему игроку. </a:t>
            </a:r>
            <a:endParaRPr lang="ru-RU" sz="1200" dirty="0">
              <a:solidFill>
                <a:schemeClr val="tx1"/>
              </a:solidFill>
              <a:latin typeface="Comic Sans MS" pitchFamily="66" charset="0"/>
              <a:ea typeface="Roboto Slab" pitchFamily="2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1331640" y="3573016"/>
            <a:ext cx="4104456" cy="1872208"/>
          </a:xfrm>
          <a:prstGeom prst="straightConnector1">
            <a:avLst/>
          </a:prstGeom>
          <a:ln w="25400">
            <a:solidFill>
              <a:srgbClr val="5A3C7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 flipH="1">
            <a:off x="5508104" y="3212976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omic Sans MS" pitchFamily="66" charset="0"/>
                <a:ea typeface="Roboto Slab" pitchFamily="2" charset="0"/>
              </a:rPr>
              <a:t>Количество очков которые получает игрок за правильно угаданную </a:t>
            </a:r>
            <a:r>
              <a:rPr lang="ru-RU" sz="1200" dirty="0" smtClean="0">
                <a:latin typeface="Comic Sans MS" pitchFamily="66" charset="0"/>
                <a:ea typeface="Roboto Slab" pitchFamily="2" charset="0"/>
              </a:rPr>
              <a:t>букву или целое слово</a:t>
            </a:r>
            <a:endParaRPr lang="ru-RU" sz="1200" dirty="0">
              <a:latin typeface="Comic Sans MS" pitchFamily="66" charset="0"/>
              <a:ea typeface="Roboto Slab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 flipH="1">
            <a:off x="5508104" y="5157192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omic Sans MS" pitchFamily="66" charset="0"/>
                <a:ea typeface="Roboto Slab" pitchFamily="2" charset="0"/>
              </a:rPr>
              <a:t> Игрок может открыть любую букву </a:t>
            </a:r>
            <a:r>
              <a:rPr lang="ru-RU" sz="1200" dirty="0" smtClean="0">
                <a:latin typeface="Comic Sans MS" pitchFamily="66" charset="0"/>
                <a:ea typeface="Roboto Slab" pitchFamily="2" charset="0"/>
              </a:rPr>
              <a:t> </a:t>
            </a:r>
            <a:r>
              <a:rPr lang="ru-RU" sz="1200" dirty="0">
                <a:latin typeface="Comic Sans MS" pitchFamily="66" charset="0"/>
                <a:ea typeface="Roboto Slab" pitchFamily="2" charset="0"/>
              </a:rPr>
              <a:t>(если эта буква встречается несколько раз, то открываются все)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4067944" y="4509120"/>
            <a:ext cx="1368152" cy="72008"/>
          </a:xfrm>
          <a:prstGeom prst="straightConnector1">
            <a:avLst/>
          </a:prstGeom>
          <a:ln w="25400">
            <a:solidFill>
              <a:srgbClr val="5A3C7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427984" y="3356992"/>
            <a:ext cx="1008112" cy="1588"/>
          </a:xfrm>
          <a:prstGeom prst="straightConnector1">
            <a:avLst/>
          </a:prstGeom>
          <a:ln w="25400">
            <a:solidFill>
              <a:srgbClr val="5A3C7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 flipH="1">
            <a:off x="5508104" y="4221088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omic Sans MS" pitchFamily="66" charset="0"/>
              </a:rPr>
              <a:t>Игрок может </a:t>
            </a:r>
            <a:r>
              <a:rPr lang="ru-RU" sz="1200" dirty="0" smtClean="0">
                <a:latin typeface="Comic Sans MS" pitchFamily="66" charset="0"/>
              </a:rPr>
              <a:t>забрать приз и выйти из игры  </a:t>
            </a:r>
            <a:r>
              <a:rPr lang="ru-RU" sz="1200" dirty="0">
                <a:latin typeface="Comic Sans MS" pitchFamily="66" charset="0"/>
              </a:rPr>
              <a:t>или продолжить </a:t>
            </a:r>
            <a:r>
              <a:rPr lang="ru-RU" sz="1200" dirty="0" smtClean="0">
                <a:latin typeface="Comic Sans MS" pitchFamily="66" charset="0"/>
              </a:rPr>
              <a:t>игру</a:t>
            </a:r>
            <a:endParaRPr lang="ru-RU" sz="1200" dirty="0">
              <a:latin typeface="Comic Sans MS" pitchFamily="66" charset="0"/>
              <a:ea typeface="Roboto Slab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045543"/>
              </p:ext>
            </p:extLst>
          </p:nvPr>
        </p:nvGraphicFramePr>
        <p:xfrm>
          <a:off x="1187624" y="653748"/>
          <a:ext cx="6912768" cy="3304136"/>
        </p:xfrm>
        <a:graphic>
          <a:graphicData uri="http://schemas.openxmlformats.org/drawingml/2006/table">
            <a:tbl>
              <a:tblPr>
                <a:effectLst>
                  <a:outerShdw blurRad="254000" dist="889000" dir="5400000" sx="80000" sy="80000" algn="t" rotWithShape="0">
                    <a:srgbClr val="7030A0">
                      <a:alpha val="60000"/>
                    </a:srgbClr>
                  </a:outerShdw>
                </a:effectLst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5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1F0A3E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endParaRPr lang="ru-RU" sz="3600" b="1" dirty="0">
                        <a:solidFill>
                          <a:srgbClr val="1F0A3E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1F0A3E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3084">
                        <a:alpha val="6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35896" y="-210348"/>
            <a:ext cx="2068195" cy="92333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non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en-US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I</a:t>
            </a:r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en-US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ru-RU" sz="5400" dirty="0" smtClean="0">
                <a:ln w="254000" cap="sq">
                  <a:solidFill>
                    <a:srgbClr val="7030A0"/>
                  </a:solidFill>
                </a:ln>
                <a:solidFill>
                  <a:srgbClr val="7030A0"/>
                </a:solidFill>
                <a:latin typeface="Monotype Corsiva" pitchFamily="66" charset="0"/>
              </a:rPr>
              <a:t>тур</a:t>
            </a:r>
            <a:endParaRPr lang="ru-RU" sz="5400" dirty="0">
              <a:ln w="254000" cap="sq">
                <a:solidFill>
                  <a:srgbClr val="7030A0"/>
                </a:solidFill>
              </a:ln>
              <a:solidFill>
                <a:srgbClr val="7030A0"/>
              </a:solidFill>
              <a:effectLst/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-714404"/>
            <a:ext cx="303288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p3d>
              <a:bevelT w="0" h="0"/>
              <a:contourClr>
                <a:srgbClr val="7030A0"/>
              </a:contourClr>
            </a:sp3d>
          </a:bodyPr>
          <a:lstStyle/>
          <a:p>
            <a:pPr algn="ctr"/>
            <a:r>
              <a:rPr lang="en-US" sz="54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I  </a:t>
            </a:r>
            <a:r>
              <a:rPr lang="ru-RU" sz="54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  тур</a:t>
            </a:r>
            <a:r>
              <a:rPr lang="en-US" sz="10000" b="1" dirty="0" smtClean="0">
                <a:ln w="0" cap="sq">
                  <a:noFill/>
                </a:ln>
                <a:solidFill>
                  <a:srgbClr val="FFFF00"/>
                </a:solidFill>
                <a:latin typeface="Monotype Corsiva" pitchFamily="66" charset="0"/>
              </a:rPr>
              <a:t> </a:t>
            </a:r>
            <a:endParaRPr lang="ru-RU" sz="10000" b="1" dirty="0" smtClean="0">
              <a:ln w="0" cap="sq"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2309932"/>
            <a:ext cx="4752528" cy="4608512"/>
            <a:chOff x="-818172" y="2321435"/>
            <a:chExt cx="5821523" cy="5924249"/>
          </a:xfrm>
        </p:grpSpPr>
        <p:sp>
          <p:nvSpPr>
            <p:cNvPr id="10" name="TextBox 9"/>
            <p:cNvSpPr txBox="1"/>
            <p:nvPr/>
          </p:nvSpPr>
          <p:spPr>
            <a:xfrm rot="15508784">
              <a:off x="3707785" y="5013928"/>
              <a:ext cx="857256" cy="443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13" dirty="0">
                  <a:solidFill>
                    <a:srgbClr val="4B5456"/>
                  </a:solidFill>
                  <a:sym typeface="Wingdings" pitchFamily="2" charset="2"/>
                </a:rPr>
                <a:t>Б</a:t>
              </a:r>
              <a:endParaRPr lang="ru-RU" sz="1013" dirty="0">
                <a:solidFill>
                  <a:srgbClr val="4B5456"/>
                </a:solidFill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-818172" y="2321435"/>
              <a:ext cx="5821523" cy="5924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6" name="Прямая со стрелкой 15"/>
          <p:cNvCxnSpPr/>
          <p:nvPr/>
        </p:nvCxnSpPr>
        <p:spPr>
          <a:xfrm flipV="1">
            <a:off x="2555776" y="3678084"/>
            <a:ext cx="864096" cy="720080"/>
          </a:xfrm>
          <a:prstGeom prst="straightConnector1">
            <a:avLst/>
          </a:prstGeom>
          <a:ln w="47625">
            <a:solidFill>
              <a:srgbClr val="1F0A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2358429" y="1157804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К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97139" y="1157804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А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70479" y="1157804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Р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43819" y="1157804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Т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17159" y="1150410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О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12095" y="1150410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Ф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02750" y="1150410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Е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360916" y="1157804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Л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904638" y="1157804"/>
            <a:ext cx="538710" cy="648072"/>
          </a:xfrm>
          <a:prstGeom prst="rect">
            <a:avLst/>
          </a:prstGeom>
          <a:solidFill>
            <a:srgbClr val="1F0A3E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1F0A3E"/>
                </a:solidFill>
                <a:effectLst/>
                <a:latin typeface="Arial Black" panose="020B0A04020102020204" pitchFamily="34" charset="0"/>
              </a:rPr>
              <a:t>Ь</a:t>
            </a:r>
            <a:endParaRPr lang="ru-RU" sz="3600" dirty="0">
              <a:solidFill>
                <a:srgbClr val="1F0A3E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460432" y="5910332"/>
            <a:ext cx="683568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400050"/>
            <a:ext cx="10287000" cy="765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8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363" y="3729280"/>
            <a:ext cx="4669638" cy="31009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729280"/>
            <a:ext cx="4134574" cy="31009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3831" y="229985"/>
            <a:ext cx="4804525" cy="349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67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0054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Majest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1095</TotalTime>
  <Words>702</Words>
  <Application>Microsoft Office PowerPoint</Application>
  <PresentationFormat>Экран (4:3)</PresentationFormat>
  <Paragraphs>100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9" baseType="lpstr">
      <vt:lpstr>Arial</vt:lpstr>
      <vt:lpstr>Arial Black</vt:lpstr>
      <vt:lpstr>Arial Narrow</vt:lpstr>
      <vt:lpstr>Calibri</vt:lpstr>
      <vt:lpstr>Comic Sans MS</vt:lpstr>
      <vt:lpstr>Majestic</vt:lpstr>
      <vt:lpstr>Monotype Corsiva</vt:lpstr>
      <vt:lpstr>Roboto Slab</vt:lpstr>
      <vt:lpstr>Times New Roman</vt:lpstr>
      <vt:lpstr>Verdana</vt:lpstr>
      <vt:lpstr>Wingdings</vt:lpstr>
      <vt:lpstr>1200054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Александра</cp:lastModifiedBy>
  <cp:revision>100</cp:revision>
  <dcterms:created xsi:type="dcterms:W3CDTF">2017-01-15T08:24:44Z</dcterms:created>
  <dcterms:modified xsi:type="dcterms:W3CDTF">2023-01-14T20:30:14Z</dcterms:modified>
</cp:coreProperties>
</file>