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71" r:id="rId7"/>
    <p:sldId id="272" r:id="rId8"/>
    <p:sldId id="273" r:id="rId9"/>
    <p:sldId id="274" r:id="rId10"/>
    <p:sldId id="275" r:id="rId11"/>
    <p:sldId id="276" r:id="rId12"/>
    <p:sldId id="268" r:id="rId13"/>
    <p:sldId id="263" r:id="rId14"/>
    <p:sldId id="265" r:id="rId15"/>
    <p:sldId id="266" r:id="rId16"/>
    <p:sldId id="267" r:id="rId17"/>
    <p:sldId id="264" r:id="rId18"/>
    <p:sldId id="270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86" y="-7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microsoft.com/office/2007/relationships/hdphoto" Target="../media/hdphoto1.wdp"/><Relationship Id="rId7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3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catherineasquithgallery.com/uploads/posts/2021-02/1613158697_31-p-zheltii-fon-s-kruzhochkami-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-21773"/>
            <a:ext cx="9144000" cy="687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ages.fineartamerica.com/images/artworkimages/mediumlarge/3/scrooge-mcduck-melati-rosenberg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2924944"/>
            <a:ext cx="4536504" cy="449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29244" y="6021288"/>
            <a:ext cx="1492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г.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4365104"/>
            <a:ext cx="32953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Князева Екатерина Ивановна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Полищук Дарья Александровна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725" y="188640"/>
            <a:ext cx="85851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 бюджетное общеобразовательное учреждение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"Средняя общеобразовательная школа №4"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Советский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90461" y="1877497"/>
            <a:ext cx="1359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Игра- квест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79036" y="2253250"/>
            <a:ext cx="6518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«Деньги любят счёт»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149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6148" name="Picture 4" descr="1606688959_3-p-odnotonnii-bezhevii-fon-dlya-prezentatsii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387475" y="0"/>
            <a:ext cx="7756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600"/>
              <a:t>Евро - единая европейская валюта</a:t>
            </a:r>
            <a:r>
              <a:rPr lang="ru-RU" altLang="ru-RU"/>
              <a:t> </a:t>
            </a:r>
          </a:p>
        </p:txBody>
      </p:sp>
      <p:pic>
        <p:nvPicPr>
          <p:cNvPr id="6157" name="Picture 13" descr="378591_mainViewL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40005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JMSvTnnpCUiWFzj-1600x900-noP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412875"/>
            <a:ext cx="4632325" cy="34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08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5124" name="Picture 4" descr="1606688959_3-p-odnotonnii-bezhevii-fon-dlya-prezentatsii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5724525" y="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600" b="1"/>
              <a:t>Доллар США</a:t>
            </a:r>
            <a:r>
              <a:rPr lang="ru-RU" altLang="ru-RU"/>
              <a:t> </a:t>
            </a:r>
          </a:p>
        </p:txBody>
      </p:sp>
      <p:pic>
        <p:nvPicPr>
          <p:cNvPr id="5129" name="Picture 9" descr="i?id=cc6e5a1a5db773edfc8d330d906f6115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8767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34ba00f0afa5dea6dccc6d65a5afc64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8"/>
            <a:ext cx="2808288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GreenDollar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620713"/>
            <a:ext cx="5538787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money-systems-around-the-world-and-coins-in-circulation_6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365625"/>
            <a:ext cx="5616575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55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mir-s3-cdn-cf.behance.net/project_modules/2800_opt_1/ad727086128681.5d909dad4d6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2321" y="692696"/>
            <a:ext cx="6689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«Финансовая школа»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0"/>
            <a:ext cx="314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станция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6733" y="1844824"/>
            <a:ext cx="8352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pPr algn="ctr"/>
            <a:r>
              <a:rPr lang="ru-RU" b="1" i="1" dirty="0"/>
              <a:t>Дидактическая игра </a:t>
            </a:r>
            <a:r>
              <a:rPr lang="ru-RU" b="1" i="1" dirty="0" smtClean="0"/>
              <a:t>«Можно </a:t>
            </a:r>
            <a:r>
              <a:rPr lang="ru-RU" b="1" i="1" dirty="0"/>
              <a:t>и </a:t>
            </a:r>
            <a:r>
              <a:rPr lang="ru-RU" b="1" i="1" dirty="0" smtClean="0"/>
              <a:t>нельзя»</a:t>
            </a:r>
          </a:p>
          <a:p>
            <a:pPr algn="ctr"/>
            <a:endParaRPr lang="ru-RU" dirty="0"/>
          </a:p>
          <a:p>
            <a:r>
              <a:rPr lang="ru-RU" dirty="0"/>
              <a:t>      Если этот предмет можно купить за деньги, то хлопните в ладоши, если нет, то не хлопайте. (Слайды на экране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/>
              <a:t>Телевизор, солнце, здоровье.</a:t>
            </a:r>
          </a:p>
          <a:p>
            <a:r>
              <a:rPr lang="ru-RU" dirty="0"/>
              <a:t>Конфеты, молоко, совесть.</a:t>
            </a:r>
          </a:p>
          <a:p>
            <a:r>
              <a:rPr lang="ru-RU" dirty="0"/>
              <a:t>Квартира, игрушки, доброта.</a:t>
            </a:r>
          </a:p>
          <a:p>
            <a:r>
              <a:rPr lang="ru-RU" dirty="0"/>
              <a:t>Мебель, планшет, любовь.</a:t>
            </a:r>
          </a:p>
          <a:p>
            <a:r>
              <a:rPr lang="ru-RU" dirty="0"/>
              <a:t>Одежда, радуга, дружба.</a:t>
            </a:r>
          </a:p>
        </p:txBody>
      </p:sp>
      <p:pic>
        <p:nvPicPr>
          <p:cNvPr id="2050" name="Picture 2" descr="https://trudogolik24.ru/pic/tov/oreon/2020070610100348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14484"/>
            <a:ext cx="3255172" cy="239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zen_doc/1641332/pub_5d8ed06f1febd400b0562bf9_5d8ed08fdf944400ad95eaec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34" y="3075776"/>
            <a:ext cx="4324927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интервальное голодание сохраняет улучшает здоровье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197" y="2942239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pinimg.com/originals/5d/1d/05/5d1d0526e6e23961f8f83d9b52e743d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9573"/>
          <a:stretch/>
        </p:blipFill>
        <p:spPr bwMode="auto">
          <a:xfrm>
            <a:off x="1282116" y="157441"/>
            <a:ext cx="6568718" cy="651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95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mir-s3-cdn-cf.behance.net/project_modules/2800_opt_1/ad727086128681.5d909dad4d6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51437" y="692696"/>
            <a:ext cx="4031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«Денежная»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0"/>
            <a:ext cx="314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станция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Кошелек женский Piquadro Dafne красный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52736"/>
            <a:ext cx="2196862" cy="21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dn.monetnik.ru/storage/market-lot/78/45/112878/338145_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8010"/>
            <a:ext cx="1797753" cy="158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dn.monetnik.ru/storage/market-lot/46/73/158446/515570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698580"/>
            <a:ext cx="1883137" cy="160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2721694"/>
            <a:ext cx="3518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наличные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0311" y="2793702"/>
            <a:ext cx="4645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безналичные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082" name="Picture 10" descr="https://irecommend.ru/sites/default/files/product-images/282386/jaVSCzITMNUGVGYCPxylZQ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0" t="21566" r="8669" b="29746"/>
          <a:stretch/>
        </p:blipFill>
        <p:spPr bwMode="auto">
          <a:xfrm>
            <a:off x="5364088" y="3743891"/>
            <a:ext cx="2689952" cy="162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.pinimg.com/originals/5d/1d/05/5d1d0526e6e23961f8f83d9b52e743d7.jpg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9573"/>
          <a:stretch/>
        </p:blipFill>
        <p:spPr bwMode="auto">
          <a:xfrm>
            <a:off x="1282116" y="157441"/>
            <a:ext cx="6568718" cy="651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0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mir-s3-cdn-cf.behance.net/project_modules/2800_opt_1/ad727086128681.5d909dad4d6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319" y="692696"/>
            <a:ext cx="77119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«Финансы и литература»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0"/>
            <a:ext cx="314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станция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82730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этой станции в аудиозаписи звучат отрывки из известных детских фильмов и мультфильмов.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отгадать, из какого фильма взята эта крылатая фраза.</a:t>
            </a:r>
          </a:p>
        </p:txBody>
      </p:sp>
      <p:pic>
        <p:nvPicPr>
          <p:cNvPr id="1026" name="Picture 2" descr="https://cdn.maximonline.ru/39/35/8a/39358a602a1e2546d878e40e5c0c568b/665x631_0xac120005_118378747015290509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36" y="3140968"/>
            <a:ext cx="3286001" cy="311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ont.ws/uploads/pic/2018/12/DgEJYjLW0AA766z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631" y="3140968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.pinimg.com/originals/5d/1d/05/5d1d0526e6e23961f8f83d9b52e743d7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9573"/>
          <a:stretch/>
        </p:blipFill>
        <p:spPr bwMode="auto">
          <a:xfrm>
            <a:off x="1282116" y="157441"/>
            <a:ext cx="6568718" cy="651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0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mir-s3-cdn-cf.behance.net/project_modules/2800_opt_1/ad727086128681.5d909dad4d6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4394" y="836712"/>
            <a:ext cx="6855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«Семейный бюджет»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0"/>
            <a:ext cx="314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станция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791249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бюджет я считаю: то складываю, то вычитаю.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Любые деньги любят счёт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Мама в семейный кошелёк их кладёт.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59" y="3140968"/>
            <a:ext cx="4606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Что такое семейный бюджет?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717032"/>
            <a:ext cx="2843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Что такое доход?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4221088"/>
            <a:ext cx="2999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Что такое расход?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5226904"/>
            <a:ext cx="4348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Где можно хранить деньги?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691" y="4725144"/>
            <a:ext cx="32992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Как копить деньги?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mir-s3-cdn-cf.behance.net/project_modules/2800_opt_1/ad727086128681.5d909dad4d6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4394" y="836712"/>
            <a:ext cx="6855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«Семейный бюджет»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0"/>
            <a:ext cx="314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станция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988840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задание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столах монеты- до 10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Подсчитайте семейный бюджет.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Папа зарабатывает 5 монет.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зарабатывает 3 монеты.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 с дедушкой — пенсию 2 монеты.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Выложите нужное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i.pinimg.com/originals/5d/1d/05/5d1d0526e6e23961f8f83d9b52e743d7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9573"/>
          <a:stretch/>
        </p:blipFill>
        <p:spPr bwMode="auto">
          <a:xfrm>
            <a:off x="1287640" y="162958"/>
            <a:ext cx="6568718" cy="651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86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mir-s3-cdn-cf.behance.net/project_modules/2800_opt_1/ad727086128681.5d909dad4d6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1411" y="692696"/>
            <a:ext cx="4691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Самоделкин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0"/>
            <a:ext cx="314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станция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50" y="2060848"/>
            <a:ext cx="6875170" cy="3672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1556792"/>
            <a:ext cx="3827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Оригами «Кошелек – дом для денег»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Picture 2" descr="https://i.pinimg.com/originals/5d/1d/05/5d1d0526e6e23961f8f83d9b52e743d7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9573"/>
          <a:stretch/>
        </p:blipFill>
        <p:spPr bwMode="auto">
          <a:xfrm>
            <a:off x="1282116" y="157441"/>
            <a:ext cx="6568718" cy="651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0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https://catherineasquithgallery.com/uploads/posts/2021-03/1614805015_98-p-fon-dlya-prezentatsii-detskii-sad-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41" y="7937"/>
            <a:ext cx="9191055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63451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Подведение итогов.</a:t>
            </a:r>
          </a:p>
          <a:p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Награждение.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2" descr="https://i.pinimg.com/originals/5d/1d/05/5d1d0526e6e23961f8f83d9b52e743d7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9573"/>
          <a:stretch/>
        </p:blipFill>
        <p:spPr bwMode="auto">
          <a:xfrm>
            <a:off x="5220072" y="2852936"/>
            <a:ext cx="3505908" cy="3476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14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catherineasquithgallery.com/uploads/posts/2021-03/1614805015_98-p-fon-dlya-prezentatsii-detskii-sad-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541" y="7937"/>
            <a:ext cx="9191055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https://coolsen.ru/wp-content/uploads/2021/06/138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coolsen.ru/wp-content/uploads/2021/06/138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coolsen.ru/wp-content/uploads/2021/06/138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https://i.pinimg.com/originals/5d/1d/05/5d1d0526e6e23961f8f83d9b52e743d7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9573"/>
          <a:stretch/>
        </p:blipFill>
        <p:spPr bwMode="auto">
          <a:xfrm>
            <a:off x="2819050" y="2420888"/>
            <a:ext cx="3505908" cy="3476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8174" y="836712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835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3190866_22-p-belii-fon-s-zheltimi-liniyami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5655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5089" y="1400002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 знаний о личных финансах и семейном бюджете в младшем школьном возрасте у учащихся 1 – 2 классов.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2230" y="476672"/>
            <a:ext cx="1869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Цель: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100" name="Picture 4" descr="https://iplanetnews.files.wordpress.com/2015/07/img_063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311" y="3801699"/>
            <a:ext cx="3891149" cy="314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76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3190866_22-p-belii-fon-s-zheltimi-liniyami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354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116632"/>
            <a:ext cx="8172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Планируемые результаты: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074242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понимания ограниченности семейного бюджета, необходимости его рационального планирования и расходования с учетом личных нужд и трат.</a:t>
            </a:r>
          </a:p>
          <a:p>
            <a:r>
              <a:rPr lang="ru-RU" sz="24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способности использовать математические вычисления для поиска наиболее эффективных способов формирования семейного бюджета, развитие смыслового чтения текстов финансового содержания, развитие способности критически осмысливать информацию, в том числе рекламную.</a:t>
            </a:r>
          </a:p>
          <a:p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Предметные: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о семейном бюджете, его расходной и доходной частях, профиците и дефиците семейного бюджета.</a:t>
            </a:r>
          </a:p>
        </p:txBody>
      </p:sp>
    </p:spTree>
    <p:extLst>
      <p:ext uri="{BB962C8B-B14F-4D97-AF65-F5344CB8AC3E}">
        <p14:creationId xmlns:p14="http://schemas.microsoft.com/office/powerpoint/2010/main" val="234517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3190866_22-p-belii-fon-s-zheltimi-liniyami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5655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2909" y="0"/>
            <a:ext cx="85781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Краткое описание игры-</a:t>
            </a:r>
            <a:r>
              <a:rPr lang="ru-RU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квеста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412776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dirty="0" smtClean="0"/>
              <a:t>1. Создать </a:t>
            </a:r>
            <a:r>
              <a:rPr lang="ru-RU" dirty="0"/>
              <a:t>4 команды по 5-6 </a:t>
            </a:r>
            <a:r>
              <a:rPr lang="ru-RU" dirty="0" smtClean="0"/>
              <a:t>человек.</a:t>
            </a:r>
          </a:p>
          <a:p>
            <a:endParaRPr lang="ru-RU" dirty="0"/>
          </a:p>
          <a:p>
            <a:r>
              <a:rPr lang="ru-RU" dirty="0"/>
              <a:t> </a:t>
            </a:r>
            <a:r>
              <a:rPr lang="ru-RU" dirty="0" smtClean="0"/>
              <a:t>2. </a:t>
            </a:r>
            <a:r>
              <a:rPr lang="ru-RU" dirty="0"/>
              <a:t>П</a:t>
            </a:r>
            <a:r>
              <a:rPr lang="ru-RU" dirty="0" smtClean="0"/>
              <a:t>одготовить </a:t>
            </a:r>
            <a:r>
              <a:rPr lang="ru-RU" dirty="0"/>
              <a:t>просторный зал, лучше школьные рекреации, на которых будут размещены Старт, 5 точек-станций, </a:t>
            </a:r>
            <a:r>
              <a:rPr lang="ru-RU" dirty="0" smtClean="0"/>
              <a:t>Финиш.</a:t>
            </a:r>
          </a:p>
          <a:p>
            <a:endParaRPr lang="ru-RU" dirty="0"/>
          </a:p>
          <a:p>
            <a:r>
              <a:rPr lang="ru-RU" dirty="0" smtClean="0"/>
              <a:t>3. Разработать </a:t>
            </a:r>
            <a:r>
              <a:rPr lang="ru-RU" dirty="0"/>
              <a:t>маршрутные листы , где будут указаны станции в определенном порядке для каждой </a:t>
            </a:r>
            <a:r>
              <a:rPr lang="ru-RU" dirty="0" smtClean="0"/>
              <a:t>команды.</a:t>
            </a:r>
          </a:p>
          <a:p>
            <a:endParaRPr lang="ru-RU" dirty="0"/>
          </a:p>
          <a:p>
            <a:r>
              <a:rPr lang="ru-RU" dirty="0" smtClean="0"/>
              <a:t>4. Подготовить </a:t>
            </a:r>
            <a:r>
              <a:rPr lang="ru-RU" dirty="0"/>
              <a:t>« МОНЕТКИ» и листы с заданиями по каждой </a:t>
            </a:r>
            <a:r>
              <a:rPr lang="ru-RU" dirty="0" smtClean="0"/>
              <a:t>станции.</a:t>
            </a:r>
          </a:p>
          <a:p>
            <a:endParaRPr lang="ru-RU" dirty="0"/>
          </a:p>
          <a:p>
            <a:r>
              <a:rPr lang="ru-RU" dirty="0" smtClean="0"/>
              <a:t>5. Подготовить </a:t>
            </a:r>
            <a:r>
              <a:rPr lang="ru-RU" dirty="0"/>
              <a:t>наградной материал по итогам </a:t>
            </a:r>
            <a:r>
              <a:rPr lang="ru-RU" dirty="0" smtClean="0"/>
              <a:t>игры.</a:t>
            </a:r>
          </a:p>
          <a:p>
            <a:endParaRPr lang="ru-RU" dirty="0"/>
          </a:p>
          <a:p>
            <a:r>
              <a:rPr lang="ru-RU" dirty="0" smtClean="0"/>
              <a:t>6. Назначить </a:t>
            </a:r>
            <a:r>
              <a:rPr lang="ru-RU" dirty="0"/>
              <a:t>6 ведущих (учеников 10-11 классов или учителей): по 1 ведущему на каждую станцию. У ведущих будет комплект заданий, критерии и монетки, которые заработают </a:t>
            </a:r>
            <a:r>
              <a:rPr lang="ru-RU" dirty="0" smtClean="0"/>
              <a:t>команды.</a:t>
            </a:r>
            <a:endParaRPr lang="ru-RU" dirty="0"/>
          </a:p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692696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Продолжительность игры - 40 минут.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657671"/>
            <a:ext cx="8493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</a:rPr>
              <a:t>7. Каждая </a:t>
            </a:r>
            <a:r>
              <a:rPr lang="ru-RU" dirty="0">
                <a:solidFill>
                  <a:prstClr val="black"/>
                </a:solidFill>
              </a:rPr>
              <a:t>команда получает маршрутный лист, в котором станции указаны в определенном порядке (очень важно, чтобы команды не пересекались на станциях и не мешали друг другу</a:t>
            </a:r>
            <a:r>
              <a:rPr lang="ru-RU" dirty="0" smtClean="0">
                <a:solidFill>
                  <a:prstClr val="black"/>
                </a:solidFill>
              </a:rPr>
              <a:t>).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8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3190866_22-p-belii-fon-s-zheltimi-liniyami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5655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332656"/>
            <a:ext cx="2890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Станции: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100" name="Picture 4" descr="https://iplanetnews.files.wordpress.com/2015/07/img_063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311" y="3801699"/>
            <a:ext cx="3891149" cy="314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6178" y="1628800"/>
            <a:ext cx="79702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«Финансовая школа»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«Денежная»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«Финансы и литература»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«Семейный бюджет»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Самоделкин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9737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mir-s3-cdn-cf.behance.net/project_modules/2800_opt_1/ad727086128681.5d909dad4d6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2321" y="692696"/>
            <a:ext cx="6689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«Финансовая школа»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0"/>
            <a:ext cx="314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станция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s://a.d-cd.net/52371e1s-19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253" y="1616026"/>
            <a:ext cx="5673496" cy="318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38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100" name="Picture 4" descr="1606688959_3-p-odnotonnii-bezhevii-fon-dlya-prezentatsii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787900" y="188913"/>
            <a:ext cx="4200525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39675" anchor="ctr">
            <a:spAutoFit/>
          </a:bodyPr>
          <a:lstStyle/>
          <a:p>
            <a:r>
              <a:rPr lang="ru-RU" altLang="ru-RU" sz="3600" b="1">
                <a:latin typeface="Times New Roman" pitchFamily="18" charset="0"/>
              </a:rPr>
              <a:t>Российский рубль</a:t>
            </a:r>
          </a:p>
          <a:p>
            <a:pPr eaLnBrk="0" hangingPunct="0"/>
            <a:endParaRPr lang="ru-RU" altLang="ru-RU"/>
          </a:p>
        </p:txBody>
      </p:sp>
      <p:pic>
        <p:nvPicPr>
          <p:cNvPr id="4103" name="Picture 7" descr="flag-rossi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8038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Рисунок 2" descr="C:\Users\User\Desktop\дид игра\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3995738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4" descr="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244975"/>
            <a:ext cx="5165725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scale_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908050"/>
            <a:ext cx="5040313" cy="33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15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7172" name="Picture 4" descr="1606688959_3-p-odnotonnii-bezhevii-fon-dlya-prezentatsii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4663" y="188913"/>
            <a:ext cx="4746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600" b="1"/>
              <a:t>Белорусский рубль</a:t>
            </a:r>
            <a:r>
              <a:rPr lang="ru-RU" altLang="ru-RU"/>
              <a:t> </a:t>
            </a:r>
          </a:p>
        </p:txBody>
      </p:sp>
      <p:pic>
        <p:nvPicPr>
          <p:cNvPr id="7176" name="Picture 8" descr="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8038" cy="184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ef7724606347f1bdec54acedf5121130--man-women-woman-costum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133600"/>
            <a:ext cx="3133725" cy="450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notes_obver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836613"/>
            <a:ext cx="4537075" cy="396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df42aa891e042d9f421b9d93ca09dd6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797425"/>
            <a:ext cx="4897438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4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9220" name="Picture 4" descr="1606688959_3-p-odnotonnii-bezhevii-fon-dlya-prezentatsii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4716463" y="188913"/>
            <a:ext cx="3940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3600" b="1"/>
              <a:t>Китайский юань</a:t>
            </a:r>
            <a:r>
              <a:rPr lang="ru-RU" altLang="ru-RU"/>
              <a:t> </a:t>
            </a:r>
          </a:p>
        </p:txBody>
      </p:sp>
      <p:pic>
        <p:nvPicPr>
          <p:cNvPr id="9223" name="Picture 7" descr="Chinese-traditionele-Bruid-kleding-pratensis-stijl-trouwjurk-vrouwelijke-draak-jurk-slanke-cheongsam-paar-rode-avondjurk-ro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20938"/>
            <a:ext cx="2879725" cy="371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03588" cy="201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%D1%80%D0%B0%D0%B7%D0%BB%D0%B8%D1%87%D0%BD%D1%8B%D0%B5-%D0%BA%D0%B8%D1%82%D0%B0%D0%B9%D1%81%D0%BA%D0%B8%D0%B5-%D0%B1%D0%B0%D0%BD%D0%BA%D0%BD%D0%BE%D1%82%D1%8B-%D1%8E%D0%B0%D0%BD%D0%B5%D0%B9-1242439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81075"/>
            <a:ext cx="4465638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24465_1_flzoh6cc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005263"/>
            <a:ext cx="4751388" cy="263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88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376</Words>
  <Application>Microsoft Office PowerPoint</Application>
  <PresentationFormat>Экран (4:3)</PresentationFormat>
  <Paragraphs>91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Екатерина</cp:lastModifiedBy>
  <cp:revision>15</cp:revision>
  <dcterms:created xsi:type="dcterms:W3CDTF">2022-04-17T16:45:30Z</dcterms:created>
  <dcterms:modified xsi:type="dcterms:W3CDTF">2022-04-17T20:46:41Z</dcterms:modified>
</cp:coreProperties>
</file>