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60" r:id="rId3"/>
    <p:sldId id="261" r:id="rId4"/>
    <p:sldId id="262" r:id="rId5"/>
    <p:sldId id="259" r:id="rId6"/>
    <p:sldId id="263" r:id="rId7"/>
    <p:sldId id="264" r:id="rId8"/>
    <p:sldId id="265" r:id="rId9"/>
    <p:sldId id="267" r:id="rId10"/>
    <p:sldId id="269" r:id="rId11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1457" autoAdjust="0"/>
  </p:normalViewPr>
  <p:slideViewPr>
    <p:cSldViewPr>
      <p:cViewPr varScale="1">
        <p:scale>
          <a:sx n="66" d="100"/>
          <a:sy n="66" d="100"/>
        </p:scale>
        <p:origin x="-61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16324-3DBB-4281-8204-A7230290A1F5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C1CA-7326-4F47-99AE-BDA2EE2535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31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2.jpeg"/><Relationship Id="rId4" Type="http://schemas.openxmlformats.org/officeDocument/2006/relationships/tags" Target="../tags/tag4.xml"/><Relationship Id="rId9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xmlns="" val="361326677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1033" name="think-cell Slide" r:id="rId9" imgW="360" imgH="360" progId="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357562"/>
            <a:ext cx="6400800" cy="1752600"/>
          </a:xfrm>
        </p:spPr>
        <p:txBody>
          <a:bodyPr/>
          <a:lstStyle>
            <a:lvl1pPr marL="0" indent="0" algn="ctr">
              <a:buNone/>
              <a:defRPr sz="44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E4843-E538-46F5-B943-30CBD65D15E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A9CD6-2798-477A-8450-27040AC8F0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1" t="1004"/>
          <a:stretch/>
        </p:blipFill>
        <p:spPr bwMode="auto">
          <a:xfrm>
            <a:off x="-1" y="52636"/>
            <a:ext cx="9144001" cy="662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24611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D441A-B1BF-46D0-B4C1-CDD34223FF0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AF9B7-D649-4E71-BED6-6DCAFF949A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727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85F20-4A1E-4074-A323-A30EA406B4B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3BD94-2938-4C2A-A617-5257356E81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4043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A5A69-9AC9-4957-A0A6-555033FE501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0197B-B2DA-4CBD-97D2-8657874A9F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94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51F8D-5159-49F5-9ED1-F430DB95C19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4F4D-3C69-463C-BA08-18E9D15E91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262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68EE7-815C-4337-AAA4-F9E46AD2A7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532D-B79B-419C-8885-87074581DB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717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3C8BC-A9B9-430C-8C8C-27141284745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ED25D-D80A-44E5-AE67-0EC6F80A8E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895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2C999-6757-4F94-A80B-1C1A89714D8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8DB5B-3AD9-4C83-984B-AFE54AB476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839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D318F-B24F-421F-9AE9-5A9259D1A8F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BB797-46FB-4048-B7CD-AD2A39DCD2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9814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EC08C-BB30-49CA-B622-91770DAAAC4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72816-96F1-4192-BD81-D4B82DABD5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313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6B420-A823-4477-81B9-5960678CFA6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CB35C-A2C7-4490-8224-5ABDA5388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40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2785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8D898B-7934-486B-B236-C4A1E925B0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2785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2785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A64AC2-6F0B-4B70-9702-C7ADDC1C48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611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1259632" y="1773238"/>
            <a:ext cx="7126287" cy="2663825"/>
          </a:xfrm>
        </p:spPr>
        <p:txBody>
          <a:bodyPr/>
          <a:lstStyle/>
          <a:p>
            <a:pPr algn="l" eaLnBrk="1" hangingPunct="1"/>
            <a:r>
              <a:rPr lang="ru-RU" altLang="ru-RU" sz="2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Социальный проект: от идеи до реализации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5" y="5291138"/>
            <a:ext cx="2714625" cy="423862"/>
          </a:xfrm>
        </p:spPr>
        <p:txBody>
          <a:bodyPr/>
          <a:lstStyle/>
          <a:p>
            <a:pPr eaLnBrk="1" hangingPunct="1"/>
            <a:r>
              <a:rPr lang="ru-RU" altLang="ru-RU" sz="2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2019</a:t>
            </a:r>
          </a:p>
        </p:txBody>
      </p:sp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eYvZpQjdUAw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39552" y="1254919"/>
            <a:ext cx="8064895" cy="5237020"/>
          </a:xfrm>
          <a:ln w="57150">
            <a:solidFill>
              <a:srgbClr val="00B0F0"/>
            </a:solidFill>
          </a:ln>
        </p:spPr>
      </p:pic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altLang="ru-RU" sz="2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Социальный проект: от идеи до реализации</a:t>
            </a:r>
          </a:p>
        </p:txBody>
      </p:sp>
      <p:pic>
        <p:nvPicPr>
          <p:cNvPr id="6" name="Рисунок 5" descr="IMG_180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1124744"/>
            <a:ext cx="5328592" cy="3996444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4099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948064" cy="1085998"/>
          </a:xfrm>
        </p:spPr>
        <p:txBody>
          <a:bodyPr/>
          <a:lstStyle/>
          <a:p>
            <a:pPr algn="ctr" eaLnBrk="1" hangingPunct="1"/>
            <a:r>
              <a:rPr lang="ru-RU" sz="2000" b="1" u="sng" dirty="0" smtClean="0">
                <a:latin typeface="Arial" pitchFamily="34" charset="0"/>
                <a:cs typeface="Arial" pitchFamily="34" charset="0"/>
              </a:rPr>
              <a:t>Проект «ЭКО сад».</a:t>
            </a:r>
          </a:p>
          <a:p>
            <a:pPr eaLnBrk="1" hangingPunct="1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Проблема: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наличие негативного воздействия  на экосистему близлежащей инфраструктуры</a:t>
            </a:r>
            <a:endParaRPr lang="ru-RU" alt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altLang="ru-RU" sz="2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Социальный проект: от идеи до реализации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ru-RU" altLang="ru-RU" sz="2000" b="1" u="sng" dirty="0" smtClean="0">
                <a:latin typeface="Arial" pitchFamily="34" charset="0"/>
                <a:cs typeface="Arial" pitchFamily="34" charset="0"/>
              </a:rPr>
              <a:t>Задачи:</a:t>
            </a:r>
          </a:p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поиск партнеров;</a:t>
            </a:r>
          </a:p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приобщение жителей села к улучшению экологической обстановки;</a:t>
            </a:r>
          </a:p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подготовка территории для озеленения;</a:t>
            </a:r>
          </a:p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приобретение и высадка зеленых насаждений;</a:t>
            </a:r>
          </a:p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монтаж малых архитектурных форм;</a:t>
            </a:r>
          </a:p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информационное сопровождение проекта; </a:t>
            </a:r>
          </a:p>
          <a:p>
            <a:pPr eaLnBrk="1" hangingPunct="1"/>
            <a:r>
              <a:rPr lang="ru-RU" sz="1800" dirty="0" smtClean="0">
                <a:latin typeface="Arial" pitchFamily="34" charset="0"/>
                <a:cs typeface="Arial" pitchFamily="34" charset="0"/>
              </a:rPr>
              <a:t>сохранение долгосрочных результатов проекта.</a:t>
            </a:r>
            <a:endParaRPr lang="ru-RU" altLang="ru-RU" sz="1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u="sng" dirty="0" smtClean="0">
                <a:latin typeface="Arial" pitchFamily="34" charset="0"/>
                <a:cs typeface="Arial" pitchFamily="34" charset="0"/>
              </a:rPr>
              <a:t>Цель:</a:t>
            </a: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Объединение усилий жителей села Кубанка по снижению негативного влияния на экосистему близлежащей инфраструктуры путем озеленения внутренней и прилегающей территории детского сада.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altLang="ru-RU" sz="2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Социальный проект: от идеи до реализации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От радости побед</a:t>
            </a:r>
            <a:r>
              <a:rPr lang="ru-RU" dirty="0" smtClean="0"/>
              <a:t>ы</a:t>
            </a:r>
            <a:endParaRPr lang="ru-RU" dirty="0"/>
          </a:p>
        </p:txBody>
      </p:sp>
      <p:pic>
        <p:nvPicPr>
          <p:cNvPr id="6" name="Содержимое 5" descr="IMG_180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49799" y="357696"/>
            <a:ext cx="4040188" cy="2753581"/>
          </a:xfrm>
          <a:ln w="57150">
            <a:solidFill>
              <a:srgbClr val="00B0F0"/>
            </a:solidFill>
          </a:ln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4788024" y="5085184"/>
            <a:ext cx="4041775" cy="639762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 упорному труду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IMG_037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54012" y="3468973"/>
            <a:ext cx="4041775" cy="3031331"/>
          </a:xfrm>
          <a:ln w="57150">
            <a:solidFill>
              <a:srgbClr val="00B0F0"/>
            </a:solidFill>
          </a:ln>
        </p:spPr>
      </p:pic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одзаголовок 2"/>
          <p:cNvSpPr>
            <a:spLocks noGrp="1"/>
          </p:cNvSpPr>
          <p:nvPr>
            <p:ph type="body" sz="half" idx="4294967295"/>
          </p:nvPr>
        </p:nvSpPr>
        <p:spPr>
          <a:xfrm>
            <a:off x="0" y="5373688"/>
            <a:ext cx="5486400" cy="804862"/>
          </a:xfrm>
        </p:spPr>
        <p:txBody>
          <a:bodyPr/>
          <a:lstStyle/>
          <a:p>
            <a:pPr eaLnBrk="1" hangingPunct="1"/>
            <a:r>
              <a:rPr lang="ru-RU" altLang="ru-RU" sz="2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2019</a:t>
            </a:r>
          </a:p>
        </p:txBody>
      </p:sp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611560" y="3861048"/>
            <a:ext cx="7704856" cy="2664296"/>
            <a:chOff x="539554" y="3933056"/>
            <a:chExt cx="7562173" cy="2664296"/>
          </a:xfrm>
        </p:grpSpPr>
        <p:pic>
          <p:nvPicPr>
            <p:cNvPr id="8" name="Рисунок 7" descr="IMG_0024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97327" y="3933056"/>
              <a:ext cx="3604400" cy="2664296"/>
            </a:xfrm>
            <a:prstGeom prst="rect">
              <a:avLst/>
            </a:prstGeom>
            <a:ln w="57150">
              <a:solidFill>
                <a:srgbClr val="00B0F0"/>
              </a:solidFill>
            </a:ln>
          </p:spPr>
        </p:pic>
        <p:pic>
          <p:nvPicPr>
            <p:cNvPr id="9" name="Рисунок 8" descr="IMG_0572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9554" y="3933056"/>
              <a:ext cx="3456384" cy="2646294"/>
            </a:xfrm>
            <a:prstGeom prst="rect">
              <a:avLst/>
            </a:prstGeom>
            <a:ln w="57150">
              <a:solidFill>
                <a:srgbClr val="00B0F0"/>
              </a:solidFill>
            </a:ln>
          </p:spPr>
        </p:pic>
      </p:grpSp>
      <p:grpSp>
        <p:nvGrpSpPr>
          <p:cNvPr id="11" name="Группа 10"/>
          <p:cNvGrpSpPr/>
          <p:nvPr/>
        </p:nvGrpSpPr>
        <p:grpSpPr>
          <a:xfrm>
            <a:off x="611560" y="980728"/>
            <a:ext cx="7642490" cy="2592288"/>
            <a:chOff x="750755" y="2140743"/>
            <a:chExt cx="7642490" cy="2592288"/>
          </a:xfrm>
        </p:grpSpPr>
        <p:pic>
          <p:nvPicPr>
            <p:cNvPr id="6" name="Рисунок 5" descr="IMG_0018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0755" y="2140743"/>
              <a:ext cx="3456384" cy="2592288"/>
            </a:xfrm>
            <a:prstGeom prst="rect">
              <a:avLst/>
            </a:prstGeom>
            <a:ln w="57150">
              <a:solidFill>
                <a:srgbClr val="00B0F0"/>
              </a:solidFill>
            </a:ln>
          </p:spPr>
        </p:pic>
        <p:pic>
          <p:nvPicPr>
            <p:cNvPr id="10" name="Рисунок 9" descr="IMG_0569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4813877" y="2140743"/>
              <a:ext cx="3579368" cy="2576514"/>
            </a:xfrm>
            <a:prstGeom prst="rect">
              <a:avLst/>
            </a:prstGeom>
            <a:ln w="57150">
              <a:solidFill>
                <a:srgbClr val="00B0F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Wz7DvNkVPj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556792"/>
            <a:ext cx="3440487" cy="4607961"/>
          </a:xfrm>
          <a:ln w="57150">
            <a:solidFill>
              <a:srgbClr val="00B0F0"/>
            </a:solidFill>
          </a:ln>
        </p:spPr>
      </p:pic>
      <p:sp>
        <p:nvSpPr>
          <p:cNvPr id="4099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466728" cy="4691063"/>
          </a:xfrm>
        </p:spPr>
        <p:txBody>
          <a:bodyPr/>
          <a:lstStyle/>
          <a:p>
            <a:pPr eaLnBrk="1" hangingPunct="1"/>
            <a:r>
              <a:rPr lang="ru-RU" altLang="ru-RU" sz="2000" b="1" dirty="0" smtClean="0">
                <a:latin typeface="Arial" pitchFamily="34" charset="0"/>
                <a:cs typeface="Arial" pitchFamily="34" charset="0"/>
              </a:rPr>
              <a:t>Проект «Экология в вопросах и ответах»</a:t>
            </a:r>
          </a:p>
          <a:p>
            <a:pPr eaLnBrk="1" hangingPunct="1"/>
            <a:r>
              <a:rPr lang="ru-RU" altLang="ru-RU" sz="2000" b="1" u="sng" dirty="0" smtClean="0">
                <a:latin typeface="Arial" pitchFamily="34" charset="0"/>
                <a:cs typeface="Arial" pitchFamily="34" charset="0"/>
              </a:rPr>
              <a:t>Проблема: </a:t>
            </a:r>
            <a:r>
              <a:rPr lang="ru-RU" altLang="ru-RU" sz="2000" dirty="0" smtClean="0">
                <a:latin typeface="Arial" pitchFamily="34" charset="0"/>
                <a:cs typeface="Arial" pitchFamily="34" charset="0"/>
              </a:rPr>
              <a:t>Отсутствие системы экологического воспитания</a:t>
            </a:r>
            <a:endParaRPr lang="ru-RU" altLang="ru-RU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2000" b="1" u="sng" dirty="0" smtClean="0">
                <a:latin typeface="Arial" pitchFamily="34" charset="0"/>
                <a:cs typeface="Arial" pitchFamily="34" charset="0"/>
              </a:rPr>
              <a:t>Цель:</a:t>
            </a:r>
            <a:r>
              <a:rPr lang="ru-RU" alt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Создание условий для изучения дошкольниками взаимосвязи объектов живой и неживой природы с целью формирования осознанно-правильного взаимодействия с окружающим миром и его охраны.</a:t>
            </a:r>
            <a:endParaRPr lang="ru-RU" altLang="ru-RU" sz="20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Wz7DvNkVPj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75222" y="1700809"/>
            <a:ext cx="4629226" cy="4248472"/>
          </a:xfrm>
          <a:ln w="57150">
            <a:solidFill>
              <a:srgbClr val="00B0F0"/>
            </a:solidFill>
          </a:ln>
        </p:spPr>
      </p:pic>
      <p:sp>
        <p:nvSpPr>
          <p:cNvPr id="4099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466728" cy="4691063"/>
          </a:xfrm>
        </p:spPr>
        <p:txBody>
          <a:bodyPr/>
          <a:lstStyle/>
          <a:p>
            <a:pPr eaLnBrk="1" hangingPunct="1"/>
            <a:r>
              <a:rPr lang="ru-RU" altLang="ru-RU" sz="2000" b="1" u="sng" dirty="0" smtClean="0">
                <a:latin typeface="Arial" pitchFamily="34" charset="0"/>
                <a:cs typeface="Arial" pitchFamily="34" charset="0"/>
              </a:rPr>
              <a:t>Задачи:</a:t>
            </a:r>
          </a:p>
          <a:p>
            <a:pPr eaLnBrk="1" hangingPunct="1"/>
            <a:endParaRPr lang="ru-RU" altLang="ru-RU" sz="2000" b="1" u="sng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Char char="-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продолжение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реализации проекта "ЭКО сад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";</a:t>
            </a:r>
          </a:p>
          <a:p>
            <a:pPr eaLnBrk="1" hangingPunct="1">
              <a:buFontTx/>
              <a:buChar char="-"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Char char="-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создание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эффективной развивающей предметно пространственной среды, способствующей экологическому воспитанию детей 4-6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лет;</a:t>
            </a:r>
          </a:p>
          <a:p>
            <a:pPr eaLnBrk="1" hangingPunct="1">
              <a:buFontTx/>
              <a:buChar char="-"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Char char="-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привлечение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внимания общественности к экологическим проблемам и путям их решения в малом населенном пункте.</a:t>
            </a:r>
            <a:endParaRPr lang="ru-RU" altLang="ru-RU" sz="1600" b="1" u="sng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u="sng" dirty="0" smtClean="0">
                <a:latin typeface="Arial" pitchFamily="34" charset="0"/>
                <a:cs typeface="Arial" pitchFamily="34" charset="0"/>
              </a:rPr>
              <a:t>Трудности</a:t>
            </a:r>
            <a:endParaRPr lang="ru-RU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Подзаголовок 2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622277"/>
          </a:xfrm>
        </p:spPr>
        <p:txBody>
          <a:bodyPr/>
          <a:lstStyle/>
          <a:p>
            <a:pPr eaLnBrk="1" hangingPunct="1"/>
            <a:r>
              <a:rPr lang="ru-RU" altLang="ru-RU" sz="1600" b="1" u="sng" dirty="0" smtClean="0">
                <a:latin typeface="Arial" pitchFamily="34" charset="0"/>
                <a:cs typeface="Arial" pitchFamily="34" charset="0"/>
              </a:rPr>
              <a:t>Рост цен на оборудование и услуги</a:t>
            </a:r>
            <a:r>
              <a:rPr lang="ru-RU" altLang="ru-RU" sz="1600" b="1" u="sng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eaLnBrk="1" hangingPunct="1"/>
            <a:r>
              <a:rPr lang="ru-RU" altLang="ru-RU" sz="1600" b="1" u="sng" dirty="0" smtClean="0">
                <a:latin typeface="Arial" pitchFamily="34" charset="0"/>
                <a:cs typeface="Arial" pitchFamily="34" charset="0"/>
              </a:rPr>
              <a:t>Недобросовестный поставщик;</a:t>
            </a:r>
          </a:p>
          <a:p>
            <a:pPr eaLnBrk="1" hangingPunct="1"/>
            <a:endParaRPr lang="ru-RU" altLang="ru-RU" sz="1600" b="1" u="sng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600" b="1" u="sng" dirty="0" smtClean="0">
                <a:latin typeface="Arial" pitchFamily="34" charset="0"/>
                <a:cs typeface="Arial" pitchFamily="34" charset="0"/>
              </a:rPr>
              <a:t>Партнёр не понимает суть социального проектирования;</a:t>
            </a:r>
          </a:p>
          <a:p>
            <a:pPr eaLnBrk="1" hangingPunct="1"/>
            <a:endParaRPr lang="ru-RU" altLang="ru-RU" sz="1600" b="1" u="sng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600" b="1" u="sng" dirty="0" smtClean="0">
                <a:latin typeface="Arial" pitchFamily="34" charset="0"/>
                <a:cs typeface="Arial" pitchFamily="34" charset="0"/>
              </a:rPr>
              <a:t>Расходы, не предусмотренные бюджетом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u="sng" dirty="0" smtClean="0">
                <a:latin typeface="Arial" pitchFamily="34" charset="0"/>
                <a:cs typeface="Arial" pitchFamily="34" charset="0"/>
              </a:rPr>
              <a:t>Рекомендации</a:t>
            </a:r>
            <a:endParaRPr lang="ru-RU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2838301"/>
          </a:xfrm>
        </p:spPr>
        <p:txBody>
          <a:bodyPr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Иметь несколько поставщиков; постоянно осуществлять мониторинг цен и связываться с поставщиком;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Опишите выгоду, которую получит партнёр от участия в проекте;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Тщательно проверяйте бюджет, просчитывайте все риски; анализ бюджета со стороны.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67544" y="1124744"/>
            <a:ext cx="8219256" cy="504056"/>
          </a:xfrm>
        </p:spPr>
        <p:txBody>
          <a:bodyPr/>
          <a:lstStyle/>
          <a:p>
            <a:pPr algn="ctr"/>
            <a:r>
              <a:rPr lang="ru-RU" u="sng" dirty="0" smtClean="0">
                <a:latin typeface="Arial" pitchFamily="34" charset="0"/>
                <a:cs typeface="Arial" pitchFamily="34" charset="0"/>
              </a:rPr>
              <a:t>Результаты проектов:</a:t>
            </a:r>
            <a:endParaRPr lang="ru-RU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Подзаголовок 2"/>
          <p:cNvSpPr>
            <a:spLocks noGrp="1"/>
          </p:cNvSpPr>
          <p:nvPr>
            <p:ph sz="half" idx="2"/>
          </p:nvPr>
        </p:nvSpPr>
        <p:spPr>
          <a:xfrm>
            <a:off x="457200" y="1700808"/>
            <a:ext cx="8219256" cy="4752529"/>
          </a:xfrm>
        </p:spPr>
        <p:txBody>
          <a:bodyPr/>
          <a:lstStyle/>
          <a:p>
            <a:pPr eaLnBrk="1" hangingPunct="1">
              <a:buNone/>
            </a:pP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1 новое образовательное пространство;	</a:t>
            </a: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62 дошкольника и 25 школьников;</a:t>
            </a:r>
          </a:p>
          <a:p>
            <a:pPr eaLnBrk="1" hangingPunct="1">
              <a:buNone/>
            </a:pP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15 родителей и </a:t>
            </a: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7 организаций;		</a:t>
            </a: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20 персональных консультаций;</a:t>
            </a:r>
          </a:p>
          <a:p>
            <a:pPr eaLnBrk="1" hangingPunct="1">
              <a:buNone/>
            </a:pP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80 деревьев и </a:t>
            </a: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61 кустарник;			</a:t>
            </a: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2000 цветов и 2 </a:t>
            </a:r>
            <a:r>
              <a:rPr lang="ru-RU" altLang="ru-RU" sz="1600" dirty="0" err="1" smtClean="0">
                <a:latin typeface="Arial" pitchFamily="34" charset="0"/>
                <a:cs typeface="Arial" pitchFamily="34" charset="0"/>
              </a:rPr>
              <a:t>экобокса</a:t>
            </a: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eaLnBrk="1" hangingPunct="1">
              <a:buNone/>
            </a:pP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6 публикаций в районных СМИ;		5 публикаций в областных СМИ;</a:t>
            </a:r>
          </a:p>
          <a:p>
            <a:pPr eaLnBrk="1" hangingPunct="1">
              <a:buNone/>
            </a:pP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Трансляция опыта в пределах области;	Выход проектов  за пределы</a:t>
            </a:r>
          </a:p>
          <a:p>
            <a:pPr eaLnBrk="1" hangingPunct="1">
              <a:buNone/>
            </a:pP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Проведение консультаций;			учреждения;</a:t>
            </a:r>
          </a:p>
          <a:p>
            <a:pPr eaLnBrk="1" hangingPunct="1">
              <a:buNone/>
            </a:pPr>
            <a:r>
              <a:rPr lang="ru-RU" altLang="ru-RU" sz="1600" dirty="0" smtClean="0">
                <a:latin typeface="Arial" pitchFamily="34" charset="0"/>
                <a:cs typeface="Arial" pitchFamily="34" charset="0"/>
              </a:rPr>
              <a:t>Появление местных инициатив;		Личностный рост.</a:t>
            </a:r>
          </a:p>
          <a:p>
            <a:pPr eaLnBrk="1" hangingPunct="1"/>
            <a:endParaRPr lang="ru-RU" altLang="ru-RU" sz="1600" b="1" u="sng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381719"/>
          </a:xfrm>
        </p:spPr>
        <p:txBody>
          <a:bodyPr/>
          <a:lstStyle/>
          <a:p>
            <a:endParaRPr lang="ru-RU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O:\Управление  маркетинговых коммуникаций\03_0_КОРПОРАТИВНЫЙ БРЕНД\002 РОДНЫЕ ГОРОДА\БрендБук\Лого_актуальные\Кобренд РГи ГПН\Осн версия\ГПН_РГ_кобрендинг.jpg">
            <a:extLst>
              <a:ext uri="{FF2B5EF4-FFF2-40B4-BE49-F238E27FC236}">
                <a16:creationId xmlns="" xmlns:a16="http://schemas.microsoft.com/office/drawing/2014/main" id="{98570CA8-AFAC-AF45-B561-6096B828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404662"/>
            <a:ext cx="2232248" cy="5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Содержимое 7" descr="eYvZpQjdUAw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2195736" y="3861048"/>
            <a:ext cx="4469646" cy="2678510"/>
          </a:xfrm>
          <a:ln w="571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02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pohBtnLt0GnxZarLCXDH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IebioKON0aqqJTEH9BKW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XCiP6Yk2UmLazKQUq29c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VQShwEr9UaMj8pB50xJm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G_Z1WZsqk.YtvNe2Qb.y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6PjSutFsE2u08okwN5O_g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Words>259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1_Тема Office</vt:lpstr>
      <vt:lpstr>think-cell Slide</vt:lpstr>
      <vt:lpstr>Социальный проект: от идеи до реализации</vt:lpstr>
      <vt:lpstr>Социальный проект: от идеи до реализации</vt:lpstr>
      <vt:lpstr>Социальный проект: от идеи до реализации</vt:lpstr>
      <vt:lpstr>Социальный проект: от идеи до реализации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РЕАЛИЗАЦИИ ПРОГРАММЫ СОЦИАЛЬНЫХ ИНВЕСТИЦИЙ  ЗА 2014 ГОД</dc:title>
  <dc:creator>Тюлюков Михаил</dc:creator>
  <cp:lastModifiedBy>Admin</cp:lastModifiedBy>
  <cp:revision>38</cp:revision>
  <dcterms:created xsi:type="dcterms:W3CDTF">2014-09-25T10:18:54Z</dcterms:created>
  <dcterms:modified xsi:type="dcterms:W3CDTF">2019-01-16T08:45:00Z</dcterms:modified>
</cp:coreProperties>
</file>