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2" r:id="rId2"/>
    <p:sldId id="295" r:id="rId3"/>
    <p:sldId id="323" r:id="rId4"/>
    <p:sldId id="319" r:id="rId5"/>
    <p:sldId id="320" r:id="rId6"/>
    <p:sldId id="260" r:id="rId7"/>
    <p:sldId id="280" r:id="rId8"/>
    <p:sldId id="306" r:id="rId9"/>
    <p:sldId id="281" r:id="rId10"/>
    <p:sldId id="309" r:id="rId11"/>
    <p:sldId id="313" r:id="rId12"/>
    <p:sldId id="286" r:id="rId13"/>
    <p:sldId id="293" r:id="rId14"/>
    <p:sldId id="314" r:id="rId15"/>
    <p:sldId id="316" r:id="rId16"/>
    <p:sldId id="317" r:id="rId17"/>
    <p:sldId id="324" r:id="rId18"/>
    <p:sldId id="315" r:id="rId19"/>
    <p:sldId id="321" r:id="rId20"/>
    <p:sldId id="325" r:id="rId21"/>
    <p:sldId id="284" r:id="rId22"/>
    <p:sldId id="297" r:id="rId23"/>
    <p:sldId id="265" r:id="rId24"/>
    <p:sldId id="300" r:id="rId25"/>
    <p:sldId id="326" r:id="rId26"/>
    <p:sldId id="301" r:id="rId27"/>
    <p:sldId id="318" r:id="rId28"/>
    <p:sldId id="296" r:id="rId29"/>
    <p:sldId id="304" r:id="rId30"/>
    <p:sldId id="305" r:id="rId31"/>
    <p:sldId id="298" r:id="rId32"/>
    <p:sldId id="322" r:id="rId33"/>
    <p:sldId id="276" r:id="rId3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4660"/>
  </p:normalViewPr>
  <p:slideViewPr>
    <p:cSldViewPr>
      <p:cViewPr varScale="1">
        <p:scale>
          <a:sx n="69" d="100"/>
          <a:sy n="69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640544-CC4C-494D-ACEA-C766D6A6505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17F131-D12F-4AA8-9B59-A30FBA04EBEA}">
      <dgm:prSet phldrT="[Текст]"/>
      <dgm:spPr/>
      <dgm:t>
        <a:bodyPr/>
        <a:lstStyle/>
        <a:p>
          <a:r>
            <a:rPr lang="ru-RU" dirty="0" smtClean="0"/>
            <a:t>1 </a:t>
          </a:r>
          <a:endParaRPr lang="ru-RU" dirty="0"/>
        </a:p>
      </dgm:t>
    </dgm:pt>
    <dgm:pt modelId="{81F96F9A-FF20-4CC8-B366-EFD723C8D03A}" type="parTrans" cxnId="{051AEE92-9A09-4C33-AFD2-BF4B37198879}">
      <dgm:prSet/>
      <dgm:spPr/>
      <dgm:t>
        <a:bodyPr/>
        <a:lstStyle/>
        <a:p>
          <a:endParaRPr lang="ru-RU"/>
        </a:p>
      </dgm:t>
    </dgm:pt>
    <dgm:pt modelId="{3309FE6F-3DD6-4149-84DC-EBC72144C71B}" type="sibTrans" cxnId="{051AEE92-9A09-4C33-AFD2-BF4B37198879}">
      <dgm:prSet/>
      <dgm:spPr/>
      <dgm:t>
        <a:bodyPr/>
        <a:lstStyle/>
        <a:p>
          <a:endParaRPr lang="ru-RU"/>
        </a:p>
      </dgm:t>
    </dgm:pt>
    <dgm:pt modelId="{DD960728-566A-4B6A-AE99-D3807AC8ECC4}">
      <dgm:prSet phldrT="[Текст]"/>
      <dgm:spPr/>
      <dgm:t>
        <a:bodyPr/>
        <a:lstStyle/>
        <a:p>
          <a:r>
            <a:rPr lang="ru-RU" dirty="0" smtClean="0"/>
            <a:t>Р =4+1+4+3=12 (см) </a:t>
          </a:r>
          <a:endParaRPr lang="ru-RU" dirty="0"/>
        </a:p>
      </dgm:t>
    </dgm:pt>
    <dgm:pt modelId="{821A103F-4EA7-43CB-9387-BAFD21B98D2A}" type="parTrans" cxnId="{A33073B0-6CC6-41BE-B706-5C932CD4A9CB}">
      <dgm:prSet/>
      <dgm:spPr/>
      <dgm:t>
        <a:bodyPr/>
        <a:lstStyle/>
        <a:p>
          <a:endParaRPr lang="ru-RU"/>
        </a:p>
      </dgm:t>
    </dgm:pt>
    <dgm:pt modelId="{3115DA92-00F7-4F57-9DCB-F22B03538BB2}" type="sibTrans" cxnId="{A33073B0-6CC6-41BE-B706-5C932CD4A9CB}">
      <dgm:prSet/>
      <dgm:spPr/>
      <dgm:t>
        <a:bodyPr/>
        <a:lstStyle/>
        <a:p>
          <a:endParaRPr lang="ru-RU"/>
        </a:p>
      </dgm:t>
    </dgm:pt>
    <dgm:pt modelId="{62426C67-EFE8-4C03-BCC0-0D2DD6E21DEB}">
      <dgm:prSet phldrT="[Текст]"/>
      <dgm:spPr/>
      <dgm:t>
        <a:bodyPr/>
        <a:lstStyle/>
        <a:p>
          <a:r>
            <a:rPr lang="ru-RU" dirty="0" smtClean="0"/>
            <a:t>2 </a:t>
          </a:r>
          <a:endParaRPr lang="ru-RU" dirty="0"/>
        </a:p>
      </dgm:t>
    </dgm:pt>
    <dgm:pt modelId="{43BBEE54-6E7F-44DA-9BA2-BE8D68A07FEC}" type="parTrans" cxnId="{CCF2B093-3724-4C16-9B7E-B4A72B4D0B8D}">
      <dgm:prSet/>
      <dgm:spPr/>
      <dgm:t>
        <a:bodyPr/>
        <a:lstStyle/>
        <a:p>
          <a:endParaRPr lang="ru-RU"/>
        </a:p>
      </dgm:t>
    </dgm:pt>
    <dgm:pt modelId="{2EDDAEE0-14AC-4138-A350-5285535A7175}" type="sibTrans" cxnId="{CCF2B093-3724-4C16-9B7E-B4A72B4D0B8D}">
      <dgm:prSet/>
      <dgm:spPr/>
      <dgm:t>
        <a:bodyPr/>
        <a:lstStyle/>
        <a:p>
          <a:endParaRPr lang="ru-RU"/>
        </a:p>
      </dgm:t>
    </dgm:pt>
    <dgm:pt modelId="{DD75DD72-FB5E-449D-9F07-706E2C12C1C6}">
      <dgm:prSet phldrT="[Текст]"/>
      <dgm:spPr/>
      <dgm:t>
        <a:bodyPr/>
        <a:lstStyle/>
        <a:p>
          <a:r>
            <a:rPr lang="ru-RU" dirty="0" smtClean="0"/>
            <a:t>Р= 4+3+3=10 (см) - Р</a:t>
          </a:r>
          <a:endParaRPr lang="ru-RU" dirty="0"/>
        </a:p>
      </dgm:t>
    </dgm:pt>
    <dgm:pt modelId="{EE4416A3-35E7-4CC8-B967-5C17B253C9A4}" type="parTrans" cxnId="{F5045A03-491A-48FA-90EF-500FC0DEE4F6}">
      <dgm:prSet/>
      <dgm:spPr/>
      <dgm:t>
        <a:bodyPr/>
        <a:lstStyle/>
        <a:p>
          <a:endParaRPr lang="ru-RU"/>
        </a:p>
      </dgm:t>
    </dgm:pt>
    <dgm:pt modelId="{AB94A7E2-5716-4D93-86BC-DE5621488374}" type="sibTrans" cxnId="{F5045A03-491A-48FA-90EF-500FC0DEE4F6}">
      <dgm:prSet/>
      <dgm:spPr/>
      <dgm:t>
        <a:bodyPr/>
        <a:lstStyle/>
        <a:p>
          <a:endParaRPr lang="ru-RU"/>
        </a:p>
      </dgm:t>
    </dgm:pt>
    <dgm:pt modelId="{03B8FCD8-7CCE-4C5A-BACD-BE59F59A20E2}">
      <dgm:prSet phldrT="[Текст]"/>
      <dgm:spPr/>
      <dgm:t>
        <a:bodyPr/>
        <a:lstStyle/>
        <a:p>
          <a:r>
            <a:rPr lang="ru-RU" dirty="0" smtClean="0"/>
            <a:t>3 </a:t>
          </a:r>
          <a:endParaRPr lang="ru-RU" dirty="0"/>
        </a:p>
      </dgm:t>
    </dgm:pt>
    <dgm:pt modelId="{D760B94A-796B-4A4E-B527-1BA8F55EB837}" type="parTrans" cxnId="{357562D1-81A8-4A85-8005-EEA5C360E718}">
      <dgm:prSet/>
      <dgm:spPr/>
      <dgm:t>
        <a:bodyPr/>
        <a:lstStyle/>
        <a:p>
          <a:endParaRPr lang="ru-RU"/>
        </a:p>
      </dgm:t>
    </dgm:pt>
    <dgm:pt modelId="{57D54C14-7690-45CB-B8BA-FF8C8444C35F}" type="sibTrans" cxnId="{357562D1-81A8-4A85-8005-EEA5C360E718}">
      <dgm:prSet/>
      <dgm:spPr/>
      <dgm:t>
        <a:bodyPr/>
        <a:lstStyle/>
        <a:p>
          <a:endParaRPr lang="ru-RU"/>
        </a:p>
      </dgm:t>
    </dgm:pt>
    <dgm:pt modelId="{0966D925-75EA-40CA-8B03-DAB50073639A}">
      <dgm:prSet phldrT="[Текст]"/>
      <dgm:spPr/>
      <dgm:t>
        <a:bodyPr/>
        <a:lstStyle/>
        <a:p>
          <a:r>
            <a:rPr lang="ru-RU" dirty="0" smtClean="0"/>
            <a:t>Р=2+3+5+5=15 (см) - Р</a:t>
          </a:r>
          <a:endParaRPr lang="ru-RU" dirty="0"/>
        </a:p>
      </dgm:t>
    </dgm:pt>
    <dgm:pt modelId="{5E6E69F6-1373-44B8-81FF-8626703581D2}" type="parTrans" cxnId="{08849EDD-8D34-40DD-8D7B-41590CE421D9}">
      <dgm:prSet/>
      <dgm:spPr/>
      <dgm:t>
        <a:bodyPr/>
        <a:lstStyle/>
        <a:p>
          <a:endParaRPr lang="ru-RU"/>
        </a:p>
      </dgm:t>
    </dgm:pt>
    <dgm:pt modelId="{5FC42C8E-9A9B-4264-AA36-FB14B6DDF551}" type="sibTrans" cxnId="{08849EDD-8D34-40DD-8D7B-41590CE421D9}">
      <dgm:prSet/>
      <dgm:spPr/>
      <dgm:t>
        <a:bodyPr/>
        <a:lstStyle/>
        <a:p>
          <a:endParaRPr lang="ru-RU"/>
        </a:p>
      </dgm:t>
    </dgm:pt>
    <dgm:pt modelId="{6C080EAA-C578-41FC-AC84-40DE6CCC5767}" type="pres">
      <dgm:prSet presAssocID="{B6640544-CC4C-494D-ACEA-C766D6A6505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3D66AC-233C-447E-B241-AC4E5C3FABBC}" type="pres">
      <dgm:prSet presAssocID="{9E17F131-D12F-4AA8-9B59-A30FBA04EBEA}" presName="composite" presStyleCnt="0"/>
      <dgm:spPr/>
    </dgm:pt>
    <dgm:pt modelId="{F7EAE331-A083-4F22-B166-F727561695F7}" type="pres">
      <dgm:prSet presAssocID="{9E17F131-D12F-4AA8-9B59-A30FBA04EBE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0DA4D-525B-4ED8-8AE6-1E388A97C3B8}" type="pres">
      <dgm:prSet presAssocID="{9E17F131-D12F-4AA8-9B59-A30FBA04EBE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ED081-8DAA-43FB-B155-9C7F903ED0BD}" type="pres">
      <dgm:prSet presAssocID="{3309FE6F-3DD6-4149-84DC-EBC72144C71B}" presName="sp" presStyleCnt="0"/>
      <dgm:spPr/>
    </dgm:pt>
    <dgm:pt modelId="{DC39C082-97C9-4D4A-9AE6-1E56A36B9120}" type="pres">
      <dgm:prSet presAssocID="{62426C67-EFE8-4C03-BCC0-0D2DD6E21DEB}" presName="composite" presStyleCnt="0"/>
      <dgm:spPr/>
    </dgm:pt>
    <dgm:pt modelId="{74FB33FA-B58E-4CC7-ABD9-C6BAD3DA4F08}" type="pres">
      <dgm:prSet presAssocID="{62426C67-EFE8-4C03-BCC0-0D2DD6E21DE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4EDB5-3349-4320-A63B-A72443078830}" type="pres">
      <dgm:prSet presAssocID="{62426C67-EFE8-4C03-BCC0-0D2DD6E21DE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4858F6-7AC2-4CD2-ACF2-90BAB2D42215}" type="pres">
      <dgm:prSet presAssocID="{2EDDAEE0-14AC-4138-A350-5285535A7175}" presName="sp" presStyleCnt="0"/>
      <dgm:spPr/>
    </dgm:pt>
    <dgm:pt modelId="{A0158DA9-5EC8-4FAF-A569-B25B906E1D51}" type="pres">
      <dgm:prSet presAssocID="{03B8FCD8-7CCE-4C5A-BACD-BE59F59A20E2}" presName="composite" presStyleCnt="0"/>
      <dgm:spPr/>
    </dgm:pt>
    <dgm:pt modelId="{D8A81D45-7BA8-4282-BC34-A028A1C23ABB}" type="pres">
      <dgm:prSet presAssocID="{03B8FCD8-7CCE-4C5A-BACD-BE59F59A20E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BB9D3A-528E-4C13-8C07-29B48172F7B9}" type="pres">
      <dgm:prSet presAssocID="{03B8FCD8-7CCE-4C5A-BACD-BE59F59A20E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743400-9FCE-482C-829C-1C739332D310}" type="presOf" srcId="{62426C67-EFE8-4C03-BCC0-0D2DD6E21DEB}" destId="{74FB33FA-B58E-4CC7-ABD9-C6BAD3DA4F08}" srcOrd="0" destOrd="0" presId="urn:microsoft.com/office/officeart/2005/8/layout/chevron2"/>
    <dgm:cxn modelId="{2DA3B905-32FE-416A-86DF-B78110BB1766}" type="presOf" srcId="{B6640544-CC4C-494D-ACEA-C766D6A6505A}" destId="{6C080EAA-C578-41FC-AC84-40DE6CCC5767}" srcOrd="0" destOrd="0" presId="urn:microsoft.com/office/officeart/2005/8/layout/chevron2"/>
    <dgm:cxn modelId="{357562D1-81A8-4A85-8005-EEA5C360E718}" srcId="{B6640544-CC4C-494D-ACEA-C766D6A6505A}" destId="{03B8FCD8-7CCE-4C5A-BACD-BE59F59A20E2}" srcOrd="2" destOrd="0" parTransId="{D760B94A-796B-4A4E-B527-1BA8F55EB837}" sibTransId="{57D54C14-7690-45CB-B8BA-FF8C8444C35F}"/>
    <dgm:cxn modelId="{DF816E81-E1D7-4CDE-BA04-2AB9F033BCF5}" type="presOf" srcId="{DD75DD72-FB5E-449D-9F07-706E2C12C1C6}" destId="{22F4EDB5-3349-4320-A63B-A72443078830}" srcOrd="0" destOrd="0" presId="urn:microsoft.com/office/officeart/2005/8/layout/chevron2"/>
    <dgm:cxn modelId="{182142D8-410C-4FAF-BEB0-2564EA4AA109}" type="presOf" srcId="{9E17F131-D12F-4AA8-9B59-A30FBA04EBEA}" destId="{F7EAE331-A083-4F22-B166-F727561695F7}" srcOrd="0" destOrd="0" presId="urn:microsoft.com/office/officeart/2005/8/layout/chevron2"/>
    <dgm:cxn modelId="{08849EDD-8D34-40DD-8D7B-41590CE421D9}" srcId="{03B8FCD8-7CCE-4C5A-BACD-BE59F59A20E2}" destId="{0966D925-75EA-40CA-8B03-DAB50073639A}" srcOrd="0" destOrd="0" parTransId="{5E6E69F6-1373-44B8-81FF-8626703581D2}" sibTransId="{5FC42C8E-9A9B-4264-AA36-FB14B6DDF551}"/>
    <dgm:cxn modelId="{F5045A03-491A-48FA-90EF-500FC0DEE4F6}" srcId="{62426C67-EFE8-4C03-BCC0-0D2DD6E21DEB}" destId="{DD75DD72-FB5E-449D-9F07-706E2C12C1C6}" srcOrd="0" destOrd="0" parTransId="{EE4416A3-35E7-4CC8-B967-5C17B253C9A4}" sibTransId="{AB94A7E2-5716-4D93-86BC-DE5621488374}"/>
    <dgm:cxn modelId="{C7BA1A1B-D7D2-4895-9C3E-CBCC25577127}" type="presOf" srcId="{03B8FCD8-7CCE-4C5A-BACD-BE59F59A20E2}" destId="{D8A81D45-7BA8-4282-BC34-A028A1C23ABB}" srcOrd="0" destOrd="0" presId="urn:microsoft.com/office/officeart/2005/8/layout/chevron2"/>
    <dgm:cxn modelId="{CCF2B093-3724-4C16-9B7E-B4A72B4D0B8D}" srcId="{B6640544-CC4C-494D-ACEA-C766D6A6505A}" destId="{62426C67-EFE8-4C03-BCC0-0D2DD6E21DEB}" srcOrd="1" destOrd="0" parTransId="{43BBEE54-6E7F-44DA-9BA2-BE8D68A07FEC}" sibTransId="{2EDDAEE0-14AC-4138-A350-5285535A7175}"/>
    <dgm:cxn modelId="{F3659976-0114-4491-BFF1-7226E52C6310}" type="presOf" srcId="{0966D925-75EA-40CA-8B03-DAB50073639A}" destId="{98BB9D3A-528E-4C13-8C07-29B48172F7B9}" srcOrd="0" destOrd="0" presId="urn:microsoft.com/office/officeart/2005/8/layout/chevron2"/>
    <dgm:cxn modelId="{051AEE92-9A09-4C33-AFD2-BF4B37198879}" srcId="{B6640544-CC4C-494D-ACEA-C766D6A6505A}" destId="{9E17F131-D12F-4AA8-9B59-A30FBA04EBEA}" srcOrd="0" destOrd="0" parTransId="{81F96F9A-FF20-4CC8-B366-EFD723C8D03A}" sibTransId="{3309FE6F-3DD6-4149-84DC-EBC72144C71B}"/>
    <dgm:cxn modelId="{A33073B0-6CC6-41BE-B706-5C932CD4A9CB}" srcId="{9E17F131-D12F-4AA8-9B59-A30FBA04EBEA}" destId="{DD960728-566A-4B6A-AE99-D3807AC8ECC4}" srcOrd="0" destOrd="0" parTransId="{821A103F-4EA7-43CB-9387-BAFD21B98D2A}" sibTransId="{3115DA92-00F7-4F57-9DCB-F22B03538BB2}"/>
    <dgm:cxn modelId="{4EEA1573-AB37-4180-A002-C3FC90F4BCCE}" type="presOf" srcId="{DD960728-566A-4B6A-AE99-D3807AC8ECC4}" destId="{1220DA4D-525B-4ED8-8AE6-1E388A97C3B8}" srcOrd="0" destOrd="0" presId="urn:microsoft.com/office/officeart/2005/8/layout/chevron2"/>
    <dgm:cxn modelId="{32339769-A5B7-4D1F-AF0B-6E24B56B3DDD}" type="presParOf" srcId="{6C080EAA-C578-41FC-AC84-40DE6CCC5767}" destId="{A53D66AC-233C-447E-B241-AC4E5C3FABBC}" srcOrd="0" destOrd="0" presId="urn:microsoft.com/office/officeart/2005/8/layout/chevron2"/>
    <dgm:cxn modelId="{2EC05597-02B8-473C-942B-FF5DB8CFEA50}" type="presParOf" srcId="{A53D66AC-233C-447E-B241-AC4E5C3FABBC}" destId="{F7EAE331-A083-4F22-B166-F727561695F7}" srcOrd="0" destOrd="0" presId="urn:microsoft.com/office/officeart/2005/8/layout/chevron2"/>
    <dgm:cxn modelId="{31741177-4A6F-4018-B50E-EC45B44749F5}" type="presParOf" srcId="{A53D66AC-233C-447E-B241-AC4E5C3FABBC}" destId="{1220DA4D-525B-4ED8-8AE6-1E388A97C3B8}" srcOrd="1" destOrd="0" presId="urn:microsoft.com/office/officeart/2005/8/layout/chevron2"/>
    <dgm:cxn modelId="{E274E7C4-A6C6-421F-A1B4-4536EBB68EA0}" type="presParOf" srcId="{6C080EAA-C578-41FC-AC84-40DE6CCC5767}" destId="{59AED081-8DAA-43FB-B155-9C7F903ED0BD}" srcOrd="1" destOrd="0" presId="urn:microsoft.com/office/officeart/2005/8/layout/chevron2"/>
    <dgm:cxn modelId="{0048F75B-3E0C-4941-937D-3C7D09EB263A}" type="presParOf" srcId="{6C080EAA-C578-41FC-AC84-40DE6CCC5767}" destId="{DC39C082-97C9-4D4A-9AE6-1E56A36B9120}" srcOrd="2" destOrd="0" presId="urn:microsoft.com/office/officeart/2005/8/layout/chevron2"/>
    <dgm:cxn modelId="{23E30E5C-95D5-406C-855C-26EE5E57B8FE}" type="presParOf" srcId="{DC39C082-97C9-4D4A-9AE6-1E56A36B9120}" destId="{74FB33FA-B58E-4CC7-ABD9-C6BAD3DA4F08}" srcOrd="0" destOrd="0" presId="urn:microsoft.com/office/officeart/2005/8/layout/chevron2"/>
    <dgm:cxn modelId="{2C281249-5DC2-4C5B-9D5F-FC11B9F0D17B}" type="presParOf" srcId="{DC39C082-97C9-4D4A-9AE6-1E56A36B9120}" destId="{22F4EDB5-3349-4320-A63B-A72443078830}" srcOrd="1" destOrd="0" presId="urn:microsoft.com/office/officeart/2005/8/layout/chevron2"/>
    <dgm:cxn modelId="{7AE69582-930D-437A-8B22-32E196C52646}" type="presParOf" srcId="{6C080EAA-C578-41FC-AC84-40DE6CCC5767}" destId="{774858F6-7AC2-4CD2-ACF2-90BAB2D42215}" srcOrd="3" destOrd="0" presId="urn:microsoft.com/office/officeart/2005/8/layout/chevron2"/>
    <dgm:cxn modelId="{A197C469-7F54-4F98-9544-573EA86F44F0}" type="presParOf" srcId="{6C080EAA-C578-41FC-AC84-40DE6CCC5767}" destId="{A0158DA9-5EC8-4FAF-A569-B25B906E1D51}" srcOrd="4" destOrd="0" presId="urn:microsoft.com/office/officeart/2005/8/layout/chevron2"/>
    <dgm:cxn modelId="{9C779048-8A67-4ECF-AAFB-5A6F0295042C}" type="presParOf" srcId="{A0158DA9-5EC8-4FAF-A569-B25B906E1D51}" destId="{D8A81D45-7BA8-4282-BC34-A028A1C23ABB}" srcOrd="0" destOrd="0" presId="urn:microsoft.com/office/officeart/2005/8/layout/chevron2"/>
    <dgm:cxn modelId="{AB528F5D-4237-4186-9856-D91BB41447AF}" type="presParOf" srcId="{A0158DA9-5EC8-4FAF-A569-B25B906E1D51}" destId="{98BB9D3A-528E-4C13-8C07-29B48172F7B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EAE331-A083-4F22-B166-F727561695F7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 </a:t>
          </a:r>
          <a:endParaRPr lang="ru-RU" sz="3200" kern="1200" dirty="0"/>
        </a:p>
      </dsp:txBody>
      <dsp:txXfrm rot="-5400000">
        <a:off x="1" y="573596"/>
        <a:ext cx="1146297" cy="491270"/>
      </dsp:txXfrm>
    </dsp:sp>
    <dsp:sp modelId="{1220DA4D-525B-4ED8-8AE6-1E388A97C3B8}">
      <dsp:nvSpPr>
        <dsp:cNvPr id="0" name=""/>
        <dsp:cNvSpPr/>
      </dsp:nvSpPr>
      <dsp:spPr>
        <a:xfrm rot="5400000">
          <a:off x="3353307" y="-2206562"/>
          <a:ext cx="1064418" cy="54784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1592" tIns="26035" rIns="26035" bIns="2603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100" kern="1200" dirty="0" smtClean="0"/>
            <a:t>Р =4+1+4+3=12 (см) </a:t>
          </a:r>
          <a:endParaRPr lang="ru-RU" sz="4100" kern="1200" dirty="0"/>
        </a:p>
      </dsp:txBody>
      <dsp:txXfrm rot="-5400000">
        <a:off x="1146298" y="52408"/>
        <a:ext cx="5426477" cy="960496"/>
      </dsp:txXfrm>
    </dsp:sp>
    <dsp:sp modelId="{74FB33FA-B58E-4CC7-ABD9-C6BAD3DA4F08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 </a:t>
          </a:r>
          <a:endParaRPr lang="ru-RU" sz="3200" kern="1200" dirty="0"/>
        </a:p>
      </dsp:txBody>
      <dsp:txXfrm rot="-5400000">
        <a:off x="1" y="2017346"/>
        <a:ext cx="1146297" cy="491270"/>
      </dsp:txXfrm>
    </dsp:sp>
    <dsp:sp modelId="{22F4EDB5-3349-4320-A63B-A72443078830}">
      <dsp:nvSpPr>
        <dsp:cNvPr id="0" name=""/>
        <dsp:cNvSpPr/>
      </dsp:nvSpPr>
      <dsp:spPr>
        <a:xfrm rot="5400000">
          <a:off x="3353307" y="-762812"/>
          <a:ext cx="1064418" cy="54784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1592" tIns="26035" rIns="26035" bIns="2603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100" kern="1200" dirty="0" smtClean="0"/>
            <a:t>Р= 4+3+3=10 (см) - Р</a:t>
          </a:r>
          <a:endParaRPr lang="ru-RU" sz="4100" kern="1200" dirty="0"/>
        </a:p>
      </dsp:txBody>
      <dsp:txXfrm rot="-5400000">
        <a:off x="1146298" y="1496158"/>
        <a:ext cx="5426477" cy="960496"/>
      </dsp:txXfrm>
    </dsp:sp>
    <dsp:sp modelId="{D8A81D45-7BA8-4282-BC34-A028A1C23ABB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3 </a:t>
          </a:r>
          <a:endParaRPr lang="ru-RU" sz="3200" kern="1200" dirty="0"/>
        </a:p>
      </dsp:txBody>
      <dsp:txXfrm rot="-5400000">
        <a:off x="1" y="3461096"/>
        <a:ext cx="1146297" cy="491270"/>
      </dsp:txXfrm>
    </dsp:sp>
    <dsp:sp modelId="{98BB9D3A-528E-4C13-8C07-29B48172F7B9}">
      <dsp:nvSpPr>
        <dsp:cNvPr id="0" name=""/>
        <dsp:cNvSpPr/>
      </dsp:nvSpPr>
      <dsp:spPr>
        <a:xfrm rot="5400000">
          <a:off x="3353307" y="680937"/>
          <a:ext cx="1064418" cy="547843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1592" tIns="26035" rIns="26035" bIns="2603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100" kern="1200" dirty="0" smtClean="0"/>
            <a:t>Р=2+3+5+5=15 (см) - Р</a:t>
          </a:r>
          <a:endParaRPr lang="ru-RU" sz="4100" kern="1200" dirty="0"/>
        </a:p>
      </dsp:txBody>
      <dsp:txXfrm rot="-5400000">
        <a:off x="1146298" y="2939908"/>
        <a:ext cx="5426477" cy="960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31263-4C00-42EF-A569-0FC6883C7D09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80BDC-13A2-4CDE-81D8-04AF1389E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487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/>
            <a:fld id="{30CBBB6D-BD90-492C-8798-61FCEF3BC40A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eaLnBrk="1"/>
              <a:t>1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body"/>
          </p:nvPr>
        </p:nvSpPr>
        <p:spPr>
          <a:xfrm>
            <a:off x="755650" y="5078413"/>
            <a:ext cx="6046788" cy="4810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550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/>
            <a:fld id="{30CBBB6D-BD90-492C-8798-61FCEF3BC40A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eaLnBrk="1"/>
              <a:t>2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body"/>
          </p:nvPr>
        </p:nvSpPr>
        <p:spPr>
          <a:xfrm>
            <a:off x="755650" y="5078413"/>
            <a:ext cx="6046788" cy="4810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83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952C48-D037-432A-AD5E-7EA83D08A7F2}" type="slidenum">
              <a:rPr lang="ru-RU" smtClean="0"/>
              <a:pPr/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27278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952C48-D037-432A-AD5E-7EA83D08A7F2}" type="slidenum">
              <a:rPr lang="ru-RU" smtClean="0"/>
              <a:pPr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17923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/>
            <a:fld id="{ED4BF7E0-36A6-4744-BC84-325EE747F3D2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eaLnBrk="1"/>
              <a:t>13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740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97246-A17C-45D4-BFD1-7947D63CE9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493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748801" y="1031401"/>
            <a:ext cx="7387200" cy="2008800"/>
          </a:xfrm>
          <a:solidFill>
            <a:srgbClr val="99FF66"/>
          </a:solidFill>
        </p:spPr>
        <p:txBody>
          <a:bodyPr vert="horz" lIns="91440" tIns="0" rIns="91440" bIns="45720" rtlCol="0" anchor="ctr">
            <a:normAutofit fontScale="77500" lnSpcReduction="20000"/>
          </a:bodyPr>
          <a:lstStyle/>
          <a:p>
            <a:pPr marL="0" indent="0" algn="ctr">
              <a:spcAft>
                <a:spcPct val="0"/>
              </a:spcAft>
              <a:buNone/>
            </a:pPr>
            <a:r>
              <a:rPr lang="ru-RU" altLang="ru-RU" sz="4898" b="1" i="1" dirty="0">
                <a:solidFill>
                  <a:srgbClr val="FF0000"/>
                </a:solidFill>
              </a:rPr>
              <a:t>Урок математики 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ru-RU" altLang="ru-RU" sz="4898" b="1" i="1" dirty="0">
                <a:solidFill>
                  <a:srgbClr val="FF0000"/>
                </a:solidFill>
              </a:rPr>
              <a:t>во 2 классе</a:t>
            </a:r>
          </a:p>
          <a:p>
            <a:pPr marL="0" indent="0">
              <a:spcAft>
                <a:spcPct val="0"/>
              </a:spcAft>
              <a:buNone/>
            </a:pPr>
            <a:r>
              <a:rPr lang="ru-RU" altLang="ru-RU" sz="4898" b="1" i="1" dirty="0">
                <a:solidFill>
                  <a:srgbClr val="FF0000"/>
                </a:solidFill>
              </a:rPr>
              <a:t>Тема: </a:t>
            </a:r>
            <a:r>
              <a:rPr lang="ru-RU" altLang="ru-RU" sz="4898" b="1" i="1" dirty="0" smtClean="0">
                <a:solidFill>
                  <a:srgbClr val="FF0000"/>
                </a:solidFill>
              </a:rPr>
              <a:t>Периметр многоугольника</a:t>
            </a:r>
            <a:endParaRPr lang="ru-RU" altLang="ru-RU" sz="4898" b="1" i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720801" y="4336201"/>
            <a:ext cx="6285600" cy="1101600"/>
          </a:xfrm>
          <a:prstGeom prst="homePlate">
            <a:avLst/>
          </a:prstGeom>
          <a:solidFill>
            <a:srgbClr val="99FF66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ru-RU" sz="2177" b="1" i="1" kern="0" dirty="0">
                <a:solidFill>
                  <a:srgbClr val="FF0000"/>
                </a:solidFill>
              </a:rPr>
              <a:t>Учитель </a:t>
            </a:r>
            <a:r>
              <a:rPr lang="ru-RU" sz="2177" b="1" i="1" kern="0" dirty="0" smtClean="0">
                <a:solidFill>
                  <a:srgbClr val="FF0000"/>
                </a:solidFill>
              </a:rPr>
              <a:t>начальных классов </a:t>
            </a:r>
          </a:p>
          <a:p>
            <a:pPr algn="ctr">
              <a:defRPr/>
            </a:pPr>
            <a:r>
              <a:rPr lang="ru-RU" sz="2177" b="1" i="1" kern="0" dirty="0" smtClean="0">
                <a:solidFill>
                  <a:srgbClr val="FF0000"/>
                </a:solidFill>
              </a:rPr>
              <a:t>МБОУ «</a:t>
            </a:r>
            <a:r>
              <a:rPr lang="ru-RU" sz="2177" b="1" i="1" kern="0" dirty="0" err="1" smtClean="0">
                <a:solidFill>
                  <a:srgbClr val="FF0000"/>
                </a:solidFill>
              </a:rPr>
              <a:t>Буртинская</a:t>
            </a:r>
            <a:r>
              <a:rPr lang="ru-RU" sz="2177" b="1" i="1" kern="0" dirty="0" smtClean="0">
                <a:solidFill>
                  <a:srgbClr val="FF0000"/>
                </a:solidFill>
              </a:rPr>
              <a:t> СОШ»</a:t>
            </a:r>
          </a:p>
          <a:p>
            <a:pPr algn="ctr">
              <a:defRPr/>
            </a:pPr>
            <a:r>
              <a:rPr lang="ru-RU" sz="2177" b="1" i="1" kern="0" dirty="0" smtClean="0">
                <a:solidFill>
                  <a:srgbClr val="FF0000"/>
                </a:solidFill>
              </a:rPr>
              <a:t> Чумаченко Татьяна Александровна</a:t>
            </a:r>
            <a:endParaRPr lang="ru-RU" sz="2177" b="1" i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1397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uild="p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1371600" y="1905000"/>
            <a:ext cx="64008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entury Schoolbook"/>
              </a:rPr>
              <a:t>Периметр</a:t>
            </a:r>
            <a:endParaRPr lang="ru-RU" sz="9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113571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143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7200" b="1" dirty="0">
                <a:solidFill>
                  <a:srgbClr val="B00000"/>
                </a:solidFill>
              </a:rPr>
              <a:t>П</a:t>
            </a:r>
            <a:r>
              <a:rPr lang="ru-RU" sz="7200" b="1" dirty="0" smtClean="0">
                <a:solidFill>
                  <a:srgbClr val="B00000"/>
                </a:solidFill>
              </a:rPr>
              <a:t>ериметр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43063" y="1214438"/>
            <a:ext cx="69897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B00000"/>
                </a:solidFill>
              </a:rPr>
              <a:t>многоугольника</a:t>
            </a:r>
          </a:p>
        </p:txBody>
      </p:sp>
    </p:spTree>
    <p:extLst>
      <p:ext uri="{BB962C8B-B14F-4D97-AF65-F5344CB8AC3E}">
        <p14:creationId xmlns:p14="http://schemas.microsoft.com/office/powerpoint/2010/main" val="143387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4800" y="914400"/>
            <a:ext cx="83058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ЦЕЛЬ:</a:t>
            </a:r>
            <a:r>
              <a:rPr lang="ru-RU" sz="3600" dirty="0">
                <a:solidFill>
                  <a:srgbClr val="002060"/>
                </a:solidFill>
              </a:rPr>
              <a:t> </a:t>
            </a:r>
          </a:p>
          <a:p>
            <a:r>
              <a:rPr lang="ru-RU" altLang="ru-RU" sz="3600" b="1" i="1" dirty="0">
                <a:solidFill>
                  <a:srgbClr val="002060"/>
                </a:solidFill>
              </a:rPr>
              <a:t>узнать что называется </a:t>
            </a:r>
            <a:r>
              <a:rPr lang="ru-RU" altLang="ru-RU" sz="3600" b="1" i="1" dirty="0" smtClean="0">
                <a:solidFill>
                  <a:srgbClr val="002060"/>
                </a:solidFill>
              </a:rPr>
              <a:t>периметром </a:t>
            </a:r>
            <a:r>
              <a:rPr lang="ru-RU" altLang="ru-RU" sz="3600" b="1" i="1" dirty="0">
                <a:solidFill>
                  <a:srgbClr val="002060"/>
                </a:solidFill>
              </a:rPr>
              <a:t>многоугольника ;</a:t>
            </a:r>
          </a:p>
          <a:p>
            <a:r>
              <a:rPr lang="ru-RU" altLang="ru-RU" sz="3600" b="1" i="1" dirty="0">
                <a:solidFill>
                  <a:srgbClr val="002060"/>
                </a:solidFill>
              </a:rPr>
              <a:t>научиться находить </a:t>
            </a:r>
          </a:p>
          <a:p>
            <a:r>
              <a:rPr lang="ru-RU" altLang="ru-RU" sz="3600" b="1" i="1" dirty="0" smtClean="0">
                <a:solidFill>
                  <a:srgbClr val="002060"/>
                </a:solidFill>
              </a:rPr>
              <a:t>периметр многоугольника.</a:t>
            </a:r>
            <a:endParaRPr lang="ru-RU" altLang="ru-RU" sz="3600" b="1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11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5"/>
          <p:cNvGrpSpPr>
            <a:grpSpLocks/>
          </p:cNvGrpSpPr>
          <p:nvPr/>
        </p:nvGrpSpPr>
        <p:grpSpPr bwMode="auto">
          <a:xfrm>
            <a:off x="549823" y="2515090"/>
            <a:ext cx="1555200" cy="1166400"/>
            <a:chOff x="896908" y="3994151"/>
            <a:chExt cx="1714512" cy="1285884"/>
          </a:xfrm>
        </p:grpSpPr>
        <p:sp>
          <p:nvSpPr>
            <p:cNvPr id="6174" name="Line 16"/>
            <p:cNvSpPr>
              <a:spLocks noChangeShapeType="1"/>
            </p:cNvSpPr>
            <p:nvPr/>
          </p:nvSpPr>
          <p:spPr bwMode="auto">
            <a:xfrm flipV="1">
              <a:off x="896908" y="3994151"/>
              <a:ext cx="1017665" cy="79021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75" name="Line 17"/>
            <p:cNvSpPr>
              <a:spLocks noChangeShapeType="1"/>
            </p:cNvSpPr>
            <p:nvPr/>
          </p:nvSpPr>
          <p:spPr bwMode="auto">
            <a:xfrm>
              <a:off x="1905956" y="3994151"/>
              <a:ext cx="703741" cy="93273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76" name="Line 18"/>
            <p:cNvSpPr>
              <a:spLocks noChangeShapeType="1"/>
            </p:cNvSpPr>
            <p:nvPr/>
          </p:nvSpPr>
          <p:spPr bwMode="auto">
            <a:xfrm flipH="1">
              <a:off x="1595479" y="4920560"/>
              <a:ext cx="1015941" cy="35947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</p:grpSp>
      <p:grpSp>
        <p:nvGrpSpPr>
          <p:cNvPr id="3" name="Группа 38"/>
          <p:cNvGrpSpPr>
            <a:grpSpLocks/>
          </p:cNvGrpSpPr>
          <p:nvPr/>
        </p:nvGrpSpPr>
        <p:grpSpPr bwMode="auto">
          <a:xfrm>
            <a:off x="3404702" y="2320201"/>
            <a:ext cx="2406240" cy="1303200"/>
            <a:chOff x="2611420" y="3922713"/>
            <a:chExt cx="2652834" cy="1436319"/>
          </a:xfrm>
        </p:grpSpPr>
        <p:sp>
          <p:nvSpPr>
            <p:cNvPr id="6169" name="Line 19"/>
            <p:cNvSpPr>
              <a:spLocks noChangeShapeType="1"/>
            </p:cNvSpPr>
            <p:nvPr/>
          </p:nvSpPr>
          <p:spPr bwMode="auto">
            <a:xfrm flipH="1" flipV="1">
              <a:off x="2611420" y="4137027"/>
              <a:ext cx="428628" cy="107157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grpSp>
          <p:nvGrpSpPr>
            <p:cNvPr id="6170" name="Группа 37"/>
            <p:cNvGrpSpPr>
              <a:grpSpLocks/>
            </p:cNvGrpSpPr>
            <p:nvPr/>
          </p:nvGrpSpPr>
          <p:grpSpPr bwMode="auto">
            <a:xfrm>
              <a:off x="2611420" y="3922713"/>
              <a:ext cx="2652834" cy="1436319"/>
              <a:chOff x="2611420" y="3922713"/>
              <a:chExt cx="2652834" cy="1436319"/>
            </a:xfrm>
          </p:grpSpPr>
          <p:sp>
            <p:nvSpPr>
              <p:cNvPr id="6171" name="Line 20"/>
              <p:cNvSpPr>
                <a:spLocks noChangeShapeType="1"/>
              </p:cNvSpPr>
              <p:nvPr/>
            </p:nvSpPr>
            <p:spPr bwMode="auto">
              <a:xfrm>
                <a:off x="2611420" y="4125924"/>
                <a:ext cx="1643787" cy="122095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1633"/>
              </a:p>
            </p:txBody>
          </p:sp>
          <p:sp>
            <p:nvSpPr>
              <p:cNvPr id="6172" name="Line 21"/>
              <p:cNvSpPr>
                <a:spLocks noChangeShapeType="1"/>
              </p:cNvSpPr>
              <p:nvPr/>
            </p:nvSpPr>
            <p:spPr bwMode="auto">
              <a:xfrm flipV="1">
                <a:off x="4254494" y="3922713"/>
                <a:ext cx="47707" cy="1436319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1633"/>
              </a:p>
            </p:txBody>
          </p:sp>
          <p:sp>
            <p:nvSpPr>
              <p:cNvPr id="6173" name="Line 22"/>
              <p:cNvSpPr>
                <a:spLocks noChangeShapeType="1"/>
              </p:cNvSpPr>
              <p:nvPr/>
            </p:nvSpPr>
            <p:spPr bwMode="auto">
              <a:xfrm>
                <a:off x="4325932" y="3922713"/>
                <a:ext cx="938322" cy="136505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1633"/>
              </a:p>
            </p:txBody>
          </p:sp>
        </p:grpSp>
      </p:grpSp>
      <p:grpSp>
        <p:nvGrpSpPr>
          <p:cNvPr id="5" name="Группа 39"/>
          <p:cNvGrpSpPr>
            <a:grpSpLocks/>
          </p:cNvGrpSpPr>
          <p:nvPr/>
        </p:nvGrpSpPr>
        <p:grpSpPr bwMode="auto">
          <a:xfrm>
            <a:off x="2935204" y="4488662"/>
            <a:ext cx="1959840" cy="1568160"/>
            <a:chOff x="4824413" y="5435600"/>
            <a:chExt cx="2160587" cy="1728788"/>
          </a:xfrm>
        </p:grpSpPr>
        <p:sp>
          <p:nvSpPr>
            <p:cNvPr id="6164" name="Line 24"/>
            <p:cNvSpPr>
              <a:spLocks noChangeShapeType="1"/>
            </p:cNvSpPr>
            <p:nvPr/>
          </p:nvSpPr>
          <p:spPr bwMode="auto">
            <a:xfrm flipV="1">
              <a:off x="5184775" y="5435600"/>
              <a:ext cx="1223963" cy="57626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65" name="Line 25"/>
            <p:cNvSpPr>
              <a:spLocks noChangeShapeType="1"/>
            </p:cNvSpPr>
            <p:nvPr/>
          </p:nvSpPr>
          <p:spPr bwMode="auto">
            <a:xfrm>
              <a:off x="6408738" y="5435600"/>
              <a:ext cx="503237" cy="15128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66" name="Line 26"/>
            <p:cNvSpPr>
              <a:spLocks noChangeShapeType="1"/>
            </p:cNvSpPr>
            <p:nvPr/>
          </p:nvSpPr>
          <p:spPr bwMode="auto">
            <a:xfrm flipH="1">
              <a:off x="5903913" y="6948488"/>
              <a:ext cx="1081087" cy="2159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67" name="Line 27"/>
            <p:cNvSpPr>
              <a:spLocks noChangeShapeType="1"/>
            </p:cNvSpPr>
            <p:nvPr/>
          </p:nvSpPr>
          <p:spPr bwMode="auto">
            <a:xfrm flipH="1" flipV="1">
              <a:off x="4824413" y="6875463"/>
              <a:ext cx="1079500" cy="28892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68" name="Line 28"/>
            <p:cNvSpPr>
              <a:spLocks noChangeShapeType="1"/>
            </p:cNvSpPr>
            <p:nvPr/>
          </p:nvSpPr>
          <p:spPr bwMode="auto">
            <a:xfrm flipV="1">
              <a:off x="4895850" y="5940425"/>
              <a:ext cx="360363" cy="9350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</p:grpSp>
      <p:grpSp>
        <p:nvGrpSpPr>
          <p:cNvPr id="6" name="Группа 40"/>
          <p:cNvGrpSpPr>
            <a:grpSpLocks/>
          </p:cNvGrpSpPr>
          <p:nvPr/>
        </p:nvGrpSpPr>
        <p:grpSpPr bwMode="auto">
          <a:xfrm>
            <a:off x="6932665" y="3331780"/>
            <a:ext cx="1372320" cy="1828800"/>
            <a:chOff x="7056438" y="4716463"/>
            <a:chExt cx="1512887" cy="2016125"/>
          </a:xfrm>
        </p:grpSpPr>
        <p:sp>
          <p:nvSpPr>
            <p:cNvPr id="6160" name="Line 29"/>
            <p:cNvSpPr>
              <a:spLocks noChangeShapeType="1"/>
            </p:cNvSpPr>
            <p:nvPr/>
          </p:nvSpPr>
          <p:spPr bwMode="auto">
            <a:xfrm>
              <a:off x="7056438" y="5292725"/>
              <a:ext cx="647700" cy="100806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61" name="Line 30"/>
            <p:cNvSpPr>
              <a:spLocks noChangeShapeType="1"/>
            </p:cNvSpPr>
            <p:nvPr/>
          </p:nvSpPr>
          <p:spPr bwMode="auto">
            <a:xfrm flipV="1">
              <a:off x="7704138" y="5292725"/>
              <a:ext cx="720725" cy="100806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62" name="Line 31"/>
            <p:cNvSpPr>
              <a:spLocks noChangeShapeType="1"/>
            </p:cNvSpPr>
            <p:nvPr/>
          </p:nvSpPr>
          <p:spPr bwMode="auto">
            <a:xfrm>
              <a:off x="8424863" y="5292725"/>
              <a:ext cx="144462" cy="143986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  <p:sp>
          <p:nvSpPr>
            <p:cNvPr id="6163" name="Line 32"/>
            <p:cNvSpPr>
              <a:spLocks noChangeShapeType="1"/>
            </p:cNvSpPr>
            <p:nvPr/>
          </p:nvSpPr>
          <p:spPr bwMode="auto">
            <a:xfrm flipV="1">
              <a:off x="7056438" y="4716463"/>
              <a:ext cx="1008062" cy="57626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1633"/>
            </a:p>
          </p:txBody>
        </p:sp>
      </p:grpSp>
      <p:sp>
        <p:nvSpPr>
          <p:cNvPr id="32" name="Rectangle 1"/>
          <p:cNvSpPr txBox="1">
            <a:spLocks noChangeArrowheads="1"/>
          </p:cNvSpPr>
          <p:nvPr/>
        </p:nvSpPr>
        <p:spPr bwMode="auto">
          <a:xfrm>
            <a:off x="684001" y="253801"/>
            <a:ext cx="7516800" cy="123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ru-RU" altLang="ru-RU" sz="3991" b="1" i="1" dirty="0">
              <a:solidFill>
                <a:srgbClr val="16165D"/>
              </a:solidFill>
            </a:endParaRPr>
          </a:p>
        </p:txBody>
      </p:sp>
      <p:sp>
        <p:nvSpPr>
          <p:cNvPr id="33" name="Rectangle 1"/>
          <p:cNvSpPr txBox="1">
            <a:spLocks noChangeArrowheads="1"/>
          </p:cNvSpPr>
          <p:nvPr/>
        </p:nvSpPr>
        <p:spPr bwMode="auto">
          <a:xfrm>
            <a:off x="652861" y="813661"/>
            <a:ext cx="7257600" cy="58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ru-RU" altLang="ru-RU" sz="3991" b="1" i="1">
                <a:solidFill>
                  <a:srgbClr val="FF0000"/>
                </a:solidFill>
              </a:rPr>
              <a:t>Найдите лишнюю фигуру</a:t>
            </a:r>
          </a:p>
        </p:txBody>
      </p:sp>
      <p:pic>
        <p:nvPicPr>
          <p:cNvPr id="25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676" y="424231"/>
            <a:ext cx="1596537" cy="214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6669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C:\Documents and Settings\Admin\Рабочий стол\ДЛЯ КОНКУРСНОГо  УРОКА\Копия htmlimage.jpeg"/>
          <p:cNvPicPr>
            <a:picLocks noChangeAspect="1" noChangeArrowheads="1"/>
          </p:cNvPicPr>
          <p:nvPr/>
        </p:nvPicPr>
        <p:blipFill>
          <a:blip r:embed="rId2">
            <a:lum bright="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" r="2805" b="42360"/>
          <a:stretch>
            <a:fillRect/>
          </a:stretch>
        </p:blipFill>
        <p:spPr bwMode="auto">
          <a:xfrm>
            <a:off x="533400" y="1828800"/>
            <a:ext cx="7929563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181600"/>
            <a:ext cx="1063137" cy="1427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90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7958" y="2667000"/>
            <a:ext cx="34996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 = 9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(см)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000250" y="4357688"/>
            <a:ext cx="36150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(см)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28800" y="5725210"/>
            <a:ext cx="33842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9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(см)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67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69773" y="1634728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3-4 ошибки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69772" y="5143898"/>
            <a:ext cx="25976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Нет ошибок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9773" y="3389313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1 - 2 ошибки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32320" y="1763804"/>
            <a:ext cx="945357" cy="87729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432320" y="3513437"/>
            <a:ext cx="945357" cy="8772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32320" y="5181404"/>
            <a:ext cx="945357" cy="877292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Оцени себя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73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C:\Documents and Settings\Admin\Рабочий стол\ДЛЯ КОНКУРСНОГо  УРОКА\Копия htmlimage.jpeg"/>
          <p:cNvPicPr>
            <a:picLocks noChangeAspect="1" noChangeArrowheads="1"/>
          </p:cNvPicPr>
          <p:nvPr/>
        </p:nvPicPr>
        <p:blipFill>
          <a:blip r:embed="rId2">
            <a:lum bright="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" r="2805" b="42360"/>
          <a:stretch>
            <a:fillRect/>
          </a:stretch>
        </p:blipFill>
        <p:spPr bwMode="auto">
          <a:xfrm>
            <a:off x="533400" y="1828800"/>
            <a:ext cx="7929563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181600"/>
            <a:ext cx="1063137" cy="1427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0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" y="3000375"/>
            <a:ext cx="440377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5+ 6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(см) </a:t>
            </a:r>
            <a:r>
              <a:rPr lang="ru-RU" alt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000250" y="4357688"/>
            <a:ext cx="4224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(см)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357688" y="5643563"/>
            <a:ext cx="46089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(см)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9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69773" y="1634728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3-4 ошибки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69772" y="5143898"/>
            <a:ext cx="25976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Нет ошибок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9773" y="3389313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1 - 2 ошибки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32320" y="1763804"/>
            <a:ext cx="945357" cy="87729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432320" y="3513437"/>
            <a:ext cx="945357" cy="8772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32320" y="5181404"/>
            <a:ext cx="945357" cy="877292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Оцени себя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4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webmg.ru/wp-content/uploads/2022/01/18-20220111_1759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19200"/>
            <a:ext cx="52578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6878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400" y="609600"/>
            <a:ext cx="87749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Работа по теме урока (с.42)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20" r="2453" b="2826"/>
          <a:stretch/>
        </p:blipFill>
        <p:spPr bwMode="auto">
          <a:xfrm>
            <a:off x="752924" y="1255931"/>
            <a:ext cx="7620000" cy="369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2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609600"/>
            <a:ext cx="8229600" cy="26971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ru-RU" sz="2800" b="1" dirty="0"/>
              <a:t>Вставь пропущенное слово.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</a:rPr>
              <a:t>Периметр</a:t>
            </a:r>
            <a:r>
              <a:rPr lang="ru-RU" sz="3600" b="1" dirty="0"/>
              <a:t> – это </a:t>
            </a:r>
            <a:r>
              <a:rPr lang="ru-RU" sz="3600" b="1" dirty="0" smtClean="0"/>
              <a:t> сумма  …..  </a:t>
            </a:r>
            <a:r>
              <a:rPr lang="ru-RU" sz="3600" b="1" dirty="0"/>
              <a:t>сторон многоугольника.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000" y="3771900"/>
            <a:ext cx="1655762" cy="12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922475" y="3627120"/>
            <a:ext cx="1060450" cy="1219200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Шестиугольник 7"/>
          <p:cNvSpPr/>
          <p:nvPr/>
        </p:nvSpPr>
        <p:spPr>
          <a:xfrm>
            <a:off x="5725638" y="3665220"/>
            <a:ext cx="1062038" cy="1219200"/>
          </a:xfrm>
          <a:prstGeom prst="hexagon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48600" y="3771900"/>
            <a:ext cx="609600" cy="1219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24000" y="5456238"/>
            <a:ext cx="1873250" cy="863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двух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67640" y="5486718"/>
            <a:ext cx="1873250" cy="863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всех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56657" y="5486718"/>
            <a:ext cx="1871662" cy="863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д</a:t>
            </a:r>
            <a:r>
              <a:rPr lang="ru-RU" sz="2800" b="1" dirty="0" smtClean="0"/>
              <a:t>лин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1317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CD68D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214313" y="1500188"/>
            <a:ext cx="8786812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</a:t>
            </a:r>
            <a:r>
              <a:rPr lang="ru-RU" altLang="ru-RU" sz="28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alt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нахождения  периметра (Р)</a:t>
            </a:r>
            <a:endParaRPr lang="ru-RU" altLang="ru-RU" sz="28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1.Выясняю, что эта за фигура.</a:t>
            </a:r>
            <a:endParaRPr lang="ru-RU" altLang="ru-RU" sz="32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2.Вспоминаю правила    нахождения   Р.</a:t>
            </a:r>
            <a:endParaRPr lang="ru-RU" altLang="ru-RU" sz="32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3.Выполняю действия      сложения.        </a:t>
            </a:r>
            <a:endParaRPr lang="ru-RU" altLang="ru-RU" sz="3200" b="1" dirty="0">
              <a:solidFill>
                <a:srgbClr val="7030A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 Сколько сторон у фигуры, столько и должно быть слагаемых в записи выражения )</a:t>
            </a:r>
            <a:endParaRPr lang="ru-RU" altLang="ru-RU" sz="3200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alt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. Не забыть указать, в каких   единицах измерения   вычислили   Р  </a:t>
            </a:r>
            <a:r>
              <a:rPr lang="ru-RU" alt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см, </a:t>
            </a:r>
            <a:r>
              <a:rPr lang="ru-RU" altLang="ru-RU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alt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м, мм )</a:t>
            </a:r>
            <a:r>
              <a:rPr lang="ru-RU" altLang="ru-RU" sz="3200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0327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400" y="609600"/>
            <a:ext cx="87749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Работа по теме урока (с.42)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52924" y="1255931"/>
            <a:ext cx="7620000" cy="4459069"/>
            <a:chOff x="381000" y="1255931"/>
            <a:chExt cx="6455735" cy="3566271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20" r="2453" b="2826"/>
            <a:stretch/>
          </p:blipFill>
          <p:spPr bwMode="auto">
            <a:xfrm>
              <a:off x="381000" y="1255931"/>
              <a:ext cx="6455735" cy="2837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4093535"/>
              <a:ext cx="6455735" cy="728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3"/>
          <p:cNvSpPr>
            <a:spLocks noGrp="1"/>
          </p:cNvSpPr>
          <p:nvPr>
            <p:ph sz="half" idx="1"/>
          </p:nvPr>
        </p:nvSpPr>
        <p:spPr>
          <a:xfrm>
            <a:off x="395288" y="3141663"/>
            <a:ext cx="3671887" cy="1755775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Продолжаем работу. На стр.42 выполняем задание № 1..(1) </a:t>
            </a:r>
            <a:endParaRPr lang="ru-RU" altLang="ru-RU" sz="200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</a:pPr>
            <a:endParaRPr lang="ru-RU" altLang="ru-RU" sz="200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531" name="Объект 4"/>
          <p:cNvSpPr>
            <a:spLocks noGrp="1"/>
          </p:cNvSpPr>
          <p:nvPr>
            <p:ph sz="half" idx="2"/>
          </p:nvPr>
        </p:nvSpPr>
        <p:spPr>
          <a:xfrm>
            <a:off x="3924300" y="1600200"/>
            <a:ext cx="4762500" cy="499745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а). Первая пара вычисляет, чему равен периметр синего многоугольника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б). Вторая пара вычисляет, чему равен периметр розового треугольника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в). Третья пара вычисляет, чему равен периметр зеленого многоугольника:</a:t>
            </a:r>
            <a:endParaRPr lang="ru-RU" altLang="ru-RU" sz="20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endParaRPr lang="ru-RU" altLang="ru-RU" sz="20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endParaRPr lang="ru-RU" altLang="ru-RU" sz="20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12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400" y="609600"/>
            <a:ext cx="87749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Работа по теме урока (с.42)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19" r="2453" b="22088"/>
          <a:stretch/>
        </p:blipFill>
        <p:spPr bwMode="auto">
          <a:xfrm>
            <a:off x="990600" y="2819400"/>
            <a:ext cx="7620000" cy="293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81000" y="974616"/>
            <a:ext cx="8229600" cy="1143000"/>
          </a:xfrm>
        </p:spPr>
        <p:txBody>
          <a:bodyPr/>
          <a:lstStyle/>
          <a:p>
            <a:r>
              <a:rPr lang="ru-RU" altLang="ru-RU" sz="4800" b="1" dirty="0" smtClean="0">
                <a:solidFill>
                  <a:srgbClr val="FF0000"/>
                </a:solidFill>
              </a:rPr>
              <a:t>Проверяем.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6379556"/>
              </p:ext>
            </p:extLst>
          </p:nvPr>
        </p:nvGraphicFramePr>
        <p:xfrm>
          <a:off x="755576" y="2132856"/>
          <a:ext cx="662473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002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69773" y="1634728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3-4 ошибки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69772" y="5143898"/>
            <a:ext cx="25976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Нет ошибок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9773" y="3389313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1 - 2 ошибки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32320" y="1763804"/>
            <a:ext cx="945357" cy="87729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432320" y="3513437"/>
            <a:ext cx="945357" cy="8772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32320" y="5181404"/>
            <a:ext cx="945357" cy="877292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Оцени себя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69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363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904240"/>
            <a:ext cx="4043363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84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0483" name="Текст 4"/>
          <p:cNvSpPr>
            <a:spLocks noGrp="1"/>
          </p:cNvSpPr>
          <p:nvPr>
            <p:ph type="body" sz="half" idx="2"/>
          </p:nvPr>
        </p:nvSpPr>
        <p:spPr>
          <a:xfrm>
            <a:off x="2571750" y="5367338"/>
            <a:ext cx="4706938" cy="804862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5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Ульи</a:t>
            </a:r>
          </a:p>
        </p:txBody>
      </p:sp>
      <p:pic>
        <p:nvPicPr>
          <p:cNvPr id="20484" name="Рисунок 5" descr="C:\Documents and Settings\Admin\Рабочий стол\ОТКР урок МАТЕМ 2 кл БЕТ.С.В\соты и ульи\xxxxxx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643063"/>
            <a:ext cx="3714750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6" descr="C:\Documents and Settings\Admin\Рабочий стол\ОТКР урок МАТЕМ 2 кл БЕТ.С.В\соты и ульи\ррр.jpeg"/>
          <p:cNvPicPr>
            <a:picLocks noGrp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7" r="9277"/>
          <a:stretch>
            <a:fillRect/>
          </a:stretch>
        </p:blipFill>
        <p:spPr>
          <a:xfrm>
            <a:off x="4357688" y="1643063"/>
            <a:ext cx="3857625" cy="3714750"/>
          </a:xfrm>
        </p:spPr>
      </p:pic>
    </p:spTree>
    <p:extLst>
      <p:ext uri="{BB962C8B-B14F-4D97-AF65-F5344CB8AC3E}">
        <p14:creationId xmlns:p14="http://schemas.microsoft.com/office/powerpoint/2010/main" val="368055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363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904240"/>
            <a:ext cx="4043363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905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1507" name="Текст 17"/>
          <p:cNvSpPr>
            <a:spLocks noGrp="1"/>
          </p:cNvSpPr>
          <p:nvPr>
            <p:ph type="body" sz="half" idx="2"/>
          </p:nvPr>
        </p:nvSpPr>
        <p:spPr>
          <a:xfrm>
            <a:off x="1792288" y="5429250"/>
            <a:ext cx="5486400" cy="928688"/>
          </a:xfrm>
        </p:spPr>
        <p:txBody>
          <a:bodyPr/>
          <a:lstStyle/>
          <a:p>
            <a:r>
              <a:rPr lang="en-US" altLang="ru-RU" sz="4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altLang="ru-RU" sz="4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СОТЫ</a:t>
            </a:r>
            <a:endParaRPr lang="ru-RU" altLang="ru-RU" sz="440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altLang="ru-RU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508" name="Рисунок 18" descr="C:\Documents and Settings\Admin\Рабочий стол\ОТКР урок МАТЕМ 2 кл БЕТ.С.В\соты и ульи\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785938"/>
            <a:ext cx="4071937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21" descr="C:\Documents and Settings\Admin\Рабочий стол\ОТКР урок МАТЕМ 2 кл БЕТ.С.В\соты и ульи\kkk.jpeg"/>
          <p:cNvPicPr>
            <a:picLocks noGrp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1" b="8621"/>
          <a:stretch>
            <a:fillRect/>
          </a:stretch>
        </p:blipFill>
        <p:spPr>
          <a:xfrm>
            <a:off x="4786313" y="1785938"/>
            <a:ext cx="3714750" cy="3571875"/>
          </a:xfrm>
        </p:spPr>
      </p:pic>
    </p:spTree>
    <p:extLst>
      <p:ext uri="{BB962C8B-B14F-4D97-AF65-F5344CB8AC3E}">
        <p14:creationId xmlns:p14="http://schemas.microsoft.com/office/powerpoint/2010/main" val="4041774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естиугольник 3"/>
          <p:cNvSpPr/>
          <p:nvPr/>
        </p:nvSpPr>
        <p:spPr>
          <a:xfrm>
            <a:off x="1357313" y="1785938"/>
            <a:ext cx="4143375" cy="3714750"/>
          </a:xfrm>
          <a:prstGeom prst="hexagon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51" name="Рисунок 4" descr="http://crosti.ru/patterns/00/11/79/881acd6be0/preview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500188"/>
            <a:ext cx="2043113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77850" y="5643563"/>
            <a:ext cx="60658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/>
              <a:t>Р=2+2+2+2=8(см)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2530" y="1857364"/>
            <a:ext cx="1822935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000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2 см</a:t>
            </a:r>
          </a:p>
        </p:txBody>
      </p:sp>
    </p:spTree>
    <p:extLst>
      <p:ext uri="{BB962C8B-B14F-4D97-AF65-F5344CB8AC3E}">
        <p14:creationId xmlns:p14="http://schemas.microsoft.com/office/powerpoint/2010/main" val="140997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69773" y="1634728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3-4 ошибки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69772" y="5143898"/>
            <a:ext cx="25976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Нет ошибок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9773" y="3389313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1 - 2 ошибки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32320" y="1763804"/>
            <a:ext cx="945357" cy="87729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432320" y="3513437"/>
            <a:ext cx="945357" cy="8772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32320" y="5181404"/>
            <a:ext cx="945357" cy="877292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Оцени себя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94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.d-cd.net/8UAAAgOnEuA-96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56" b="80556" l="1667" r="98438">
                        <a14:foregroundMark x1="13646" y1="68056" x2="13646" y2="68056"/>
                        <a14:foregroundMark x1="11042" y1="76250" x2="11042" y2="76250"/>
                        <a14:foregroundMark x1="10313" y1="78889" x2="10313" y2="78889"/>
                        <a14:foregroundMark x1="9479" y1="70833" x2="9479" y2="70833"/>
                        <a14:foregroundMark x1="8125" y1="78472" x2="8125" y2="78472"/>
                        <a14:foregroundMark x1="26250" y1="42778" x2="26250" y2="42778"/>
                        <a14:foregroundMark x1="27396" y1="46250" x2="27396" y2="46250"/>
                        <a14:foregroundMark x1="25417" y1="46250" x2="25417" y2="46250"/>
                        <a14:foregroundMark x1="23542" y1="46528" x2="23542" y2="46528"/>
                        <a14:foregroundMark x1="39688" y1="43889" x2="39688" y2="43889"/>
                        <a14:foregroundMark x1="36563" y1="43472" x2="36563" y2="43472"/>
                        <a14:foregroundMark x1="36771" y1="41528" x2="36771" y2="41528"/>
                        <a14:foregroundMark x1="41146" y1="41667" x2="41146" y2="41667"/>
                        <a14:foregroundMark x1="42083" y1="52778" x2="42083" y2="52778"/>
                        <a14:foregroundMark x1="40417" y1="56250" x2="40417" y2="57083"/>
                        <a14:foregroundMark x1="58542" y1="55278" x2="58542" y2="55278"/>
                        <a14:foregroundMark x1="59479" y1="52083" x2="59479" y2="52083"/>
                        <a14:foregroundMark x1="58854" y1="43611" x2="58854" y2="43611"/>
                        <a14:foregroundMark x1="6667" y1="36111" x2="6667" y2="36111"/>
                        <a14:foregroundMark x1="8021" y1="33750" x2="8021" y2="33750"/>
                        <a14:foregroundMark x1="8750" y1="31806" x2="8750" y2="31806"/>
                        <a14:foregroundMark x1="8021" y1="31389" x2="8021" y2="31389"/>
                        <a14:foregroundMark x1="6875" y1="32639" x2="6667" y2="33333"/>
                        <a14:foregroundMark x1="5938" y1="34167" x2="5938" y2="34167"/>
                        <a14:foregroundMark x1="5625" y1="35000" x2="5625" y2="35000"/>
                        <a14:foregroundMark x1="7292" y1="37639" x2="8021" y2="39167"/>
                        <a14:foregroundMark x1="9271" y1="41528" x2="9479" y2="42083"/>
                        <a14:foregroundMark x1="9479" y1="43194" x2="9479" y2="44028"/>
                        <a14:foregroundMark x1="9479" y1="44722" x2="9479" y2="44722"/>
                        <a14:foregroundMark x1="8021" y1="43194" x2="8021" y2="43194"/>
                        <a14:foregroundMark x1="7292" y1="42361" x2="7292" y2="42361"/>
                        <a14:foregroundMark x1="6667" y1="41111" x2="6667" y2="41111"/>
                        <a14:foregroundMark x1="9479" y1="42778" x2="10000" y2="44306"/>
                        <a14:foregroundMark x1="10313" y1="44722" x2="10521" y2="45417"/>
                        <a14:foregroundMark x1="7083" y1="57083" x2="7083" y2="57083"/>
                        <a14:foregroundMark x1="5417" y1="57778" x2="5208" y2="58333"/>
                        <a14:foregroundMark x1="4375" y1="59444" x2="4375" y2="59444"/>
                        <a14:foregroundMark x1="3646" y1="59167" x2="3646" y2="59167"/>
                        <a14:foregroundMark x1="4375" y1="57083" x2="5104" y2="56250"/>
                        <a14:foregroundMark x1="9583" y1="73333" x2="9583" y2="73333"/>
                        <a14:foregroundMark x1="10104" y1="70833" x2="10521" y2="70000"/>
                        <a14:foregroundMark x1="12708" y1="65694" x2="12708" y2="65694"/>
                        <a14:foregroundMark x1="13750" y1="64861" x2="13750" y2="64861"/>
                        <a14:foregroundMark x1="11771" y1="74306" x2="11771" y2="74306"/>
                        <a14:foregroundMark x1="11979" y1="75694" x2="11979" y2="75694"/>
                        <a14:foregroundMark x1="10000" y1="75694" x2="10000" y2="75694"/>
                        <a14:foregroundMark x1="39479" y1="70278" x2="39479" y2="70278"/>
                        <a14:foregroundMark x1="70313" y1="68056" x2="70313" y2="68056"/>
                        <a14:foregroundMark x1="71250" y1="65972" x2="71250" y2="65972"/>
                        <a14:foregroundMark x1="68125" y1="63611" x2="68125" y2="63611"/>
                        <a14:foregroundMark x1="91667" y1="43056" x2="91667" y2="43056"/>
                        <a14:foregroundMark x1="89896" y1="45000" x2="89479" y2="45556"/>
                        <a14:foregroundMark x1="86979" y1="47361" x2="86979" y2="47361"/>
                        <a14:foregroundMark x1="86979" y1="47500" x2="86979" y2="47500"/>
                        <a14:foregroundMark x1="88438" y1="45833" x2="88438" y2="45833"/>
                        <a14:foregroundMark x1="89167" y1="42639" x2="89167" y2="42639"/>
                        <a14:foregroundMark x1="89479" y1="35833" x2="89479" y2="35833"/>
                        <a14:foregroundMark x1="90208" y1="34583" x2="90208" y2="34583"/>
                        <a14:foregroundMark x1="91563" y1="34167" x2="92083" y2="34167"/>
                        <a14:foregroundMark x1="93646" y1="36528" x2="94063" y2="38194"/>
                        <a14:foregroundMark x1="94271" y1="39722" x2="94271" y2="40694"/>
                        <a14:foregroundMark x1="94271" y1="42778" x2="94271" y2="42778"/>
                        <a14:foregroundMark x1="93542" y1="44583" x2="93542" y2="44583"/>
                        <a14:foregroundMark x1="92813" y1="45417" x2="92813" y2="45417"/>
                        <a14:foregroundMark x1="90938" y1="31528" x2="90938" y2="31528"/>
                        <a14:foregroundMark x1="90104" y1="33889" x2="90104" y2="33889"/>
                        <a14:foregroundMark x1="91146" y1="32639" x2="91146" y2="32639"/>
                        <a14:foregroundMark x1="91563" y1="31944" x2="91563" y2="31944"/>
                        <a14:foregroundMark x1="91563" y1="31944" x2="91563" y2="31944"/>
                        <a14:foregroundMark x1="92917" y1="70000" x2="92917" y2="70000"/>
                        <a14:foregroundMark x1="89375" y1="65000" x2="89375" y2="65000"/>
                        <a14:foregroundMark x1="89167" y1="64167" x2="89167" y2="64167"/>
                        <a14:foregroundMark x1="88438" y1="64167" x2="88438" y2="64167"/>
                        <a14:foregroundMark x1="87396" y1="57778" x2="87396" y2="57083"/>
                        <a14:foregroundMark x1="91563" y1="55139" x2="91563" y2="55139"/>
                        <a14:foregroundMark x1="93542" y1="54861" x2="93542" y2="54861"/>
                        <a14:foregroundMark x1="94271" y1="55139" x2="94271" y2="55139"/>
                        <a14:foregroundMark x1="95000" y1="56667" x2="95104" y2="57222"/>
                        <a14:foregroundMark x1="95313" y1="58194" x2="95313" y2="58194"/>
                        <a14:foregroundMark x1="95521" y1="58750" x2="95521" y2="58750"/>
                        <a14:foregroundMark x1="95104" y1="56667" x2="95104" y2="56667"/>
                        <a14:foregroundMark x1="93125" y1="54444" x2="92292" y2="53889"/>
                        <a14:foregroundMark x1="91146" y1="52917" x2="91146" y2="52917"/>
                        <a14:foregroundMark x1="90104" y1="51944" x2="90104" y2="51944"/>
                        <a14:foregroundMark x1="95000" y1="59861" x2="95000" y2="59861"/>
                        <a14:foregroundMark x1="7604" y1="71944" x2="7604" y2="71944"/>
                        <a14:foregroundMark x1="98438" y1="60972" x2="98438" y2="609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4" t="23248" r="3617" b="19133"/>
          <a:stretch/>
        </p:blipFill>
        <p:spPr bwMode="auto">
          <a:xfrm>
            <a:off x="2013516" y="609600"/>
            <a:ext cx="554461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376676"/>
              </p:ext>
            </p:extLst>
          </p:nvPr>
        </p:nvGraphicFramePr>
        <p:xfrm>
          <a:off x="467544" y="3501008"/>
          <a:ext cx="7090588" cy="1892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05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</a:pPr>
                      <a:r>
                        <a:rPr lang="ru-RU" sz="3200" b="1" dirty="0" smtClean="0">
                          <a:latin typeface="Propisi" panose="02000508030000020003" pitchFamily="2" charset="0"/>
                        </a:rPr>
                        <a:t>с. 43, №6, №7</a:t>
                      </a:r>
                      <a:r>
                        <a:rPr lang="ru-RU" sz="3200" b="1" baseline="0" dirty="0" smtClean="0">
                          <a:latin typeface="Propisi" panose="02000508030000020003" pitchFamily="2" charset="0"/>
                        </a:rPr>
                        <a:t> (У).</a:t>
                      </a:r>
                      <a:endParaRPr lang="ru-RU" sz="3200" b="1" dirty="0">
                        <a:latin typeface="Propisi" panose="0200050803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01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428625" y="1785938"/>
            <a:ext cx="212725" cy="3692525"/>
            <a:chOff x="12960" y="768"/>
            <a:chExt cx="448" cy="8064"/>
          </a:xfrm>
        </p:grpSpPr>
        <p:cxnSp>
          <p:nvCxnSpPr>
            <p:cNvPr id="16399" name="AutoShape 3"/>
            <p:cNvCxnSpPr>
              <a:cxnSpLocks noChangeShapeType="1"/>
            </p:cNvCxnSpPr>
            <p:nvPr/>
          </p:nvCxnSpPr>
          <p:spPr bwMode="auto">
            <a:xfrm>
              <a:off x="13152" y="928"/>
              <a:ext cx="192" cy="7904"/>
            </a:xfrm>
            <a:prstGeom prst="straightConnector1">
              <a:avLst/>
            </a:prstGeom>
            <a:noFill/>
            <a:ln w="76200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400" name="Oval 4"/>
            <p:cNvSpPr>
              <a:spLocks noChangeArrowheads="1"/>
            </p:cNvSpPr>
            <p:nvPr/>
          </p:nvSpPr>
          <p:spPr bwMode="auto">
            <a:xfrm>
              <a:off x="12960" y="768"/>
              <a:ext cx="448" cy="352"/>
            </a:xfrm>
            <a:prstGeom prst="ellipse">
              <a:avLst/>
            </a:prstGeom>
            <a:solidFill>
              <a:srgbClr val="1F497D"/>
            </a:solidFill>
            <a:ln w="9525">
              <a:solidFill>
                <a:srgbClr val="1F497D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16387" name="Group 8"/>
          <p:cNvGrpSpPr>
            <a:grpSpLocks/>
          </p:cNvGrpSpPr>
          <p:nvPr/>
        </p:nvGrpSpPr>
        <p:grpSpPr bwMode="auto">
          <a:xfrm rot="10800000">
            <a:off x="5786438" y="2500313"/>
            <a:ext cx="285750" cy="2357437"/>
            <a:chOff x="10560" y="928"/>
            <a:chExt cx="560" cy="7904"/>
          </a:xfrm>
        </p:grpSpPr>
        <p:cxnSp>
          <p:nvCxnSpPr>
            <p:cNvPr id="16396" name="AutoShape 9"/>
            <p:cNvCxnSpPr>
              <a:cxnSpLocks noChangeShapeType="1"/>
            </p:cNvCxnSpPr>
            <p:nvPr/>
          </p:nvCxnSpPr>
          <p:spPr bwMode="auto">
            <a:xfrm>
              <a:off x="10752" y="928"/>
              <a:ext cx="192" cy="7904"/>
            </a:xfrm>
            <a:prstGeom prst="straightConnector1">
              <a:avLst/>
            </a:prstGeom>
            <a:noFill/>
            <a:ln w="76200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7" name="AutoShape 10"/>
            <p:cNvCxnSpPr>
              <a:cxnSpLocks noChangeShapeType="1"/>
            </p:cNvCxnSpPr>
            <p:nvPr/>
          </p:nvCxnSpPr>
          <p:spPr bwMode="auto">
            <a:xfrm>
              <a:off x="10560" y="928"/>
              <a:ext cx="384" cy="0"/>
            </a:xfrm>
            <a:prstGeom prst="straightConnector1">
              <a:avLst/>
            </a:prstGeom>
            <a:noFill/>
            <a:ln w="76200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8" name="AutoShape 11"/>
            <p:cNvCxnSpPr>
              <a:cxnSpLocks noChangeShapeType="1"/>
            </p:cNvCxnSpPr>
            <p:nvPr/>
          </p:nvCxnSpPr>
          <p:spPr bwMode="auto">
            <a:xfrm>
              <a:off x="10736" y="8784"/>
              <a:ext cx="384" cy="0"/>
            </a:xfrm>
            <a:prstGeom prst="straightConnector1">
              <a:avLst/>
            </a:prstGeom>
            <a:noFill/>
            <a:ln w="76200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6388" name="AutoShape 12"/>
          <p:cNvCxnSpPr>
            <a:cxnSpLocks noChangeShapeType="1"/>
          </p:cNvCxnSpPr>
          <p:nvPr/>
        </p:nvCxnSpPr>
        <p:spPr bwMode="auto">
          <a:xfrm rot="5400000">
            <a:off x="-107156" y="3178969"/>
            <a:ext cx="2428875" cy="71437"/>
          </a:xfrm>
          <a:prstGeom prst="straightConnector1">
            <a:avLst/>
          </a:prstGeom>
          <a:noFill/>
          <a:ln w="76200">
            <a:solidFill>
              <a:srgbClr val="1F497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789" name="AutoShape 13"/>
          <p:cNvSpPr>
            <a:spLocks noChangeArrowheads="1"/>
          </p:cNvSpPr>
          <p:nvPr/>
        </p:nvSpPr>
        <p:spPr bwMode="auto">
          <a:xfrm>
            <a:off x="1214414" y="2643182"/>
            <a:ext cx="2786082" cy="2428892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6392" name="AutoShape 14"/>
          <p:cNvCxnSpPr>
            <a:cxnSpLocks noChangeShapeType="1"/>
          </p:cNvCxnSpPr>
          <p:nvPr/>
        </p:nvCxnSpPr>
        <p:spPr bwMode="auto">
          <a:xfrm rot="16200000" flipH="1">
            <a:off x="3393281" y="2893219"/>
            <a:ext cx="2214563" cy="1571625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791" name="AutoShape 15"/>
          <p:cNvSpPr>
            <a:spLocks noChangeArrowheads="1"/>
          </p:cNvSpPr>
          <p:nvPr/>
        </p:nvSpPr>
        <p:spPr bwMode="auto">
          <a:xfrm>
            <a:off x="6429388" y="2285992"/>
            <a:ext cx="1897073" cy="2911477"/>
          </a:xfrm>
          <a:prstGeom prst="parallelogram">
            <a:avLst>
              <a:gd name="adj" fmla="val 2500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1371600" y="1905000"/>
            <a:ext cx="64008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kern="10" dirty="0" smtClean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entury Schoolbook"/>
              </a:rPr>
              <a:t>Геометрия</a:t>
            </a:r>
            <a:endParaRPr lang="ru-RU" sz="9600" b="1" kern="10" dirty="0">
              <a:ln w="9525">
                <a:solidFill>
                  <a:srgbClr val="FF66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101716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4710" y="457200"/>
            <a:ext cx="61665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Математичкский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диктант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990600"/>
            <a:ext cx="8534400" cy="38318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AutoNum type="arabicParenR"/>
            </a:pPr>
            <a:r>
              <a:rPr lang="ru-RU" sz="27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Разность чисел </a:t>
            </a:r>
            <a:r>
              <a:rPr lang="ru-RU" sz="27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r>
              <a:rPr lang="ru-RU" sz="27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 и </a:t>
            </a:r>
            <a:r>
              <a:rPr lang="ru-RU" sz="27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ru-RU" sz="2700" b="1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514350" indent="-514350">
              <a:buAutoNum type="arabicParenR"/>
            </a:pPr>
            <a:r>
              <a:rPr lang="ru-RU" sz="27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Сумма чисел 19 и 8 .</a:t>
            </a:r>
          </a:p>
          <a:p>
            <a:pPr marL="514350" indent="-514350">
              <a:buAutoNum type="arabicParenR"/>
            </a:pPr>
            <a:r>
              <a:rPr lang="ru-RU" sz="27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11 увеличить на 19</a:t>
            </a:r>
          </a:p>
          <a:p>
            <a:pPr marL="514350" indent="-514350">
              <a:buAutoNum type="arabicParenR"/>
            </a:pPr>
            <a:r>
              <a:rPr lang="ru-RU" sz="27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7</a:t>
            </a:r>
            <a:r>
              <a:rPr lang="ru-RU" sz="27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r>
              <a:rPr lang="ru-RU" sz="27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уменьшить на 30</a:t>
            </a:r>
          </a:p>
          <a:p>
            <a:pPr marL="514350" indent="-514350">
              <a:buAutoNum type="arabicParenR"/>
            </a:pPr>
            <a:r>
              <a:rPr lang="ru-RU" sz="27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Найти произведение чисел 9 и 4</a:t>
            </a:r>
          </a:p>
          <a:p>
            <a:pPr marL="514350" indent="-514350">
              <a:buAutoNum type="arabicParenR"/>
            </a:pPr>
            <a:r>
              <a:rPr lang="ru-RU" sz="27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Увеличить 25 на 8</a:t>
            </a:r>
            <a:endParaRPr lang="ru-RU" sz="27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514350" indent="-514350">
              <a:buAutoNum type="arabicParenR"/>
            </a:pPr>
            <a:r>
              <a:rPr lang="ru-RU" sz="27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 6 взять 4 раза</a:t>
            </a:r>
          </a:p>
          <a:p>
            <a:pPr marL="514350" indent="-514350">
              <a:buAutoNum type="arabicParenR"/>
            </a:pPr>
            <a:r>
              <a:rPr lang="ru-RU" sz="27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 сколько 48 больше чем 9</a:t>
            </a:r>
          </a:p>
          <a:p>
            <a:pPr marL="514350" indent="-514350">
              <a:buAutoNum type="arabicParenR"/>
            </a:pPr>
            <a:endParaRPr lang="ru-RU" sz="27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001" y="2906509"/>
            <a:ext cx="1596537" cy="214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Проверяем!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2667000"/>
            <a:ext cx="8229600" cy="1143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42, 27,30, 45, 36, 33, 24, 39,48</a:t>
            </a:r>
          </a:p>
        </p:txBody>
      </p:sp>
      <p:pic>
        <p:nvPicPr>
          <p:cNvPr id="4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114800"/>
            <a:ext cx="1596537" cy="214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398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269773" y="1634728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3-4 ошибки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69772" y="5143898"/>
            <a:ext cx="25976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Нет ошибок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9773" y="3389313"/>
            <a:ext cx="259762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1 - 2 ошибки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32320" y="1763804"/>
            <a:ext cx="945357" cy="87729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432320" y="3513437"/>
            <a:ext cx="945357" cy="8772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32320" y="5181404"/>
            <a:ext cx="945357" cy="877292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Оцени себя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41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828800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24,27,30, 33,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36, 39,42,45,48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3" descr="http://crosti.ru/patterns/00/11/79/881acd6be0/preview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038600"/>
            <a:ext cx="1596537" cy="214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89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410</Words>
  <Application>Microsoft Office PowerPoint</Application>
  <PresentationFormat>Экран (4:3)</PresentationFormat>
  <Paragraphs>88</Paragraphs>
  <Slides>33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Arial</vt:lpstr>
      <vt:lpstr>Arial Unicode MS</vt:lpstr>
      <vt:lpstr>Calibri</vt:lpstr>
      <vt:lpstr>Century Schoolbook</vt:lpstr>
      <vt:lpstr>Propisi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Проверяем!</vt:lpstr>
      <vt:lpstr>Оцени себя</vt:lpstr>
      <vt:lpstr>Презентация PowerPoint</vt:lpstr>
      <vt:lpstr>Презентация PowerPoint</vt:lpstr>
      <vt:lpstr>Периметр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Оцени себя</vt:lpstr>
      <vt:lpstr>Презентация PowerPoint</vt:lpstr>
      <vt:lpstr>Презентация PowerPoint</vt:lpstr>
      <vt:lpstr>Оцени себя</vt:lpstr>
      <vt:lpstr>Презентация PowerPoint</vt:lpstr>
      <vt:lpstr>Вставь пропущенное слово. Периметр – это  сумма  …..  сторон многоугольника.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Проверяем.</vt:lpstr>
      <vt:lpstr>Оцени себя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Оцени себя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КУПЦОВЫ</dc:creator>
  <cp:lastModifiedBy>Учитель3</cp:lastModifiedBy>
  <cp:revision>55</cp:revision>
  <dcterms:created xsi:type="dcterms:W3CDTF">2018-10-17T13:39:42Z</dcterms:created>
  <dcterms:modified xsi:type="dcterms:W3CDTF">2024-11-27T16:33:53Z</dcterms:modified>
</cp:coreProperties>
</file>