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9" r:id="rId3"/>
    <p:sldId id="287" r:id="rId4"/>
    <p:sldId id="262" r:id="rId5"/>
    <p:sldId id="293" r:id="rId6"/>
    <p:sldId id="260" r:id="rId7"/>
    <p:sldId id="257" r:id="rId8"/>
    <p:sldId id="288" r:id="rId9"/>
    <p:sldId id="289" r:id="rId10"/>
    <p:sldId id="290" r:id="rId11"/>
    <p:sldId id="291" r:id="rId12"/>
    <p:sldId id="292" r:id="rId13"/>
    <p:sldId id="294" r:id="rId14"/>
    <p:sldId id="295" r:id="rId15"/>
    <p:sldId id="296" r:id="rId16"/>
    <p:sldId id="297" r:id="rId17"/>
    <p:sldId id="299" r:id="rId18"/>
    <p:sldId id="298" r:id="rId19"/>
    <p:sldId id="300" r:id="rId20"/>
    <p:sldId id="301" r:id="rId21"/>
    <p:sldId id="302" r:id="rId22"/>
    <p:sldId id="303" r:id="rId23"/>
    <p:sldId id="285" r:id="rId24"/>
    <p:sldId id="305" r:id="rId25"/>
    <p:sldId id="304" r:id="rId2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70" d="100"/>
          <a:sy n="70" d="100"/>
        </p:scale>
        <p:origin x="-120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2B3CD9-3DE2-4887-9E12-9F76508B5532}" type="doc">
      <dgm:prSet loTypeId="urn:microsoft.com/office/officeart/2005/8/layout/radial5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C2209A8-33DA-4A91-82DA-D703F976CF63}">
      <dgm:prSet phldrT="[Текст]"/>
      <dgm:spPr>
        <a:xfrm>
          <a:off x="3315146" y="2238906"/>
          <a:ext cx="1599307" cy="1599307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ЗАДАЧИ</a:t>
          </a:r>
          <a:endParaRPr lang="ru-RU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629DAFFE-CD7B-4751-93C8-B5DF4C410AF2}" type="parTrans" cxnId="{6EF467D3-849F-42B7-9367-50BBD019205B}">
      <dgm:prSet/>
      <dgm:spPr/>
      <dgm:t>
        <a:bodyPr/>
        <a:lstStyle/>
        <a:p>
          <a:endParaRPr lang="ru-RU"/>
        </a:p>
      </dgm:t>
    </dgm:pt>
    <dgm:pt modelId="{8C60B929-FAE9-49DB-A19A-5A7E560868E7}" type="sibTrans" cxnId="{6EF467D3-849F-42B7-9367-50BBD019205B}">
      <dgm:prSet/>
      <dgm:spPr/>
      <dgm:t>
        <a:bodyPr/>
        <a:lstStyle/>
        <a:p>
          <a:endParaRPr lang="ru-RU"/>
        </a:p>
      </dgm:t>
    </dgm:pt>
    <dgm:pt modelId="{4AB97959-92AF-4917-874D-D97631136113}">
      <dgm:prSet phldrT="[Текст]" custT="1"/>
      <dgm:spPr>
        <a:xfrm>
          <a:off x="3315146" y="2025"/>
          <a:ext cx="1599307" cy="1599307"/>
        </a:xfrm>
        <a:gradFill rotWithShape="0">
          <a:gsLst>
            <a:gs pos="0">
              <a:srgbClr val="8064A2">
                <a:hueOff val="0"/>
                <a:satOff val="0"/>
                <a:shade val="51000"/>
                <a:satMod val="130000"/>
                <a:lumMod val="61000"/>
                <a:alpha val="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Передача знаний о традиционных демократических и гражданских ценностях</a:t>
          </a:r>
          <a:endParaRPr lang="ru-RU" sz="16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C6F2499-2757-4F07-96A0-0603F0BD0419}" type="parTrans" cxnId="{C65AE908-B4FC-4B8C-8E6D-834154BED08A}">
      <dgm:prSet/>
      <dgm:spPr>
        <a:xfrm rot="16200000">
          <a:off x="3945843" y="1657800"/>
          <a:ext cx="337913" cy="543764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E913D17-C82A-4C8C-A9A3-F84FBF1E5AA7}" type="sibTrans" cxnId="{C65AE908-B4FC-4B8C-8E6D-834154BED08A}">
      <dgm:prSet/>
      <dgm:spPr/>
      <dgm:t>
        <a:bodyPr/>
        <a:lstStyle/>
        <a:p>
          <a:endParaRPr lang="ru-RU"/>
        </a:p>
      </dgm:t>
    </dgm:pt>
    <dgm:pt modelId="{84636A4F-2FCF-45F0-A31F-D148BD280B9A}">
      <dgm:prSet phldrT="[Текст]" custT="1"/>
      <dgm:spPr>
        <a:xfrm>
          <a:off x="5442546" y="1547671"/>
          <a:ext cx="1599307" cy="1599307"/>
        </a:xfrm>
        <a:gradFill rotWithShape="0">
          <a:gsLst>
            <a:gs pos="0">
              <a:srgbClr val="8064A2">
                <a:hueOff val="-1116192"/>
                <a:satOff val="6725"/>
                <a:shade val="51000"/>
                <a:satMod val="130000"/>
                <a:lumMod val="34000"/>
                <a:alpha val="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создание обстановки способствующей воспитанию патриотизма</a:t>
          </a:r>
          <a:endParaRPr lang="ru-RU" sz="14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9614C5D-1F32-4A02-A98D-61561505D0CB}" type="parTrans" cxnId="{7B11CDDB-6EB6-40C8-ADCC-190077CF25CC}">
      <dgm:prSet/>
      <dgm:spPr>
        <a:xfrm rot="20520000">
          <a:off x="5000447" y="2424015"/>
          <a:ext cx="337913" cy="543764"/>
        </a:xfr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BC195E2-98F6-49EE-993B-9292DA0A30C0}" type="sibTrans" cxnId="{7B11CDDB-6EB6-40C8-ADCC-190077CF25CC}">
      <dgm:prSet/>
      <dgm:spPr/>
      <dgm:t>
        <a:bodyPr/>
        <a:lstStyle/>
        <a:p>
          <a:endParaRPr lang="ru-RU"/>
        </a:p>
      </dgm:t>
    </dgm:pt>
    <dgm:pt modelId="{A4016E57-D279-4A2B-A1EA-828334D2E68E}">
      <dgm:prSet phldrT="[Текст]" custT="1"/>
      <dgm:spPr>
        <a:xfrm>
          <a:off x="4629951" y="4048580"/>
          <a:ext cx="1599307" cy="1599307"/>
        </a:xfrm>
        <a:gradFill rotWithShape="0">
          <a:gsLst>
            <a:gs pos="0">
              <a:srgbClr val="8064A2">
                <a:hueOff val="-2232385"/>
                <a:satOff val="13449"/>
                <a:shade val="51000"/>
                <a:satMod val="130000"/>
                <a:lumMod val="26000"/>
                <a:alpha val="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формирование основ здорового образа жизни</a:t>
          </a:r>
          <a:endParaRPr lang="ru-RU" sz="16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572CA9E-454E-4AC2-94C2-78A632905BE2}" type="parTrans" cxnId="{8DE08608-C6C1-4461-881B-45BC85731B0F}">
      <dgm:prSet/>
      <dgm:spPr>
        <a:xfrm rot="3240000">
          <a:off x="4597624" y="3663777"/>
          <a:ext cx="337913" cy="543764"/>
        </a:xfr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A6FF090-A510-4882-AB97-7BC8E2BC58A9}" type="sibTrans" cxnId="{8DE08608-C6C1-4461-881B-45BC85731B0F}">
      <dgm:prSet/>
      <dgm:spPr/>
      <dgm:t>
        <a:bodyPr/>
        <a:lstStyle/>
        <a:p>
          <a:endParaRPr lang="ru-RU"/>
        </a:p>
      </dgm:t>
    </dgm:pt>
    <dgm:pt modelId="{7C4227A3-F712-4967-AEDB-5A446C80FF51}">
      <dgm:prSet phldrT="[Текст]" custT="1"/>
      <dgm:spPr>
        <a:xfrm>
          <a:off x="2000341" y="4048580"/>
          <a:ext cx="1599307" cy="1599307"/>
        </a:xfrm>
        <a:gradFill rotWithShape="0">
          <a:gsLst>
            <a:gs pos="0">
              <a:srgbClr val="8064A2">
                <a:hueOff val="-3348577"/>
                <a:satOff val="20174"/>
                <a:shade val="51000"/>
                <a:satMod val="130000"/>
                <a:lumMod val="16000"/>
                <a:alpha val="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формирование внутренней потребности  </a:t>
          </a:r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в постоянном самосовершенствовании</a:t>
          </a:r>
          <a:endParaRPr lang="ru-RU" sz="16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E5EC2421-811C-4118-BE7D-E1466CF8E4A8}" type="parTrans" cxnId="{DBB56009-4115-438A-9C42-E45923A71921}">
      <dgm:prSet/>
      <dgm:spPr>
        <a:xfrm rot="7560000">
          <a:off x="3294061" y="3663777"/>
          <a:ext cx="337913" cy="543764"/>
        </a:xfr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C3455F3-C2C2-47E1-99CE-6B2296A7D203}" type="sibTrans" cxnId="{DBB56009-4115-438A-9C42-E45923A71921}">
      <dgm:prSet/>
      <dgm:spPr/>
      <dgm:t>
        <a:bodyPr/>
        <a:lstStyle/>
        <a:p>
          <a:endParaRPr lang="ru-RU"/>
        </a:p>
      </dgm:t>
    </dgm:pt>
    <dgm:pt modelId="{776ABDCF-3926-4267-8E28-46F0F9492921}">
      <dgm:prSet custT="1"/>
      <dgm:spPr>
        <a:xfrm>
          <a:off x="1187746" y="1547671"/>
          <a:ext cx="1599307" cy="1599307"/>
        </a:xfrm>
        <a:gradFill rotWithShape="0">
          <a:gsLst>
            <a:gs pos="0">
              <a:srgbClr val="8064A2">
                <a:hueOff val="-4464770"/>
                <a:satOff val="26899"/>
                <a:shade val="51000"/>
                <a:satMod val="130000"/>
                <a:lumMod val="38000"/>
                <a:alpha val="17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Создание условий для формирования единого </a:t>
          </a:r>
          <a:r>
            <a:rPr lang="ru-RU" sz="1600" b="1" dirty="0" err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воспитательно</a:t>
          </a:r>
          <a:r>
            <a: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– образовательного пространства </a:t>
          </a:r>
          <a:endParaRPr lang="ru-RU" sz="16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8084AED-3420-46BC-BC86-E994F57F8E8E}" type="parTrans" cxnId="{07A73FA9-31F9-41AC-A7C2-05605AB4176C}">
      <dgm:prSet/>
      <dgm:spPr>
        <a:xfrm rot="11880000">
          <a:off x="2891238" y="2424015"/>
          <a:ext cx="337913" cy="543764"/>
        </a:xfr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AE8AFFA-DD0C-4961-A32D-F14DCE317114}" type="sibTrans" cxnId="{07A73FA9-31F9-41AC-A7C2-05605AB4176C}">
      <dgm:prSet/>
      <dgm:spPr/>
      <dgm:t>
        <a:bodyPr/>
        <a:lstStyle/>
        <a:p>
          <a:endParaRPr lang="ru-RU"/>
        </a:p>
      </dgm:t>
    </dgm:pt>
    <dgm:pt modelId="{1DEFC249-E3EB-411E-B25C-A4F00A83489B}" type="pres">
      <dgm:prSet presAssocID="{BF2B3CD9-3DE2-4887-9E12-9F76508B553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934990-81DC-45D4-9DAC-3DD948474A6E}" type="pres">
      <dgm:prSet presAssocID="{CC2209A8-33DA-4A91-82DA-D703F976CF63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6903046-DDDB-4662-BA20-AB7C31D7A2B9}" type="pres">
      <dgm:prSet presAssocID="{BC6F2499-2757-4F07-96A0-0603F0BD0419}" presName="parTrans" presStyleLbl="sibTrans2D1" presStyleIdx="0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4AE35C12-EB17-499F-BA77-6AA86D1FC1D2}" type="pres">
      <dgm:prSet presAssocID="{BC6F2499-2757-4F07-96A0-0603F0BD041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CD1F29F-DB7A-4353-B717-50B73895F035}" type="pres">
      <dgm:prSet presAssocID="{4AB97959-92AF-4917-874D-D97631136113}" presName="node" presStyleLbl="node1" presStyleIdx="0" presStyleCnt="5" custScaleX="132559" custScaleY="10707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5BBC39CB-607D-4AFE-894D-976F7544CC08}" type="pres">
      <dgm:prSet presAssocID="{A9614C5D-1F32-4A02-A98D-61561505D0CB}" presName="parTrans" presStyleLbl="sibTrans2D1" presStyleIdx="1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7DDB72C5-F45C-4FFF-9EAC-7BF30E9F1A8F}" type="pres">
      <dgm:prSet presAssocID="{A9614C5D-1F32-4A02-A98D-61561505D0CB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FDCC731-D16F-41CA-BDB6-511436DD37B4}" type="pres">
      <dgm:prSet presAssocID="{84636A4F-2FCF-45F0-A31F-D148BD280B9A}" presName="node" presStyleLbl="node1" presStyleIdx="1" presStyleCnt="5" custScaleX="140452" custScaleY="11144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E24C4E72-DB27-4A3B-AD8B-45DE230D44B9}" type="pres">
      <dgm:prSet presAssocID="{5572CA9E-454E-4AC2-94C2-78A632905BE2}" presName="parTrans" presStyleLbl="sibTrans2D1" presStyleIdx="2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8FB6CD68-DE49-4AE6-B678-673E47A1A09C}" type="pres">
      <dgm:prSet presAssocID="{5572CA9E-454E-4AC2-94C2-78A632905BE2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164DF15B-F8F1-4B17-8A32-608610690F62}" type="pres">
      <dgm:prSet presAssocID="{A4016E57-D279-4A2B-A1EA-828334D2E68E}" presName="node" presStyleLbl="node1" presStyleIdx="2" presStyleCnt="5" custScaleX="138677" custScaleY="10874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DCD27A5-F874-48EA-99F9-6A1D56CA3045}" type="pres">
      <dgm:prSet presAssocID="{E5EC2421-811C-4118-BE7D-E1466CF8E4A8}" presName="parTrans" presStyleLbl="sibTrans2D1" presStyleIdx="3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620B4609-09A4-49E7-94B9-3FA6C3EF21D3}" type="pres">
      <dgm:prSet presAssocID="{E5EC2421-811C-4118-BE7D-E1466CF8E4A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EAA7D9A-AC07-4908-94A3-ECFCF03C4CE5}" type="pres">
      <dgm:prSet presAssocID="{7C4227A3-F712-4967-AEDB-5A446C80FF51}" presName="node" presStyleLbl="node1" presStyleIdx="3" presStyleCnt="5" custScaleX="137566" custScaleY="11156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7B279AC2-22DB-4EA1-B9E8-1A9B183D45A7}" type="pres">
      <dgm:prSet presAssocID="{D8084AED-3420-46BC-BC86-E994F57F8E8E}" presName="parTrans" presStyleLbl="sibTrans2D1" presStyleIdx="4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2EE1B787-1636-48CC-BA87-5CE55134980C}" type="pres">
      <dgm:prSet presAssocID="{D8084AED-3420-46BC-BC86-E994F57F8E8E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FB8AC665-3451-4AE0-BD23-E4BA7B9E3988}" type="pres">
      <dgm:prSet presAssocID="{776ABDCF-3926-4267-8E28-46F0F9492921}" presName="node" presStyleLbl="node1" presStyleIdx="4" presStyleCnt="5" custScaleX="131898" custScaleY="11573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B94B88F8-C18A-4247-9D90-4205FC77B04C}" type="presOf" srcId="{E5EC2421-811C-4118-BE7D-E1466CF8E4A8}" destId="{620B4609-09A4-49E7-94B9-3FA6C3EF21D3}" srcOrd="1" destOrd="0" presId="urn:microsoft.com/office/officeart/2005/8/layout/radial5"/>
    <dgm:cxn modelId="{A2C992E1-B8A6-495F-B9CD-5518DEF45B1B}" type="presOf" srcId="{BF2B3CD9-3DE2-4887-9E12-9F76508B5532}" destId="{1DEFC249-E3EB-411E-B25C-A4F00A83489B}" srcOrd="0" destOrd="0" presId="urn:microsoft.com/office/officeart/2005/8/layout/radial5"/>
    <dgm:cxn modelId="{D09BB44A-9F97-4B11-936E-1A55C2C8BEC3}" type="presOf" srcId="{A9614C5D-1F32-4A02-A98D-61561505D0CB}" destId="{5BBC39CB-607D-4AFE-894D-976F7544CC08}" srcOrd="0" destOrd="0" presId="urn:microsoft.com/office/officeart/2005/8/layout/radial5"/>
    <dgm:cxn modelId="{C8A4DF17-89CA-42F7-B779-B76DF5CD1357}" type="presOf" srcId="{A9614C5D-1F32-4A02-A98D-61561505D0CB}" destId="{7DDB72C5-F45C-4FFF-9EAC-7BF30E9F1A8F}" srcOrd="1" destOrd="0" presId="urn:microsoft.com/office/officeart/2005/8/layout/radial5"/>
    <dgm:cxn modelId="{9E32CFF1-1758-45AA-8EBE-CEFE3DC5232F}" type="presOf" srcId="{5572CA9E-454E-4AC2-94C2-78A632905BE2}" destId="{8FB6CD68-DE49-4AE6-B678-673E47A1A09C}" srcOrd="1" destOrd="0" presId="urn:microsoft.com/office/officeart/2005/8/layout/radial5"/>
    <dgm:cxn modelId="{07A73FA9-31F9-41AC-A7C2-05605AB4176C}" srcId="{CC2209A8-33DA-4A91-82DA-D703F976CF63}" destId="{776ABDCF-3926-4267-8E28-46F0F9492921}" srcOrd="4" destOrd="0" parTransId="{D8084AED-3420-46BC-BC86-E994F57F8E8E}" sibTransId="{6AE8AFFA-DD0C-4961-A32D-F14DCE317114}"/>
    <dgm:cxn modelId="{7B11CDDB-6EB6-40C8-ADCC-190077CF25CC}" srcId="{CC2209A8-33DA-4A91-82DA-D703F976CF63}" destId="{84636A4F-2FCF-45F0-A31F-D148BD280B9A}" srcOrd="1" destOrd="0" parTransId="{A9614C5D-1F32-4A02-A98D-61561505D0CB}" sibTransId="{4BC195E2-98F6-49EE-993B-9292DA0A30C0}"/>
    <dgm:cxn modelId="{A62F2E55-504D-4B23-B007-26ED4CE8E2BE}" type="presOf" srcId="{5572CA9E-454E-4AC2-94C2-78A632905BE2}" destId="{E24C4E72-DB27-4A3B-AD8B-45DE230D44B9}" srcOrd="0" destOrd="0" presId="urn:microsoft.com/office/officeart/2005/8/layout/radial5"/>
    <dgm:cxn modelId="{6EF467D3-849F-42B7-9367-50BBD019205B}" srcId="{BF2B3CD9-3DE2-4887-9E12-9F76508B5532}" destId="{CC2209A8-33DA-4A91-82DA-D703F976CF63}" srcOrd="0" destOrd="0" parTransId="{629DAFFE-CD7B-4751-93C8-B5DF4C410AF2}" sibTransId="{8C60B929-FAE9-49DB-A19A-5A7E560868E7}"/>
    <dgm:cxn modelId="{0C17A633-4B1D-45CB-872B-377E96216B5C}" type="presOf" srcId="{E5EC2421-811C-4118-BE7D-E1466CF8E4A8}" destId="{4DCD27A5-F874-48EA-99F9-6A1D56CA3045}" srcOrd="0" destOrd="0" presId="urn:microsoft.com/office/officeart/2005/8/layout/radial5"/>
    <dgm:cxn modelId="{AB717761-7398-41CB-94C0-889A328F0C4D}" type="presOf" srcId="{84636A4F-2FCF-45F0-A31F-D148BD280B9A}" destId="{9FDCC731-D16F-41CA-BDB6-511436DD37B4}" srcOrd="0" destOrd="0" presId="urn:microsoft.com/office/officeart/2005/8/layout/radial5"/>
    <dgm:cxn modelId="{36C95525-92DB-4A47-96F5-0E08873EDE10}" type="presOf" srcId="{BC6F2499-2757-4F07-96A0-0603F0BD0419}" destId="{4AE35C12-EB17-499F-BA77-6AA86D1FC1D2}" srcOrd="1" destOrd="0" presId="urn:microsoft.com/office/officeart/2005/8/layout/radial5"/>
    <dgm:cxn modelId="{8DE08608-C6C1-4461-881B-45BC85731B0F}" srcId="{CC2209A8-33DA-4A91-82DA-D703F976CF63}" destId="{A4016E57-D279-4A2B-A1EA-828334D2E68E}" srcOrd="2" destOrd="0" parTransId="{5572CA9E-454E-4AC2-94C2-78A632905BE2}" sibTransId="{CA6FF090-A510-4882-AB97-7BC8E2BC58A9}"/>
    <dgm:cxn modelId="{17D3BF88-9226-421B-A0C4-B063EFD4DD7C}" type="presOf" srcId="{D8084AED-3420-46BC-BC86-E994F57F8E8E}" destId="{2EE1B787-1636-48CC-BA87-5CE55134980C}" srcOrd="1" destOrd="0" presId="urn:microsoft.com/office/officeart/2005/8/layout/radial5"/>
    <dgm:cxn modelId="{DB128859-2D34-428C-AAFB-DB9D744E256C}" type="presOf" srcId="{A4016E57-D279-4A2B-A1EA-828334D2E68E}" destId="{164DF15B-F8F1-4B17-8A32-608610690F62}" srcOrd="0" destOrd="0" presId="urn:microsoft.com/office/officeart/2005/8/layout/radial5"/>
    <dgm:cxn modelId="{DD38492A-FBB1-4B65-AF5E-F4E299990E03}" type="presOf" srcId="{7C4227A3-F712-4967-AEDB-5A446C80FF51}" destId="{3EAA7D9A-AC07-4908-94A3-ECFCF03C4CE5}" srcOrd="0" destOrd="0" presId="urn:microsoft.com/office/officeart/2005/8/layout/radial5"/>
    <dgm:cxn modelId="{15B45C87-FFD3-419C-AC78-3D17918B5ABC}" type="presOf" srcId="{D8084AED-3420-46BC-BC86-E994F57F8E8E}" destId="{7B279AC2-22DB-4EA1-B9E8-1A9B183D45A7}" srcOrd="0" destOrd="0" presId="urn:microsoft.com/office/officeart/2005/8/layout/radial5"/>
    <dgm:cxn modelId="{8D0A5C10-EB74-48CB-8967-EF7B066CC9C9}" type="presOf" srcId="{CC2209A8-33DA-4A91-82DA-D703F976CF63}" destId="{8B934990-81DC-45D4-9DAC-3DD948474A6E}" srcOrd="0" destOrd="0" presId="urn:microsoft.com/office/officeart/2005/8/layout/radial5"/>
    <dgm:cxn modelId="{B5092D76-0887-4048-BBF5-C0A943E177A6}" type="presOf" srcId="{776ABDCF-3926-4267-8E28-46F0F9492921}" destId="{FB8AC665-3451-4AE0-BD23-E4BA7B9E3988}" srcOrd="0" destOrd="0" presId="urn:microsoft.com/office/officeart/2005/8/layout/radial5"/>
    <dgm:cxn modelId="{C9571255-F14F-45C1-A5D1-6CE295AFF222}" type="presOf" srcId="{BC6F2499-2757-4F07-96A0-0603F0BD0419}" destId="{06903046-DDDB-4662-BA20-AB7C31D7A2B9}" srcOrd="0" destOrd="0" presId="urn:microsoft.com/office/officeart/2005/8/layout/radial5"/>
    <dgm:cxn modelId="{DBB56009-4115-438A-9C42-E45923A71921}" srcId="{CC2209A8-33DA-4A91-82DA-D703F976CF63}" destId="{7C4227A3-F712-4967-AEDB-5A446C80FF51}" srcOrd="3" destOrd="0" parTransId="{E5EC2421-811C-4118-BE7D-E1466CF8E4A8}" sibTransId="{6C3455F3-C2C2-47E1-99CE-6B2296A7D203}"/>
    <dgm:cxn modelId="{C65AE908-B4FC-4B8C-8E6D-834154BED08A}" srcId="{CC2209A8-33DA-4A91-82DA-D703F976CF63}" destId="{4AB97959-92AF-4917-874D-D97631136113}" srcOrd="0" destOrd="0" parTransId="{BC6F2499-2757-4F07-96A0-0603F0BD0419}" sibTransId="{CE913D17-C82A-4C8C-A9A3-F84FBF1E5AA7}"/>
    <dgm:cxn modelId="{67EA0C7C-F452-482D-B2A7-E3AB5938437F}" type="presOf" srcId="{4AB97959-92AF-4917-874D-D97631136113}" destId="{CCD1F29F-DB7A-4353-B717-50B73895F035}" srcOrd="0" destOrd="0" presId="urn:microsoft.com/office/officeart/2005/8/layout/radial5"/>
    <dgm:cxn modelId="{7FB52F77-4572-4258-A9C5-9074FA69792C}" type="presParOf" srcId="{1DEFC249-E3EB-411E-B25C-A4F00A83489B}" destId="{8B934990-81DC-45D4-9DAC-3DD948474A6E}" srcOrd="0" destOrd="0" presId="urn:microsoft.com/office/officeart/2005/8/layout/radial5"/>
    <dgm:cxn modelId="{3A44577A-761E-4B56-AD29-DB95D20271D0}" type="presParOf" srcId="{1DEFC249-E3EB-411E-B25C-A4F00A83489B}" destId="{06903046-DDDB-4662-BA20-AB7C31D7A2B9}" srcOrd="1" destOrd="0" presId="urn:microsoft.com/office/officeart/2005/8/layout/radial5"/>
    <dgm:cxn modelId="{BA77B3CC-AC8B-4CC0-94C4-CDB3552DC6C3}" type="presParOf" srcId="{06903046-DDDB-4662-BA20-AB7C31D7A2B9}" destId="{4AE35C12-EB17-499F-BA77-6AA86D1FC1D2}" srcOrd="0" destOrd="0" presId="urn:microsoft.com/office/officeart/2005/8/layout/radial5"/>
    <dgm:cxn modelId="{C7EBD615-2228-4372-94DB-74FD0124361F}" type="presParOf" srcId="{1DEFC249-E3EB-411E-B25C-A4F00A83489B}" destId="{CCD1F29F-DB7A-4353-B717-50B73895F035}" srcOrd="2" destOrd="0" presId="urn:microsoft.com/office/officeart/2005/8/layout/radial5"/>
    <dgm:cxn modelId="{211FDF25-9AC7-4C52-A35A-07CF73984FE2}" type="presParOf" srcId="{1DEFC249-E3EB-411E-B25C-A4F00A83489B}" destId="{5BBC39CB-607D-4AFE-894D-976F7544CC08}" srcOrd="3" destOrd="0" presId="urn:microsoft.com/office/officeart/2005/8/layout/radial5"/>
    <dgm:cxn modelId="{1E07F7D2-351D-4567-9377-1D6CBA4DE63F}" type="presParOf" srcId="{5BBC39CB-607D-4AFE-894D-976F7544CC08}" destId="{7DDB72C5-F45C-4FFF-9EAC-7BF30E9F1A8F}" srcOrd="0" destOrd="0" presId="urn:microsoft.com/office/officeart/2005/8/layout/radial5"/>
    <dgm:cxn modelId="{BA499E83-73E8-4EBF-BD73-9134F2A22565}" type="presParOf" srcId="{1DEFC249-E3EB-411E-B25C-A4F00A83489B}" destId="{9FDCC731-D16F-41CA-BDB6-511436DD37B4}" srcOrd="4" destOrd="0" presId="urn:microsoft.com/office/officeart/2005/8/layout/radial5"/>
    <dgm:cxn modelId="{61E05E01-8851-466C-AAE4-648C966B84A2}" type="presParOf" srcId="{1DEFC249-E3EB-411E-B25C-A4F00A83489B}" destId="{E24C4E72-DB27-4A3B-AD8B-45DE230D44B9}" srcOrd="5" destOrd="0" presId="urn:microsoft.com/office/officeart/2005/8/layout/radial5"/>
    <dgm:cxn modelId="{938E0B74-DECC-4BF4-A535-C726871A6C15}" type="presParOf" srcId="{E24C4E72-DB27-4A3B-AD8B-45DE230D44B9}" destId="{8FB6CD68-DE49-4AE6-B678-673E47A1A09C}" srcOrd="0" destOrd="0" presId="urn:microsoft.com/office/officeart/2005/8/layout/radial5"/>
    <dgm:cxn modelId="{66258F7D-14DE-4758-AA58-956E66948E43}" type="presParOf" srcId="{1DEFC249-E3EB-411E-B25C-A4F00A83489B}" destId="{164DF15B-F8F1-4B17-8A32-608610690F62}" srcOrd="6" destOrd="0" presId="urn:microsoft.com/office/officeart/2005/8/layout/radial5"/>
    <dgm:cxn modelId="{4D1FCC1A-C990-408D-A498-E4F8978A6AE0}" type="presParOf" srcId="{1DEFC249-E3EB-411E-B25C-A4F00A83489B}" destId="{4DCD27A5-F874-48EA-99F9-6A1D56CA3045}" srcOrd="7" destOrd="0" presId="urn:microsoft.com/office/officeart/2005/8/layout/radial5"/>
    <dgm:cxn modelId="{5E0601D0-F83F-4F90-939B-8CC31C7A4AEB}" type="presParOf" srcId="{4DCD27A5-F874-48EA-99F9-6A1D56CA3045}" destId="{620B4609-09A4-49E7-94B9-3FA6C3EF21D3}" srcOrd="0" destOrd="0" presId="urn:microsoft.com/office/officeart/2005/8/layout/radial5"/>
    <dgm:cxn modelId="{0202DFFA-BEF1-4522-899D-E61B3EA5EA18}" type="presParOf" srcId="{1DEFC249-E3EB-411E-B25C-A4F00A83489B}" destId="{3EAA7D9A-AC07-4908-94A3-ECFCF03C4CE5}" srcOrd="8" destOrd="0" presId="urn:microsoft.com/office/officeart/2005/8/layout/radial5"/>
    <dgm:cxn modelId="{5B4150B7-2B85-425D-B4C5-BBD7360B1731}" type="presParOf" srcId="{1DEFC249-E3EB-411E-B25C-A4F00A83489B}" destId="{7B279AC2-22DB-4EA1-B9E8-1A9B183D45A7}" srcOrd="9" destOrd="0" presId="urn:microsoft.com/office/officeart/2005/8/layout/radial5"/>
    <dgm:cxn modelId="{B5A16379-8A21-414C-86CA-11AD31408623}" type="presParOf" srcId="{7B279AC2-22DB-4EA1-B9E8-1A9B183D45A7}" destId="{2EE1B787-1636-48CC-BA87-5CE55134980C}" srcOrd="0" destOrd="0" presId="urn:microsoft.com/office/officeart/2005/8/layout/radial5"/>
    <dgm:cxn modelId="{24F727D6-3B44-4112-B3B2-041FEDDB805E}" type="presParOf" srcId="{1DEFC249-E3EB-411E-B25C-A4F00A83489B}" destId="{FB8AC665-3451-4AE0-BD23-E4BA7B9E3988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34990-81DC-45D4-9DAC-3DD948474A6E}">
      <dsp:nvSpPr>
        <dsp:cNvPr id="0" name=""/>
        <dsp:cNvSpPr/>
      </dsp:nvSpPr>
      <dsp:spPr>
        <a:xfrm>
          <a:off x="3226685" y="2491649"/>
          <a:ext cx="1791995" cy="1791995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ЗАДАЧИ</a:t>
          </a:r>
          <a:endParaRPr lang="ru-RU" sz="2300" b="1" kern="1200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489117" y="2754081"/>
        <a:ext cx="1267131" cy="1267131"/>
      </dsp:txXfrm>
    </dsp:sp>
    <dsp:sp modelId="{06903046-DDDB-4662-BA20-AB7C31D7A2B9}">
      <dsp:nvSpPr>
        <dsp:cNvPr id="0" name=""/>
        <dsp:cNvSpPr/>
      </dsp:nvSpPr>
      <dsp:spPr>
        <a:xfrm rot="16200000">
          <a:off x="3949533" y="1870112"/>
          <a:ext cx="346301" cy="6092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001478" y="2043913"/>
        <a:ext cx="242411" cy="365566"/>
      </dsp:txXfrm>
    </dsp:sp>
    <dsp:sp modelId="{CCD1F29F-DB7A-4353-B717-50B73895F035}">
      <dsp:nvSpPr>
        <dsp:cNvPr id="0" name=""/>
        <dsp:cNvSpPr/>
      </dsp:nvSpPr>
      <dsp:spPr>
        <a:xfrm>
          <a:off x="2934957" y="-80474"/>
          <a:ext cx="2375451" cy="1918725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shade val="51000"/>
                <a:satMod val="130000"/>
                <a:lumMod val="61000"/>
                <a:alpha val="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Передача знаний о традиционных демократических и гражданских ценностях</a:t>
          </a:r>
          <a:endParaRPr lang="ru-RU" sz="16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282834" y="200517"/>
        <a:ext cx="1679697" cy="1356743"/>
      </dsp:txXfrm>
    </dsp:sp>
    <dsp:sp modelId="{5BBC39CB-607D-4AFE-894D-976F7544CC08}">
      <dsp:nvSpPr>
        <dsp:cNvPr id="0" name=""/>
        <dsp:cNvSpPr/>
      </dsp:nvSpPr>
      <dsp:spPr>
        <a:xfrm rot="20520000">
          <a:off x="5051026" y="2747941"/>
          <a:ext cx="205770" cy="6092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052537" y="2879335"/>
        <a:ext cx="144039" cy="365566"/>
      </dsp:txXfrm>
    </dsp:sp>
    <dsp:sp modelId="{9FDCC731-D16F-41CA-BDB6-511436DD37B4}">
      <dsp:nvSpPr>
        <dsp:cNvPr id="0" name=""/>
        <dsp:cNvSpPr/>
      </dsp:nvSpPr>
      <dsp:spPr>
        <a:xfrm>
          <a:off x="5250208" y="1613889"/>
          <a:ext cx="2516893" cy="1997017"/>
        </a:xfrm>
        <a:prstGeom prst="ellipse">
          <a:avLst/>
        </a:prstGeom>
        <a:gradFill rotWithShape="0">
          <a:gsLst>
            <a:gs pos="0">
              <a:srgbClr val="8064A2">
                <a:hueOff val="-1116192"/>
                <a:satOff val="6725"/>
                <a:shade val="51000"/>
                <a:satMod val="130000"/>
                <a:lumMod val="34000"/>
                <a:alpha val="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создание обстановки способствующей воспитанию патриотизма</a:t>
          </a:r>
          <a:endParaRPr lang="ru-RU" sz="14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618798" y="1906345"/>
        <a:ext cx="1779713" cy="1412105"/>
      </dsp:txXfrm>
    </dsp:sp>
    <dsp:sp modelId="{E24C4E72-DB27-4A3B-AD8B-45DE230D44B9}">
      <dsp:nvSpPr>
        <dsp:cNvPr id="0" name=""/>
        <dsp:cNvSpPr/>
      </dsp:nvSpPr>
      <dsp:spPr>
        <a:xfrm rot="3240000">
          <a:off x="4660707" y="4030096"/>
          <a:ext cx="300152" cy="6092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679266" y="4115528"/>
        <a:ext cx="210106" cy="365566"/>
      </dsp:txXfrm>
    </dsp:sp>
    <dsp:sp modelId="{164DF15B-F8F1-4B17-8A32-608610690F62}">
      <dsp:nvSpPr>
        <dsp:cNvPr id="0" name=""/>
        <dsp:cNvSpPr/>
      </dsp:nvSpPr>
      <dsp:spPr>
        <a:xfrm>
          <a:off x="4354752" y="4442941"/>
          <a:ext cx="2485085" cy="1948669"/>
        </a:xfrm>
        <a:prstGeom prst="ellipse">
          <a:avLst/>
        </a:prstGeom>
        <a:gradFill rotWithShape="0">
          <a:gsLst>
            <a:gs pos="0">
              <a:srgbClr val="8064A2">
                <a:hueOff val="-2232385"/>
                <a:satOff val="13449"/>
                <a:shade val="51000"/>
                <a:satMod val="130000"/>
                <a:lumMod val="26000"/>
                <a:alpha val="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формирование основ здорового образа жизни</a:t>
          </a:r>
          <a:endParaRPr lang="ru-RU" sz="16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4718684" y="4728317"/>
        <a:ext cx="1757221" cy="1377917"/>
      </dsp:txXfrm>
    </dsp:sp>
    <dsp:sp modelId="{4DCD27A5-F874-48EA-99F9-6A1D56CA3045}">
      <dsp:nvSpPr>
        <dsp:cNvPr id="0" name=""/>
        <dsp:cNvSpPr/>
      </dsp:nvSpPr>
      <dsp:spPr>
        <a:xfrm rot="7560000">
          <a:off x="3294461" y="4022996"/>
          <a:ext cx="290561" cy="6092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363663" y="4109592"/>
        <a:ext cx="203393" cy="365566"/>
      </dsp:txXfrm>
    </dsp:sp>
    <dsp:sp modelId="{3EAA7D9A-AC07-4908-94A3-ECFCF03C4CE5}">
      <dsp:nvSpPr>
        <dsp:cNvPr id="0" name=""/>
        <dsp:cNvSpPr/>
      </dsp:nvSpPr>
      <dsp:spPr>
        <a:xfrm>
          <a:off x="1415483" y="4417674"/>
          <a:ext cx="2465176" cy="1999203"/>
        </a:xfrm>
        <a:prstGeom prst="ellipse">
          <a:avLst/>
        </a:prstGeom>
        <a:gradFill rotWithShape="0">
          <a:gsLst>
            <a:gs pos="0">
              <a:srgbClr val="8064A2">
                <a:hueOff val="-3348577"/>
                <a:satOff val="20174"/>
                <a:shade val="51000"/>
                <a:satMod val="130000"/>
                <a:lumMod val="16000"/>
                <a:alpha val="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формирование внутренней потребности  </a:t>
          </a: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в постоянном самосовершенствовании</a:t>
          </a:r>
          <a:endParaRPr lang="ru-RU" sz="16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776500" y="4710451"/>
        <a:ext cx="1743142" cy="1413649"/>
      </dsp:txXfrm>
    </dsp:sp>
    <dsp:sp modelId="{7B279AC2-22DB-4EA1-B9E8-1A9B183D45A7}">
      <dsp:nvSpPr>
        <dsp:cNvPr id="0" name=""/>
        <dsp:cNvSpPr/>
      </dsp:nvSpPr>
      <dsp:spPr>
        <a:xfrm rot="11880000">
          <a:off x="2945556" y="2739065"/>
          <a:ext cx="237160" cy="6092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014963" y="2871914"/>
        <a:ext cx="166012" cy="365566"/>
      </dsp:txXfrm>
    </dsp:sp>
    <dsp:sp modelId="{FB8AC665-3451-4AE0-BD23-E4BA7B9E3988}">
      <dsp:nvSpPr>
        <dsp:cNvPr id="0" name=""/>
        <dsp:cNvSpPr/>
      </dsp:nvSpPr>
      <dsp:spPr>
        <a:xfrm>
          <a:off x="554908" y="1575460"/>
          <a:ext cx="2363606" cy="2073876"/>
        </a:xfrm>
        <a:prstGeom prst="ellipse">
          <a:avLst/>
        </a:prstGeom>
        <a:gradFill rotWithShape="0">
          <a:gsLst>
            <a:gs pos="0">
              <a:srgbClr val="8064A2">
                <a:hueOff val="-4464770"/>
                <a:satOff val="26899"/>
                <a:shade val="51000"/>
                <a:satMod val="130000"/>
                <a:lumMod val="38000"/>
                <a:alpha val="17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Создание условий для формирования единого </a:t>
          </a:r>
          <a:r>
            <a:rPr lang="ru-RU" sz="1600" b="1" kern="1200" dirty="0" err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воспитательно</a:t>
          </a:r>
          <a:r>
            <a:rPr lang="ru-RU" sz="16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– образовательного пространства </a:t>
          </a:r>
          <a:endParaRPr lang="ru-RU" sz="16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01050" y="1879172"/>
        <a:ext cx="1671322" cy="1466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0"/>
            <a:ext cx="7772400" cy="1262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325564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FB78E-0820-4E34-8FF9-7ED8A4FCB34D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0E4F6-A452-4909-8139-C131E4791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678103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E8B68-2D5D-4B7A-B9B1-3658A51ED2EA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00C72-ECF0-4703-8D2D-43376FAB4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798134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EA57-1E62-4ADA-A180-8DC5365A53AE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EC940-AAC4-468C-AD3A-C5C86116C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198574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FADF-E8D8-4D8D-8815-26B999385BA5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8DFED-A708-4D62-BEAC-A41C2F1BE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106915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C490F-E202-43F3-AA5C-612A277F4A6B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6E230-DC64-4E4A-AD66-7B6F4B7AC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48862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41607-715F-4644-9ED2-E1870A9361D6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22CD9-3E95-4579-9B8E-518558FBF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12801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79A3-247D-4933-83EE-B54494E8C2BE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709C5-F46D-4905-9E41-E448AEDCE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30903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BD93-102D-4F48-9537-A7443B9B3085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D7E39-C3CA-4A6C-83A5-C1B5A6353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71493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47365-1911-464A-A18F-17DBCAA79CE1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43A7-AAB1-4693-8AF0-973A94B1E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868070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B6381-D405-4058-88D9-8A1566E65D51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B8E1F-1343-467A-BFEF-6A3A4F556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60747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0B0C3-7F7F-4EB1-A8B8-810683354AB1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C83A0-250A-466F-A017-7974189F3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80269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C0CBA5-709C-4663-AD20-FC37A6DA78A2}" type="datetimeFigureOut">
              <a:rPr lang="ru-RU"/>
              <a:pPr>
                <a:defRPr/>
              </a:pPr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9103E71-7B27-432C-B08B-7AC7D171C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ransition spd="slow">
    <p:split orient="vert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tiff"/><Relationship Id="rId7" Type="http://schemas.openxmlformats.org/officeDocument/2006/relationships/image" Target="../media/image5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978794" y="115910"/>
            <a:ext cx="7894750" cy="6061053"/>
          </a:xfrm>
          <a:extLst/>
        </p:spPr>
        <p:txBody>
          <a:bodyPr/>
          <a:lstStyle/>
          <a:p>
            <a:pPr algn="r">
              <a:buFont typeface="Arial" charset="0"/>
              <a:buNone/>
              <a:defRPr/>
            </a:pPr>
            <a:r>
              <a:rPr lang="ru-RU" sz="5100" b="1" dirty="0" smtClean="0">
                <a:ln w="19050">
                  <a:solidFill>
                    <a:prstClr val="black"/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ea typeface="+mj-ea"/>
                <a:cs typeface="+mj-cs"/>
              </a:rPr>
              <a:t>Нравственно-патриотическое </a:t>
            </a:r>
            <a:r>
              <a:rPr lang="ru-RU" sz="5100" b="1" dirty="0">
                <a:ln w="19050">
                  <a:solidFill>
                    <a:prstClr val="black"/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ea typeface="+mj-ea"/>
                <a:cs typeface="+mj-cs"/>
              </a:rPr>
              <a:t>воспитание в работе классного </a:t>
            </a:r>
            <a:r>
              <a:rPr lang="ru-RU" sz="5100" b="1" dirty="0" smtClean="0">
                <a:ln w="19050">
                  <a:solidFill>
                    <a:prstClr val="black"/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ea typeface="+mj-ea"/>
                <a:cs typeface="+mj-cs"/>
              </a:rPr>
              <a:t>руководителя</a:t>
            </a:r>
          </a:p>
          <a:p>
            <a:pPr algn="r">
              <a:buFont typeface="Arial" charset="0"/>
              <a:buNone/>
              <a:defRPr/>
            </a:pPr>
            <a:endParaRPr lang="ru-RU" sz="4900" b="1" dirty="0">
              <a:ln w="19050">
                <a:solidFill>
                  <a:prstClr val="black"/>
                </a:solidFill>
              </a:ln>
              <a:gradFill>
                <a:gsLst>
                  <a:gs pos="33000">
                    <a:prstClr val="white"/>
                  </a:gs>
                  <a:gs pos="50000">
                    <a:srgbClr val="0070C0"/>
                  </a:gs>
                  <a:gs pos="71000">
                    <a:srgbClr val="FF0000"/>
                  </a:gs>
                </a:gsLst>
                <a:lin ang="5400000" scaled="0"/>
              </a:gradFill>
              <a:effectLst>
                <a:reflection blurRad="6350" stA="50000" endA="300" endPos="50000" dist="29997" dir="5400000" sy="-100000" algn="bl" rotWithShape="0"/>
              </a:effectLst>
              <a:ea typeface="+mj-ea"/>
              <a:cs typeface="+mj-cs"/>
            </a:endParaRPr>
          </a:p>
          <a:p>
            <a:pPr marL="0" indent="0" algn="r" eaLnBrk="1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b="1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srgbClr val="1F497D">
                  <a:lumMod val="5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r" eaLnBrk="1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200" b="1" dirty="0" err="1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Секушина</a:t>
            </a:r>
            <a:r>
              <a:rPr lang="ru-RU" sz="32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Л.С. – классный </a:t>
            </a:r>
            <a:r>
              <a:rPr lang="ru-RU" sz="3200" b="1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руководитель </a:t>
            </a:r>
            <a:r>
              <a:rPr lang="ru-RU" sz="3200" b="1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10к2 </a:t>
            </a:r>
            <a:r>
              <a:rPr lang="ru-RU" sz="3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класса  МБОУ «Кадетская школа города Мурманска»</a:t>
            </a:r>
          </a:p>
          <a:p>
            <a:pPr algn="r">
              <a:buFont typeface="Arial" charset="0"/>
              <a:buNone/>
              <a:defRPr/>
            </a:pPr>
            <a:r>
              <a:rPr lang="ru-RU" sz="4900" b="1" dirty="0" smtClean="0">
                <a:ln w="19050">
                  <a:solidFill>
                    <a:prstClr val="black"/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ea typeface="+mj-ea"/>
                <a:cs typeface="+mj-cs"/>
              </a:rPr>
              <a:t> 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Патриотическое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Вахты памяти, встречи с ветеранами, участие в акциях, концертах)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65763" y="1196975"/>
            <a:ext cx="13477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класс</a:t>
            </a:r>
          </a:p>
        </p:txBody>
      </p:sp>
      <p:pic>
        <p:nvPicPr>
          <p:cNvPr id="26626" name="Picture 2" descr="E:\семинар 20.03.19\фото\в презентации\викторина 9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814" y="2998965"/>
            <a:ext cx="5018736" cy="3764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4" descr="L:\семинар 20.03.19\фото\Мероприятие у воинов - афганцев 30.03.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04" y="968822"/>
            <a:ext cx="5106524" cy="3693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86013" y="6140450"/>
            <a:ext cx="1346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 класс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E:\семинар 20.03.19\фото\9 мая 8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701" y="3346659"/>
            <a:ext cx="6154849" cy="3468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Патриотическое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Вахты памяти, встречи с ветеранами, участие в акциях, концертах)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913" y="992188"/>
            <a:ext cx="13477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класс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5363" y="6124575"/>
            <a:ext cx="1346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 класс</a:t>
            </a:r>
          </a:p>
        </p:txBody>
      </p:sp>
      <p:pic>
        <p:nvPicPr>
          <p:cNvPr id="27651" name="Picture 3" descr="E:\семинар 20.03.19\фото\9 мая 6 клас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58" y="853937"/>
            <a:ext cx="5076508" cy="3182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еминар 20.03.19\фото\Ледяное плавание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8" t="-5958" r="7048" b="5958"/>
          <a:stretch/>
        </p:blipFill>
        <p:spPr bwMode="auto">
          <a:xfrm>
            <a:off x="0" y="4151779"/>
            <a:ext cx="6047079" cy="2712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Патриотическое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Вахты памяти, встречи с ветеранами, участие в акциях, концертах)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49779" y="6147866"/>
            <a:ext cx="1346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 класс</a:t>
            </a:r>
          </a:p>
        </p:txBody>
      </p:sp>
      <p:pic>
        <p:nvPicPr>
          <p:cNvPr id="28674" name="Picture 2" descr="E:\семинар 20.03.19\фото\Вахта памяти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2"/>
          <a:stretch/>
        </p:blipFill>
        <p:spPr bwMode="auto">
          <a:xfrm>
            <a:off x="-1" y="854075"/>
            <a:ext cx="5702455" cy="3736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E:\семинар 20.03.19\фото\Корнеева Захаров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80"/>
          <a:stretch/>
        </p:blipFill>
        <p:spPr bwMode="auto">
          <a:xfrm>
            <a:off x="5220301" y="1394638"/>
            <a:ext cx="3923699" cy="4566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соревнованиях , массовых мероприятиях, слетах  и сборах)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961" y="5249637"/>
            <a:ext cx="8520823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Корнеева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София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абсолютная чемпионка соревнований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лыжным гонкам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Праздника Севера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учащихся Мурманской области, чемпионка Европы по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кигассен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неоднократный призер муниципального этапа Всероссийской олимпиады школьников по физической культуре, член сборной Мурманской области по лыжным гонкам 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L:\семинар 20.03.19\фото\Корнеева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0" y="569915"/>
            <a:ext cx="2632344" cy="4679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L:\семинар 20.03.19\фото\Корнеева Юкигассен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95" y="732821"/>
            <a:ext cx="1794238" cy="2465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D:\РАБОТА\Кадетский класс 5 к-2   2014-\Грамоты\7 к2\Корнеева ГТ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95" y="3159579"/>
            <a:ext cx="1621944" cy="2228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D:\РАБОТА\Кадетский класс 5 к-2   2014-\Грамоты\7 к2\Корнеева приз Петухов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997" y="854074"/>
            <a:ext cx="1490622" cy="2125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D:\РАБОТА\Кадетский класс 5 к-2   2014-\Грамоты\8 к2\Олимпиада   муниципальный\Корнеев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619" y="810679"/>
            <a:ext cx="1608435" cy="2211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D:\РАБОТА\Кадетский класс 5 к-2   2014-\Грамоты\8 к2\Корнеева Российский Азимут-201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39" y="3132252"/>
            <a:ext cx="1661716" cy="2283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D:\РАБОТА\Кадетский класс 5 к-2   2014-\Грамоты\9 к2\олимпиада школьная\Корнеева физ-ра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108" y="3028679"/>
            <a:ext cx="1737085" cy="2387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5" name="Picture 9" descr="D:\РАБОТА\Кадетский класс 5 к-2   2014-\Грамоты\9 к2\Корнеева Вертикальный забег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082" y="829340"/>
            <a:ext cx="1582468" cy="2174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D:\РАБОТА\Кадетский класс 5 к-2   2014-\Грамоты\7 к2\Корнеева _Праздник Север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054" y="3122703"/>
            <a:ext cx="1542451" cy="2199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626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соревнованиях , массовых мероприятиях, слетах  и сборах)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5319117"/>
            <a:ext cx="8520823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Калинина Евгения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кандидат 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мастера спорта по художественной гимнастике, чемпионка Мурманской области,  победительница Кубка города, неоднократный призер международных, всероссийских и областных соревнований по художественной гимнастике, член сборной Мурманской области по художественной гимнастике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L:\семинар 20.03.19\фото\Калини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835635"/>
            <a:ext cx="3521295" cy="4650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L:\семинар 20.03.19\фото\грамота Калини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141" y="854075"/>
            <a:ext cx="2072789" cy="2519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L:\семинар 20.03.19\фото\грамота Калинина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311" y="835635"/>
            <a:ext cx="2465068" cy="2537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0" name="Picture 20" descr="D:\РАБОТА\АТТЕСТАЦИЯ\Секушина\ГРАМОТЫ\грамоты за 2018 - 2019 г\Калинина - Мы и мир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996" y="3250364"/>
            <a:ext cx="1550324" cy="2208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1" name="Picture 21" descr="L:\семинар 20.03.19\фото\в презентации\грамота Калинина 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258" y="3250364"/>
            <a:ext cx="3040260" cy="2284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8518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соревнованиях , массовых мероприятиях, слетах  и сборах)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5486401"/>
            <a:ext cx="8520823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Грыщенко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Сергей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член сборной Мурманской области по рукопашному бою, призер первенства Северо-Западного федерального округа, неоднократный победитель и призер муниципального этапа Всероссийской олимпиады школьников по физкультуре, соревнований «Школа безопасности», «Первая помощь», «Зарница»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L:\семинар 20.03.19\фото\пожарный сбор 8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53" y="854075"/>
            <a:ext cx="3383293" cy="4564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РАБОТА\Кадетский класс 5 к-2   2014-\Грамоты\7 к2\Грыщенко рукопашный бо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672" y="854075"/>
            <a:ext cx="1589140" cy="2298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РАБОТА\Кадетский класс 5 к-2   2014-\Грамоты\8 к2\Грыщенко рукопаш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982" y="840244"/>
            <a:ext cx="1654358" cy="2358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РАБОТА\Кадетский класс 5 к-2   2014-\Грамоты\8 к2\Олимпиада   муниципальный\Грыщенко физ-р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595" y="840244"/>
            <a:ext cx="1859592" cy="2555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РАБОТА\Кадетский класс 5 к-2   2014-\Грамоты\8 к2\школьная олимпиада\Грыщенко физ-р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247" y="3047760"/>
            <a:ext cx="1835527" cy="2616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РАБОТА\Кадетский класс 5 к-2   2014-\Грамоты\9 к2\Никто кроме нас\Грыщенко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774" y="3198814"/>
            <a:ext cx="1685844" cy="236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РАБОТА\Кадетский класс 5 к-2   2014-\Грамоты\9 к2\Грыщенко Зарниц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080" y="3285208"/>
            <a:ext cx="1656805" cy="2276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1210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РАБОТА\Кадетский класс 5 к-2   2014-\Грамоты\5 к2\карачев в. лыжи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3" y="3073348"/>
            <a:ext cx="1478763" cy="2090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семинар 20.03.19\фото\Караче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18" y="870131"/>
            <a:ext cx="2081486" cy="2592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соревнованиях , массовых мероприятиях, слетах  и сборах)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9" y="5086351"/>
            <a:ext cx="852082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Карачев Владислав,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лыжные гонки, биатлон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Симачков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Матвей,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дзюдо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Ешмаков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Виталий,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лыжные гонки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Ахмедов Даниил,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Агеев Георгий,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Дедусев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Александр,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Захарова Александра,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Соловьева Мария,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художественная гимнастика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Тимохин Илья,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баскетбол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Макогоненко Артем,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баскетбол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Гета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Велор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баскетбол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РАБОТА\ФОТО ШКОЛА\ResizedImage600450-20181221-1713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3" y="870131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:\семинар 20.03.19\фото\Ешмако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583" y="870131"/>
            <a:ext cx="1938570" cy="2931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РАБОТА\Кадетский класс 5 к-2   2014-\Грамоты\5 к2\Карачев Вл. 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557" y="3151900"/>
            <a:ext cx="1385962" cy="1905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РАБОТА\Кадетский класс 5 к-2   2014-\Грамоты\8 к2\Туристские традиции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18" y="3562272"/>
            <a:ext cx="2172834" cy="1524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РАБОТА\Кадетский класс 5 к-2   2014-\Грамоты\8 к2\Ахмедов зарниц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159" y="3802014"/>
            <a:ext cx="1909801" cy="139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L:\семинар 20.03.19\фото\Симачков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153" y="854075"/>
            <a:ext cx="2057845" cy="3103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D:\РАБОТА\Кадетский класс 5 к-2   2014-\Грамоты\8 к2\ПП город сертификат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818" y="3920442"/>
            <a:ext cx="1637731" cy="118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118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РАБОТА\Кадетский класс 5 к-2   2014-\Грамоты\7 к2\гольфстри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5454">
            <a:off x="6430468" y="3471269"/>
            <a:ext cx="2316163" cy="312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семинар 20.03.19\фото\с Веллеро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3" y="3593205"/>
            <a:ext cx="2384226" cy="3169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семинар 20.03.19\фото\Гольфстрим 9 к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012" y="2698125"/>
            <a:ext cx="4159875" cy="4159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международный фестиваль спорта «Гольфстрим»)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семинар 20.03.19\фото\Гольфстрим 6 кл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3" y="817948"/>
            <a:ext cx="4451797" cy="2888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семинар 20.03.19\фото\Гольфстрим 8 кл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75" y="781823"/>
            <a:ext cx="4524075" cy="2960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348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легкоатлетический пробег «Мой Мурманск»)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E:\семинар 20.03.19\фото\Пробег 5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09" y="945166"/>
            <a:ext cx="4262907" cy="3057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семинар 20.03.19\фото\пробег 7 клас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294" y="4002286"/>
            <a:ext cx="4768044" cy="2776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семинар 20.03.19\фото\пробег 8 к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242" y="959654"/>
            <a:ext cx="4199625" cy="3042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РАБОТА\Кадетский класс 5 к-2   2014-\Грамоты\7 к2\пробег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39" y="3899569"/>
            <a:ext cx="2087158" cy="2879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408" y="4533363"/>
            <a:ext cx="18788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6 класс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8 класс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9 класс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8504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E:\семинар 20.03.19\фото\олимпиада 9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035" y="2712378"/>
            <a:ext cx="3872516" cy="3958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Всероссийская олимпиада школьников по физкультуре и ОБЖ)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 descr="F:\РАБОТА\Кадетский класс 5 к-2   2014-\ГРАМОТЫ\9 к2\Агеев муниципальный ОБЖ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069" y="4411394"/>
            <a:ext cx="1644512" cy="2259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7" name="Picture 9" descr="F:\РАБОТА\Кадетский класс 5 к-2   2014-\ГРАМОТЫ\8 к2\Олимпиада   муниципальный\Корнеев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6" y="3116686"/>
            <a:ext cx="1576751" cy="2168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F:\РАБОТА\Кадетский класс 5 к-2   2014-\ГРАМОТЫ\8 к2\Олимпиада   муниципальный\Агеев ОБЖ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90" y="708342"/>
            <a:ext cx="1589202" cy="2185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F:\РАБОТА\Кадетский класс 5 к-2   2014-\ГРАМОТЫ\8 к2\Олимпиада   муниципальный\Захарова ОБЖ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218" y="1488103"/>
            <a:ext cx="1586946" cy="2182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E:\семинар 20.03.19\фото\олимпиада 8 кл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49"/>
          <a:stretch/>
        </p:blipFill>
        <p:spPr bwMode="auto">
          <a:xfrm>
            <a:off x="2868581" y="853936"/>
            <a:ext cx="2931350" cy="3985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F:\РАБОТА\Кадетский класс 5 к-2   2014-\ГРАМОТЫ\9 к2\олимпиада школьная\Захарова ОБЖ школьный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439" y="4839354"/>
            <a:ext cx="1349017" cy="185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E:\семинар 20.03.19\фото\олимпиада школьная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859" y="808209"/>
            <a:ext cx="3122429" cy="1951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45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8039" y="462784"/>
            <a:ext cx="7611414" cy="59631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r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  <a:t>«К патриотизму нельзя только призывать,</a:t>
            </a:r>
            <a:b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</a:br>
            <a: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  <a:t>его нужно заботливо воспитывать -</a:t>
            </a:r>
            <a:b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</a:br>
            <a: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  <a:t>воспитывать любовь к родным местам,</a:t>
            </a:r>
            <a:b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</a:br>
            <a: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  <a:t>воспитывать духовную оседлость»</a:t>
            </a:r>
            <a:b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</a:br>
            <a:r>
              <a:rPr lang="ru-RU" sz="2700" b="1" dirty="0">
                <a:ln w="190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gradFill>
                  <a:gsLst>
                    <a:gs pos="33000">
                      <a:prstClr val="white"/>
                    </a:gs>
                    <a:gs pos="50000">
                      <a:srgbClr val="0070C0"/>
                    </a:gs>
                    <a:gs pos="71000">
                      <a:srgbClr val="FF0000"/>
                    </a:gs>
                  </a:gsLst>
                  <a:lin ang="5400000" scaled="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Calibri"/>
              </a:rPr>
              <a:t>Д. С. Лихачев</a:t>
            </a:r>
            <a:endParaRPr lang="ru-RU" altLang="ru-RU" sz="2700" b="1" dirty="0">
              <a:ln w="19050">
                <a:solidFill>
                  <a:prstClr val="black">
                    <a:lumMod val="95000"/>
                    <a:lumOff val="5000"/>
                  </a:prstClr>
                </a:solidFill>
              </a:ln>
              <a:gradFill>
                <a:gsLst>
                  <a:gs pos="33000">
                    <a:prstClr val="white"/>
                  </a:gs>
                  <a:gs pos="50000">
                    <a:srgbClr val="0070C0"/>
                  </a:gs>
                  <a:gs pos="71000">
                    <a:srgbClr val="FF0000"/>
                  </a:gs>
                </a:gsLst>
                <a:lin ang="5400000" scaled="0"/>
              </a:gradFill>
              <a:effectLst>
                <a:reflection blurRad="6350" stA="50000" endA="300" endPos="50000" dist="29997" dir="5400000" sy="-100000" algn="bl" rotWithShape="0"/>
              </a:effectLst>
              <a:latin typeface="Times New Roman" pitchFamily="18" charset="0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60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руководитель:</a:t>
            </a: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60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несет ответственность за целевую воспитательную работу в классном коллективе;</a:t>
            </a: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60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моделирует, организует и стимулирует развитие личности учащихся;</a:t>
            </a: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60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систему отношений через разнообразные виды деятельности;</a:t>
            </a: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60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решает проблему гармонизации гражданских и патриотических качеств учащихся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:\РАБОТА\Кадетский класс 5 к-2   2014-\ГРАМОТЫ\8 к2\ПП область\старши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596" y="799927"/>
            <a:ext cx="1530951" cy="2182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483893" y="146050"/>
            <a:ext cx="6782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направление </a:t>
            </a:r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соревнования «Школа безопасности», «Юный спасатель», «Первая помощь»)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семинар 20.03.19\фото\ШБ город 8 кл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" r="11964"/>
          <a:stretch/>
        </p:blipFill>
        <p:spPr bwMode="auto">
          <a:xfrm>
            <a:off x="225187" y="853936"/>
            <a:ext cx="4517409" cy="3101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РАБОТА\Кадетский класс 5 к-2   2014-\ГРАМОТЫ\8 к2\Хибиниада 2018\командные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761" y="853936"/>
            <a:ext cx="1547860" cy="2128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F:\РАБОТА\Кадетский класс 5 к-2   2014-\ГРАМОТЫ\7 к2\ШБ - 2017 город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396" y="799927"/>
            <a:ext cx="1585192" cy="225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РАБОТА\Кадетский класс 5 к-2   2014-\ГРАМОТЫ\6 к2\ШБ - 2016 городски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2374"/>
            <a:ext cx="2040931" cy="280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:\РАБОТА\Кадетский класс 5 к-2   2014-\ГРАМОТЫ\9 к2\ШБ - регион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29" y="3942373"/>
            <a:ext cx="1936043" cy="280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F:\РАБОТА\Кадетский класс 5 к-2   2014-\ГРАМОТЫ\8 к2\ШБ город 201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189" y="3871357"/>
            <a:ext cx="2028572" cy="278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семинар 20.03.19\фото\Азимут 5 кл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47" y="3466531"/>
            <a:ext cx="4450754" cy="3280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83755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семинар 20.03.19\фото\Зарниц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534" y="3930823"/>
            <a:ext cx="4306454" cy="2927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483893" y="146050"/>
            <a:ext cx="6782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направление </a:t>
            </a:r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Всероссийская военно-спортивная игра «Кадеты Отечества», Всероссийский слет «Арктический щит России», туристический слет «</a:t>
            </a:r>
            <a:r>
              <a:rPr lang="ru-RU" altLang="ru-RU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Хибиниада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и др. 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семинар 20.03.19\фото\Москва 6 к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18" y="1069380"/>
            <a:ext cx="4574333" cy="3050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семинар 20.03.19\фото\Арктический щи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" y="1130385"/>
            <a:ext cx="4551481" cy="3035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РАБОТА\АТТЕСТАЦИЯ\Секушина\СЛЕТЫ\Арктический щит 28.11-30.11.18\Строевая Арктический щи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77" y="4136735"/>
            <a:ext cx="1965816" cy="272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РАБОТА\АТТЕСТАЦИЯ\Секушина\СЛЕТЫ\КАДЕТЫ Отечества  01.11-05.11.16\Кадеты Отечества, ноябрь 2016\грамоты\общекомандно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893" y="4165478"/>
            <a:ext cx="1870529" cy="266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483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483893" y="146050"/>
            <a:ext cx="6782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 - патриотическое направление </a:t>
            </a:r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спортивные соревнования, смотры строя и песни, турниры, фестивали)</a:t>
            </a: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E:\семинар 20.03.19\фото\регион ШБ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" r="12835"/>
          <a:stretch/>
        </p:blipFill>
        <p:spPr bwMode="auto">
          <a:xfrm>
            <a:off x="0" y="3316406"/>
            <a:ext cx="3960948" cy="3541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семинар 20.03.19\фото\награждение ШБ 6 к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83" y="853937"/>
            <a:ext cx="5116147" cy="3407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РАБОТА\Кадетский класс 5 к-2   2014-\ГРАМОТЫ\9 к2\Агеев стрельба Зарниц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64" y="853936"/>
            <a:ext cx="1748529" cy="246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590" y="4120927"/>
            <a:ext cx="4380932" cy="279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43719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еминар 20.03.19\фото\ориентирование 7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933" y="109182"/>
            <a:ext cx="5271067" cy="296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семинар 20.03.19\фото\Лыжня зовет 7 к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7" y="3452884"/>
            <a:ext cx="5780583" cy="3251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семинар 20.03.19\фото\автоматы 5 кл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441"/>
          <a:stretch/>
        </p:blipFill>
        <p:spPr bwMode="auto">
          <a:xfrm>
            <a:off x="5977720" y="2964975"/>
            <a:ext cx="2549040" cy="4261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РАБОТА\Кадетский класс 5 к-2   2014-\ГРАМОТЫ\8 к2\Deduse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75" y="385642"/>
            <a:ext cx="1783367" cy="2579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F:\РАБОТА\Кадетский класс 5 к-2   2014-\ГРАМОТЫ\8 к2\Кузнецова конкурс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0" y="385642"/>
            <a:ext cx="1809207" cy="2579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E:\семинар 20.03.19\фото\Юбиле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776" y="3220872"/>
            <a:ext cx="5183816" cy="3586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семинар 20.03.19\фото\День учителя 7 класс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5" r="9822"/>
          <a:stretch/>
        </p:blipFill>
        <p:spPr bwMode="auto">
          <a:xfrm>
            <a:off x="3466531" y="0"/>
            <a:ext cx="5552306" cy="3220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РАБОТА\Кадетский класс 5 к-2   2014-\ФОТО\РАЗНОЕ\плакат к 08 март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3" y="232013"/>
            <a:ext cx="3373142" cy="6575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3255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992573" y="243257"/>
            <a:ext cx="6820488" cy="1732017"/>
          </a:xfrm>
        </p:spPr>
        <p:txBody>
          <a:bodyPr/>
          <a:lstStyle/>
          <a:p>
            <a:pPr algn="ctr"/>
            <a:r>
              <a:rPr lang="ru-RU" alt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075" name="Picture 3" descr="E:\семинар 20.03.19\фото\1 сентября 8 к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43" y="1721124"/>
            <a:ext cx="7765946" cy="4986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49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744538" y="3092450"/>
            <a:ext cx="81248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80975" algn="just" eaLnBrk="1" hangingPunct="1"/>
            <a:endParaRPr lang="ru-RU" altLang="ru-RU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731837" y="325122"/>
          <a:ext cx="8322011" cy="6336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239713" y="2249488"/>
            <a:ext cx="1711325" cy="10890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algn="ctr"/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классного руководителя</a:t>
            </a:r>
            <a:endParaRPr lang="ru-RU" altLang="ru-RU" sz="1600" b="1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489200" y="1684338"/>
            <a:ext cx="1790700" cy="6540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Формирование гражданской позиции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2489200" y="2794000"/>
            <a:ext cx="1803400" cy="6270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Формирование нравственных основ личности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2449513" y="576263"/>
            <a:ext cx="1830387" cy="6397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Повышение уровня духовной культуры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2489200" y="3827463"/>
            <a:ext cx="1944688" cy="925512"/>
          </a:xfrm>
          <a:prstGeom prst="roundRect">
            <a:avLst>
              <a:gd name="adj" fmla="val 21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100" b="1">
                <a:latin typeface="Times New Roman" pitchFamily="18" charset="0"/>
                <a:cs typeface="Times New Roman" pitchFamily="18" charset="0"/>
              </a:rPr>
              <a:t>Формирование внутренней потребности в самосовершенствовании</a:t>
            </a:r>
          </a:p>
          <a:p>
            <a:endParaRPr lang="ru-RU" alt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054225" y="2151063"/>
            <a:ext cx="277813" cy="374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054225" y="3109913"/>
            <a:ext cx="3492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54225" y="3352800"/>
            <a:ext cx="312738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677988" y="3567113"/>
            <a:ext cx="693737" cy="1446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5" name="AutoShape 3"/>
          <p:cNvSpPr>
            <a:spLocks noChangeArrowheads="1"/>
          </p:cNvSpPr>
          <p:nvPr/>
        </p:nvSpPr>
        <p:spPr bwMode="auto">
          <a:xfrm>
            <a:off x="2566988" y="5035550"/>
            <a:ext cx="1790700" cy="6540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Формирование основ здорового образа жизни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  <a:p>
            <a:endParaRPr lang="ru-RU" alt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1677988" y="1216025"/>
            <a:ext cx="725487" cy="935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15" name="Picture 23" descr="L:\семинар 20.03.19\фото\библиоте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436" y="68699"/>
            <a:ext cx="3335791" cy="2509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L:\семинар 20.03.19\фото\на лыжах 8 к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1" y="4360682"/>
            <a:ext cx="3335791" cy="2379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E:\семинар 20.03.19\фото\практи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485" y="2182018"/>
            <a:ext cx="3426780" cy="2570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E:\семинар 20.03.19\фото\лазертаг 6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5" y="79878"/>
            <a:ext cx="4366906" cy="2912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AutoShape 2"/>
          <p:cNvSpPr>
            <a:spLocks noChangeArrowheads="1"/>
          </p:cNvSpPr>
          <p:nvPr/>
        </p:nvSpPr>
        <p:spPr bwMode="auto">
          <a:xfrm>
            <a:off x="3513138" y="2824163"/>
            <a:ext cx="1711325" cy="10890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BD4B4"/>
              </a:gs>
              <a:gs pos="100000">
                <a:srgbClr val="FEF6F0"/>
              </a:gs>
            </a:gsLst>
            <a:lin ang="18900000" scaled="1"/>
          </a:gradFill>
          <a:ln w="9525">
            <a:solidFill>
              <a:srgbClr val="E36C0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algn="ctr"/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классного руководителя</a:t>
            </a:r>
            <a:endParaRPr lang="ru-RU" altLang="ru-RU" sz="1600" b="1">
              <a:latin typeface="Times New Roman" pitchFamily="18" charset="0"/>
            </a:endParaRPr>
          </a:p>
          <a:p>
            <a:endParaRPr lang="ru-RU" alt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638800" y="2819400"/>
            <a:ext cx="490538" cy="187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603875" y="3775075"/>
            <a:ext cx="561975" cy="138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794000" y="3570288"/>
            <a:ext cx="528638" cy="365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886075" y="2913063"/>
            <a:ext cx="436563" cy="327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E:\семинар 20.03.19\фото\на информатик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72" y="173540"/>
            <a:ext cx="4364112" cy="2605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E:\семинар 20.03.19\фото\пейнтбол 8 к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53" y="4040739"/>
            <a:ext cx="4675031" cy="2629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E:\семинар 20.03.19\фото\субботник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4" y="4036818"/>
            <a:ext cx="4013148" cy="2633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 txBox="1">
            <a:spLocks/>
          </p:cNvSpPr>
          <p:nvPr/>
        </p:nvSpPr>
        <p:spPr bwMode="auto">
          <a:xfrm>
            <a:off x="1681163" y="142875"/>
            <a:ext cx="7348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4400" b="1" i="1">
                <a:solidFill>
                  <a:srgbClr val="0070C0"/>
                </a:solidFill>
                <a:latin typeface="Calibri Light" pitchFamily="34" charset="0"/>
              </a:rPr>
              <a:t>              </a:t>
            </a: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 – нравственное направление</a:t>
            </a:r>
          </a:p>
          <a:p>
            <a:pPr algn="r" eaLnBrk="1" hangingPunct="1">
              <a:lnSpc>
                <a:spcPct val="90000"/>
              </a:lnSpc>
            </a:pPr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конкурсах, выставках, фестивалях, викторинах)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D:\РАБОТА\Кадетский класс 5 к-2   2014-\Грамоты\6 к2\Дедусев Таланты Отчизны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051" y="2272888"/>
            <a:ext cx="3272949" cy="4500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D:\РАБОТА\Кадетский класс 5 к-2   2014-\Грамоты\5 к2\Маркова Таланты Отчизны (1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6427"/>
            <a:ext cx="3266453" cy="4492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D:\РАБОТА\Кадетский класс 5 к-2   2014-\Грамоты\6 к2\Дедусев Таланты Отчизны РФ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186" y="1477736"/>
            <a:ext cx="3499868" cy="4813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9138" y="5392738"/>
            <a:ext cx="13620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класс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25913" y="6291263"/>
            <a:ext cx="8921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класс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29463" y="1782763"/>
            <a:ext cx="89376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класс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3494088" y="146050"/>
            <a:ext cx="54784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 – нравственное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посещение театров , музеев, тематических кинофильмов)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L:\семинар 20.03.19\фото\Дети военного мурма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14" y="638300"/>
            <a:ext cx="3054649" cy="381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L:\семинар 20.03.19\фото\спектакль ДТШ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0" y="4034009"/>
            <a:ext cx="4788199" cy="2693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L:\семинар 20.03.19\фото\театр 8 к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061" y="854075"/>
            <a:ext cx="4617058" cy="2597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РАБОТА\Кадетский класс 5 к-2   2014-\ФОТО\63- драматический театр 14.10.17\Screenshot_2017-10-08-16-48-04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379" y="3307869"/>
            <a:ext cx="4089740" cy="3535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3494088" y="146050"/>
            <a:ext cx="54784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 – нравственное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посещение театров , музеев, кинофильмов)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Лариса Сергеевна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5363"/>
            <a:ext cx="350996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L:\семинар 20.03.19\фото\МХА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81" y="3163208"/>
            <a:ext cx="4610287" cy="3074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" y="2587625"/>
            <a:ext cx="33067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МХАТ им. М. Горького, 2016 г.</a:t>
            </a:r>
          </a:p>
        </p:txBody>
      </p:sp>
      <p:pic>
        <p:nvPicPr>
          <p:cNvPr id="24581" name="Picture 5" descr="L:\семинар 20.03.19\фото\Законы 5 кл.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657" y="994682"/>
            <a:ext cx="4460420" cy="2508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L:\семинар 20.03.19\фото\театр 9 кл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660" y="3574069"/>
            <a:ext cx="4168890" cy="3055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2627313" y="146050"/>
            <a:ext cx="6345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Патриотическое направление</a:t>
            </a:r>
          </a:p>
          <a:p>
            <a:pPr algn="r" eaLnBrk="1" hangingPunct="1"/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Вахты памяти, встречи с ветеранами, участие в акциях, концертах)</a:t>
            </a:r>
            <a:endParaRPr lang="ru-RU" altLang="ru-RU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8175" y="1036638"/>
            <a:ext cx="11414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класс</a:t>
            </a:r>
          </a:p>
        </p:txBody>
      </p:sp>
      <p:pic>
        <p:nvPicPr>
          <p:cNvPr id="25602" name="Picture 2" descr="E:\семинар 20.03.19\фото\в презентации\Бредовка 8 к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82" y="853936"/>
            <a:ext cx="5254580" cy="3216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E:\семинар 20.03.19\фото\в презентации\памятник 7 кл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887" y="3438659"/>
            <a:ext cx="5895663" cy="3316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70075" y="6018213"/>
            <a:ext cx="11414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 класс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581</Words>
  <Application>Microsoft Office PowerPoint</Application>
  <PresentationFormat>Экран (4:3)</PresentationFormat>
  <Paragraphs>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Инна</dc:creator>
  <cp:lastModifiedBy>Ляля Мур</cp:lastModifiedBy>
  <cp:revision>98</cp:revision>
  <dcterms:created xsi:type="dcterms:W3CDTF">2015-03-16T21:49:00Z</dcterms:created>
  <dcterms:modified xsi:type="dcterms:W3CDTF">2019-09-29T20:20:22Z</dcterms:modified>
</cp:coreProperties>
</file>