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71" r:id="rId12"/>
    <p:sldId id="266" r:id="rId13"/>
    <p:sldId id="265" r:id="rId14"/>
    <p:sldId id="267" r:id="rId15"/>
    <p:sldId id="268" r:id="rId16"/>
    <p:sldId id="269" r:id="rId17"/>
    <p:sldId id="273" r:id="rId18"/>
    <p:sldId id="274" r:id="rId19"/>
    <p:sldId id="278" r:id="rId20"/>
    <p:sldId id="279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87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607142857142866"/>
          <c:y val="6.7873303167420823E-2"/>
          <c:w val="0.59821428571428559"/>
          <c:h val="0.7692307692307692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Часто вы пробовали казахские блюда?</c:v>
                </c:pt>
              </c:strCache>
            </c:strRef>
          </c:tx>
          <c:spPr>
            <a:solidFill>
              <a:srgbClr val="9999FF"/>
            </a:solidFill>
            <a:ln w="21853">
              <a:solidFill>
                <a:srgbClr val="000000"/>
              </a:solidFill>
              <a:prstDash val="solid"/>
            </a:ln>
          </c:spPr>
          <c:cat>
            <c:strRef>
              <c:f>Sheet1!$B$1:$D$1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 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0.8</c:v>
                </c:pt>
                <c:pt idx="1">
                  <c:v>0.1</c:v>
                </c:pt>
                <c:pt idx="2">
                  <c:v>0.1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21853">
              <a:solidFill>
                <a:srgbClr val="000000"/>
              </a:solidFill>
              <a:prstDash val="solid"/>
            </a:ln>
          </c:spPr>
          <c:cat>
            <c:strRef>
              <c:f>Sheet1!$B$1:$D$1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 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gapDepth val="0"/>
        <c:shape val="box"/>
        <c:axId val="110072576"/>
        <c:axId val="149687296"/>
        <c:axId val="0"/>
      </c:bar3DChart>
      <c:catAx>
        <c:axId val="110072576"/>
        <c:scaling>
          <c:orientation val="minMax"/>
        </c:scaling>
        <c:axPos val="b"/>
        <c:numFmt formatCode="General" sourceLinked="1"/>
        <c:tickLblPos val="low"/>
        <c:spPr>
          <a:ln w="546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78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49687296"/>
        <c:crosses val="autoZero"/>
        <c:auto val="1"/>
        <c:lblAlgn val="ctr"/>
        <c:lblOffset val="100"/>
        <c:tickLblSkip val="1"/>
        <c:tickMarkSkip val="1"/>
      </c:catAx>
      <c:valAx>
        <c:axId val="149687296"/>
        <c:scaling>
          <c:orientation val="minMax"/>
        </c:scaling>
        <c:axPos val="l"/>
        <c:majorGridlines>
          <c:spPr>
            <a:ln w="5463">
              <a:solidFill>
                <a:srgbClr val="000000"/>
              </a:solidFill>
              <a:prstDash val="solid"/>
            </a:ln>
          </c:spPr>
        </c:majorGridlines>
        <c:numFmt formatCode="0%" sourceLinked="1"/>
        <c:tickLblPos val="nextTo"/>
        <c:spPr>
          <a:ln w="546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78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10072576"/>
        <c:crosses val="autoZero"/>
        <c:crossBetween val="between"/>
      </c:valAx>
      <c:spPr>
        <a:noFill/>
        <a:ln w="43705">
          <a:noFill/>
        </a:ln>
      </c:spPr>
    </c:plotArea>
    <c:legend>
      <c:legendPos val="r"/>
      <c:layout>
        <c:manualLayout>
          <c:xMode val="edge"/>
          <c:yMode val="edge"/>
          <c:x val="0.75892857142857284"/>
          <c:y val="0.22624434389140324"/>
          <c:w val="0.24107142857142883"/>
          <c:h val="0.6289592760181012"/>
        </c:manualLayout>
      </c:layout>
      <c:spPr>
        <a:noFill/>
        <a:ln w="5463">
          <a:solidFill>
            <a:srgbClr val="000000"/>
          </a:solidFill>
          <a:prstDash val="solid"/>
        </a:ln>
      </c:spPr>
      <c:txPr>
        <a:bodyPr/>
        <a:lstStyle/>
        <a:p>
          <a:pPr>
            <a:defRPr sz="154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678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572280" cy="189436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МБОУ «</a:t>
            </a:r>
            <a:r>
              <a:rPr lang="ru-RU" sz="2000" dirty="0" err="1" smtClean="0">
                <a:solidFill>
                  <a:schemeClr val="tx1"/>
                </a:solidFill>
              </a:rPr>
              <a:t>Гамалеевская</a:t>
            </a:r>
            <a:r>
              <a:rPr lang="ru-RU" sz="2000" dirty="0" smtClean="0">
                <a:solidFill>
                  <a:schemeClr val="tx1"/>
                </a:solidFill>
              </a:rPr>
              <a:t> средняя общеобразовательная школа № 1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err="1" smtClean="0">
                <a:solidFill>
                  <a:schemeClr val="tx1"/>
                </a:solidFill>
              </a:rPr>
              <a:t>Сорочинский</a:t>
            </a:r>
            <a:r>
              <a:rPr lang="ru-RU" sz="2000" dirty="0" smtClean="0">
                <a:solidFill>
                  <a:schemeClr val="tx1"/>
                </a:solidFill>
              </a:rPr>
              <a:t> городской округ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 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Проект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4400" dirty="0" smtClean="0">
                <a:solidFill>
                  <a:schemeClr val="tx1"/>
                </a:solidFill>
              </a:rPr>
              <a:t>"Казахская кухня - здоровая пища"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 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Выполнила: ученица </a:t>
            </a:r>
            <a:r>
              <a:rPr lang="ru-RU" sz="2200" dirty="0" smtClean="0">
                <a:solidFill>
                  <a:schemeClr val="tx1"/>
                </a:solidFill>
              </a:rPr>
              <a:t>3 </a:t>
            </a:r>
            <a:r>
              <a:rPr lang="ru-RU" sz="2200" dirty="0" smtClean="0">
                <a:solidFill>
                  <a:schemeClr val="tx1"/>
                </a:solidFill>
              </a:rPr>
              <a:t>класса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</a:rPr>
              <a:t>Мухамбетова</a:t>
            </a:r>
            <a:r>
              <a:rPr lang="ru-RU" sz="2200" dirty="0" smtClean="0">
                <a:solidFill>
                  <a:schemeClr val="tx1"/>
                </a:solidFill>
              </a:rPr>
              <a:t> Альбина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 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Руководитель: Пономарева И.В.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Picture 2" descr="https://i.mycdn.me/image?id=936777329509&amp;t=3&amp;plc=API&amp;viewToken=GOCnzgWr_lpv7yRyt9SFIw&amp;tkn=*J5FAJxyfhHjlvpLpFbNzoW6kdc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4313045"/>
            <a:ext cx="2143108" cy="2544956"/>
          </a:xfrm>
          <a:prstGeom prst="rect">
            <a:avLst/>
          </a:prstGeom>
          <a:noFill/>
        </p:spPr>
      </p:pic>
      <p:pic>
        <p:nvPicPr>
          <p:cNvPr id="7" name="Рисунок 6" descr="https://sun9-85.userapi.com/impf/c630430/v630430431/1c080/9V3R_bG6HW4.jpg?size=550x523&amp;quality=96&amp;sign=cb899a34817a34b6ef6fef313ec0a5a0&amp;c_uniq_tag=3zEdzLeHvUIhgSGOu5uB6d0S8CPgd5XTbaYGGBT5WS0&amp;type=albu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28850" cy="211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i?r=AyH4iRPQ2q0otWIFepML2LxRdDkgejns--LbSj_LbR9hd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1979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 descr="i?r=AyH4iRPQ2q0otWIFepML2LxR0qev9N7f_WA7f7os4Jo53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7211" y="4786323"/>
            <a:ext cx="4486789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i?r=AyH4iRPQ2q0otWIFepML2LxRS2B9zFt5wJzmKYfF9DOAs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8734" y="1285860"/>
            <a:ext cx="416526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image?id=936979502693&amp;t=3&amp;plc=API&amp;viewToken=Ek46ZLqRqPqb3jHGQp5l3Q&amp;tkn=*htVnh_JJxdQTW0enIg_Z54WtDe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00372"/>
            <a:ext cx="539468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42844" y="5715016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Анкетирование</a:t>
            </a:r>
            <a:endParaRPr lang="ru-RU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i?r=AyH4iRPQ2q0otWIFepML2LxRanecV7Bfj60WYbtOgpgKP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6069089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i?r=AyH4iRPQ2q0otWIFepML2LxRu4h6z0dm65KVL6hYH85eg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89563"/>
            <a:ext cx="3071803" cy="66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i?r=AyH4iRPQ2q0otWIFepML2LxRDaDZIwAp-4SOawjoAwgf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83926"/>
            <a:ext cx="6000760" cy="277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3071810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Анкетирование</a:t>
            </a:r>
            <a:endParaRPr lang="ru-RU" sz="3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0" y="0"/>
          <a:ext cx="7963196" cy="4643446"/>
        </p:xfrm>
        <a:graphic>
          <a:graphicData uri="http://schemas.openxmlformats.org/presentationml/2006/ole">
            <p:oleObj spid="_x0000_s36865" name="Диаграмма" r:id="rId3" imgW="3609838" imgH="2105194" progId="MSGraph.Char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4500570"/>
            <a:ext cx="39290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Моя бабушка- </a:t>
            </a:r>
            <a:r>
              <a:rPr lang="ru-RU" b="1" dirty="0" err="1" smtClean="0"/>
              <a:t>Мухамбетова</a:t>
            </a:r>
            <a:r>
              <a:rPr lang="ru-RU" b="1" dirty="0" smtClean="0"/>
              <a:t> </a:t>
            </a:r>
            <a:r>
              <a:rPr lang="ru-RU" b="1" dirty="0" err="1" smtClean="0"/>
              <a:t>Ракы</a:t>
            </a:r>
            <a:r>
              <a:rPr lang="ru-RU" dirty="0" err="1" smtClean="0"/>
              <a:t>ля</a:t>
            </a:r>
            <a:r>
              <a:rPr lang="ru-RU" dirty="0" smtClean="0"/>
              <a:t> </a:t>
            </a:r>
            <a:r>
              <a:rPr lang="ru-RU" b="1" dirty="0" err="1" smtClean="0"/>
              <a:t>Кажураевна</a:t>
            </a:r>
            <a:endParaRPr lang="ru-RU" b="1" dirty="0" smtClean="0"/>
          </a:p>
          <a:p>
            <a:r>
              <a:rPr lang="ru-RU" b="1" dirty="0" smtClean="0"/>
              <a:t>Её  вкусные блюда  бешбармак и </a:t>
            </a:r>
            <a:r>
              <a:rPr lang="ru-RU" b="1" dirty="0" err="1" smtClean="0"/>
              <a:t>баурсаки</a:t>
            </a:r>
            <a:r>
              <a:rPr lang="ru-RU" b="1" dirty="0" smtClean="0"/>
              <a:t> знают все.</a:t>
            </a:r>
          </a:p>
          <a:p>
            <a:endParaRPr lang="ru-RU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5" y="3695949"/>
            <a:ext cx="2214546" cy="3162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https://i.mycdn.me/image?id=936777329509&amp;t=3&amp;plc=API&amp;viewToken=GOCnzgWr_lpv7yRyt9SFIw&amp;tkn=*J5FAJxyfhHjlvpLpFbNzoW6kdc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5246171"/>
            <a:ext cx="1357322" cy="16118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7215206" cy="3643314"/>
          </a:xfrm>
        </p:spPr>
        <p:txBody>
          <a:bodyPr/>
          <a:lstStyle/>
          <a:p>
            <a:r>
              <a:rPr lang="ru-RU" u="sng" dirty="0" smtClean="0"/>
              <a:t>Во-вторых</a:t>
            </a:r>
            <a:r>
              <a:rPr lang="ru-RU" dirty="0" smtClean="0"/>
              <a:t> мы с бабушкой составили список национальных блюд казахов.</a:t>
            </a:r>
          </a:p>
          <a:p>
            <a:r>
              <a:rPr lang="ru-RU" u="sng" dirty="0" smtClean="0"/>
              <a:t>В –третьих</a:t>
            </a:r>
            <a:r>
              <a:rPr lang="ru-RU" dirty="0" smtClean="0"/>
              <a:t> мы с бабушкой  определили основной  список продуктов  нашей семьи .</a:t>
            </a:r>
          </a:p>
          <a:p>
            <a:r>
              <a:rPr lang="ru-RU" u="sng" dirty="0" smtClean="0"/>
              <a:t>В четвертых</a:t>
            </a:r>
            <a:r>
              <a:rPr lang="ru-RU" dirty="0" smtClean="0"/>
              <a:t> мне ,родственниками  выданы советы о казахской кухне. </a:t>
            </a:r>
          </a:p>
          <a:p>
            <a:r>
              <a:rPr lang="ru-RU" u="sng" dirty="0" smtClean="0"/>
              <a:t>В- пятых</a:t>
            </a:r>
            <a:r>
              <a:rPr lang="ru-RU" dirty="0" smtClean="0"/>
              <a:t>  мы провели практические  занятия  по изготовлению  популярных блюд : бешбармак, </a:t>
            </a:r>
            <a:r>
              <a:rPr lang="ru-RU" dirty="0" err="1" smtClean="0"/>
              <a:t>баурсак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33796" name="Picture 4" descr="https://i.mycdn.me/image?id=936777331045&amp;t=3&amp;plc=API&amp;viewToken=laohC89nIi7_F0ATouu0lA&amp;tkn=*HxPt_QaYWiwDW0sIf19_WjuiKm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5" y="2952767"/>
            <a:ext cx="2928926" cy="3905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8472518" cy="4500594"/>
          </a:xfrm>
        </p:spPr>
        <p:txBody>
          <a:bodyPr>
            <a:normAutofit fontScale="92500" lnSpcReduction="10000"/>
          </a:bodyPr>
          <a:lstStyle/>
          <a:p>
            <a:pPr lvl="0" fontAlgn="base"/>
            <a:r>
              <a:rPr lang="ru-RU" b="1" dirty="0" smtClean="0"/>
              <a:t>Результаты опроса</a:t>
            </a:r>
            <a:r>
              <a:rPr lang="ru-RU" dirty="0" smtClean="0"/>
              <a:t>:</a:t>
            </a:r>
          </a:p>
          <a:p>
            <a:r>
              <a:rPr lang="ru-RU" dirty="0" smtClean="0"/>
              <a:t>Бешбармак, </a:t>
            </a:r>
            <a:r>
              <a:rPr lang="ru-RU" dirty="0" err="1" smtClean="0"/>
              <a:t>манты</a:t>
            </a:r>
            <a:r>
              <a:rPr lang="ru-RU" dirty="0" smtClean="0"/>
              <a:t>, </a:t>
            </a:r>
            <a:r>
              <a:rPr lang="ru-RU" dirty="0" err="1" smtClean="0"/>
              <a:t>лагман</a:t>
            </a:r>
            <a:r>
              <a:rPr lang="ru-RU" dirty="0" smtClean="0"/>
              <a:t>, </a:t>
            </a:r>
            <a:r>
              <a:rPr lang="ru-RU" dirty="0" err="1" smtClean="0"/>
              <a:t>баурсаки</a:t>
            </a:r>
            <a:r>
              <a:rPr lang="ru-RU" dirty="0" smtClean="0"/>
              <a:t>, кумыс. </a:t>
            </a:r>
            <a:r>
              <a:rPr lang="ru-RU" b="1" dirty="0" smtClean="0"/>
              <a:t>Названия этих казахских кушаний знакомы многим</a:t>
            </a:r>
            <a:r>
              <a:rPr lang="ru-RU" dirty="0" smtClean="0"/>
              <a:t> только на слух. Казахская национальная кухня сложилась из тех блюд, что готовились пастухами,  кочевниками бескрайних степей , где стада животных. Нет практически овощей, а ягоды и фрукты диких садов. </a:t>
            </a:r>
            <a:r>
              <a:rPr lang="ru-RU" u="sng" dirty="0" smtClean="0"/>
              <a:t>Характерная особенность казахской кухни — преобладание мясных и мучных изделий, а также сочетаний из мяса и муки</a:t>
            </a:r>
            <a:r>
              <a:rPr lang="ru-RU" dirty="0" smtClean="0"/>
              <a:t>. Национальным видом мяса у казахов следует считать </a:t>
            </a:r>
            <a:r>
              <a:rPr lang="ru-RU" b="1" dirty="0" smtClean="0"/>
              <a:t>конину,</a:t>
            </a:r>
            <a:r>
              <a:rPr lang="ru-RU" dirty="0" smtClean="0"/>
              <a:t> хотя в настоящее время ее употребляют реже чем баранину и даже говядину. Из </a:t>
            </a:r>
            <a:r>
              <a:rPr lang="ru-RU" b="1" dirty="0" smtClean="0"/>
              <a:t>конины, например, делают очень вкусные сырокопченые колбасы — </a:t>
            </a:r>
            <a:r>
              <a:rPr lang="ru-RU" b="1" dirty="0" err="1" smtClean="0"/>
              <a:t>казы</a:t>
            </a:r>
            <a:r>
              <a:rPr lang="ru-RU" b="1" dirty="0" smtClean="0"/>
              <a:t> и </a:t>
            </a:r>
            <a:r>
              <a:rPr lang="ru-RU" b="1" dirty="0" err="1" smtClean="0"/>
              <a:t>мужук</a:t>
            </a:r>
            <a:r>
              <a:rPr lang="ru-RU" b="1" dirty="0" smtClean="0"/>
              <a:t>. </a:t>
            </a:r>
            <a:endParaRPr lang="ru-RU" b="1" dirty="0"/>
          </a:p>
        </p:txBody>
      </p:sp>
      <p:pic>
        <p:nvPicPr>
          <p:cNvPr id="4" name="Рисунок 3" descr="https://theslide.ru/img/tmb/4/389489/3ff5f834667e0f0ea53b0adb86dd7a7f-800x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7" y="4214819"/>
            <a:ext cx="4786314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901014" cy="5902472"/>
          </a:xfrm>
        </p:spPr>
        <p:txBody>
          <a:bodyPr>
            <a:normAutofit/>
          </a:bodyPr>
          <a:lstStyle/>
          <a:p>
            <a:r>
              <a:rPr lang="ru-RU" b="1" dirty="0" smtClean="0"/>
              <a:t>Конина является легкоусвояемым диетическим мясом</a:t>
            </a:r>
            <a:r>
              <a:rPr lang="ru-RU" dirty="0" smtClean="0"/>
              <a:t>, содержащим большое количество полноценного белка. </a:t>
            </a:r>
            <a:r>
              <a:rPr lang="ru-RU" b="1" dirty="0" smtClean="0"/>
              <a:t>Если говядина полностью переваривается в человеческом организме за 24 часа, то конина всего за 3ч.</a:t>
            </a:r>
          </a:p>
          <a:p>
            <a:r>
              <a:rPr lang="ru-RU" dirty="0" smtClean="0"/>
              <a:t>Характерно, что мясо в казахской кухне </a:t>
            </a:r>
            <a:r>
              <a:rPr lang="ru-RU" u="sng" dirty="0" smtClean="0"/>
              <a:t>нарезают и отваривают кусками по 1,5–2 кг, а измельчают прямо перед едой</a:t>
            </a:r>
            <a:r>
              <a:rPr lang="ru-RU" dirty="0" smtClean="0"/>
              <a:t>, причем употребляют его в натуральном виде.  Казахская кухня не знает супов, если не считать заимствованной у узбеков шурпы. Для нее характерны </a:t>
            </a:r>
            <a:r>
              <a:rPr lang="ru-RU" u="sng" dirty="0" smtClean="0"/>
              <a:t>блюда,</a:t>
            </a:r>
            <a:r>
              <a:rPr lang="ru-RU" dirty="0" smtClean="0"/>
              <a:t> которые по своей консистенции занимают как бы </a:t>
            </a:r>
            <a:r>
              <a:rPr lang="ru-RU" u="sng" dirty="0" smtClean="0"/>
              <a:t>промежуточное положение между супами</a:t>
            </a:r>
            <a:r>
              <a:rPr lang="ru-RU" dirty="0" smtClean="0"/>
              <a:t> и </a:t>
            </a:r>
            <a:r>
              <a:rPr lang="ru-RU" u="sng" dirty="0" smtClean="0"/>
              <a:t>вторыми блюдами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3714752"/>
          </a:xfrm>
        </p:spPr>
        <p:txBody>
          <a:bodyPr>
            <a:normAutofit fontScale="92500"/>
          </a:bodyPr>
          <a:lstStyle/>
          <a:p>
            <a:pPr fontAlgn="base"/>
            <a:r>
              <a:rPr lang="ru-RU" dirty="0" smtClean="0"/>
              <a:t>Излюбленный напиток казахов — </a:t>
            </a:r>
            <a:r>
              <a:rPr lang="ru-RU" b="1" dirty="0" smtClean="0"/>
              <a:t>кумыс</a:t>
            </a:r>
            <a:r>
              <a:rPr lang="ru-RU" dirty="0" smtClean="0"/>
              <a:t>, это </a:t>
            </a:r>
            <a:r>
              <a:rPr lang="ru-RU" u="sng" dirty="0" smtClean="0"/>
              <a:t>кисломолочный напиток  для хорошей работы кишечника. </a:t>
            </a:r>
            <a:endParaRPr lang="ru-RU" dirty="0" smtClean="0"/>
          </a:p>
          <a:p>
            <a:pPr fontAlgn="base"/>
            <a:r>
              <a:rPr lang="ru-RU" dirty="0" smtClean="0"/>
              <a:t>Из горячих напитков  первостепенно популярен </a:t>
            </a:r>
            <a:r>
              <a:rPr lang="ru-RU" b="1" u="sng" dirty="0" smtClean="0"/>
              <a:t>чай</a:t>
            </a:r>
            <a:r>
              <a:rPr lang="ru-RU" b="1" dirty="0" smtClean="0"/>
              <a:t>. </a:t>
            </a:r>
            <a:r>
              <a:rPr lang="ru-RU" dirty="0" smtClean="0"/>
              <a:t>Горячий свежезаваренный , его готовят с топленым молоком, сливками . </a:t>
            </a:r>
            <a:r>
              <a:rPr lang="ru-RU" b="1" dirty="0" smtClean="0"/>
              <a:t>Чай у казахов – это целый ритуальное традиционное мероприятие</a:t>
            </a:r>
            <a:r>
              <a:rPr lang="ru-RU" dirty="0" smtClean="0"/>
              <a:t>. </a:t>
            </a:r>
            <a:r>
              <a:rPr lang="ru-RU" b="1" dirty="0" smtClean="0"/>
              <a:t>Гостеприимство , </a:t>
            </a:r>
            <a:r>
              <a:rPr lang="ru-RU" b="1" u="sng" dirty="0" smtClean="0"/>
              <a:t>обилие свежезаваренного  вкусного напитка</a:t>
            </a:r>
            <a:r>
              <a:rPr lang="ru-RU" b="1" dirty="0" smtClean="0"/>
              <a:t> со сладостями и молоком в неторопливой беседе способствует умиротворению, спокойствию и дает силы на новые дела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6" name="Рисунок 5" descr="https://about-tea.ru/wp-content/uploads/e/4/5/e45a4ec76012019684a5faffc3282640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429000"/>
            <a:ext cx="492922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image?id=936777330021&amp;t=3&amp;plc=API&amp;viewToken=jDRy_j76nT8jfFEw7HVhDA&amp;tkn=*saGlajjZ-0OSsFUohBfXzj_OyI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954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image?id=936777330533&amp;t=3&amp;plc=API&amp;viewToken=Ji3KSaDCuppLKEG-ldTYKA&amp;tkn=*IUAT8I9xdGIzQ2M8xX7P_d7BAb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214554"/>
            <a:ext cx="18859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2" descr="https://i.mycdn.me/image?id=936777329765&amp;t=3&amp;plc=API&amp;viewToken=8sK2KIGE1eHixtb9kRHWeA&amp;tkn=*sgqGlSFFYjVixYHX_cLpZr0mwC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4357" y="0"/>
            <a:ext cx="2839643" cy="3786190"/>
          </a:xfrm>
          <a:prstGeom prst="rect">
            <a:avLst/>
          </a:prstGeom>
          <a:noFill/>
        </p:spPr>
      </p:pic>
      <p:pic>
        <p:nvPicPr>
          <p:cNvPr id="63492" name="Picture 4" descr="https://i.mycdn.me/image?id=936777338213&amp;t=3&amp;plc=API&amp;viewToken=eMbATvMe8fObOX3TMcJMxQ&amp;tkn=*HPgjzjhkHuDsXk8Jw-cW5vETc9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4078821"/>
            <a:ext cx="2084384" cy="2779179"/>
          </a:xfrm>
          <a:prstGeom prst="rect">
            <a:avLst/>
          </a:prstGeom>
          <a:noFill/>
        </p:spPr>
      </p:pic>
      <p:pic>
        <p:nvPicPr>
          <p:cNvPr id="8" name="Рисунок 7" descr="image?id=936777329509&amp;t=3&amp;plc=API&amp;viewToken=qKvIf27Ah_JEoTwQjuY4kw&amp;tkn=*ln9Do8vRwC-BGey3HH5dNzujT4s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2960370"/>
            <a:ext cx="3143272" cy="389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643042" y="0"/>
            <a:ext cx="5769528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Приятного аппетита</a:t>
            </a:r>
          </a:p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 семьи </a:t>
            </a:r>
            <a:r>
              <a:rPr lang="ru-RU" sz="32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Мухамбетовых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0"/>
            <a:ext cx="6786610" cy="585789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800" b="1" dirty="0" smtClean="0"/>
              <a:t>Заключение :</a:t>
            </a:r>
            <a:endParaRPr lang="ru-RU" sz="2800" dirty="0" smtClean="0"/>
          </a:p>
          <a:p>
            <a:r>
              <a:rPr lang="ru-RU" b="1" dirty="0" smtClean="0"/>
              <a:t>Казахская кухня в </a:t>
            </a:r>
            <a:r>
              <a:rPr lang="ru-RU" b="1" dirty="0" err="1" smtClean="0"/>
              <a:t>Гамалеевке</a:t>
            </a:r>
            <a:r>
              <a:rPr lang="ru-RU" b="1" dirty="0" smtClean="0"/>
              <a:t> популярна: её знают, любят и едят ,  готовят и   изучают , возможно добавляя свои изюминки.</a:t>
            </a:r>
            <a:r>
              <a:rPr lang="ru-RU" dirty="0" smtClean="0"/>
              <a:t> Считают её здоровой, потому что </a:t>
            </a:r>
            <a:r>
              <a:rPr lang="ru-RU" b="1" dirty="0" smtClean="0"/>
              <a:t>готовится из натуральных и здоровых продуктов, сбалансированной</a:t>
            </a:r>
            <a:r>
              <a:rPr lang="ru-RU" dirty="0" smtClean="0"/>
              <a:t>. </a:t>
            </a:r>
          </a:p>
          <a:p>
            <a:r>
              <a:rPr lang="ru-RU" dirty="0" smtClean="0"/>
              <a:t>  </a:t>
            </a:r>
            <a:r>
              <a:rPr lang="ru-RU" b="1" dirty="0" smtClean="0"/>
              <a:t>В нашей семье употребляются чаще всего пища из натуральных продуктов с личного подворья</a:t>
            </a:r>
            <a:r>
              <a:rPr lang="ru-RU" dirty="0" smtClean="0"/>
              <a:t>. Лидерство в продуктах имеют: </a:t>
            </a:r>
            <a:r>
              <a:rPr lang="ru-RU" b="1" dirty="0" smtClean="0"/>
              <a:t>конина, </a:t>
            </a:r>
            <a:r>
              <a:rPr lang="ru-RU" b="1" dirty="0" err="1" smtClean="0"/>
              <a:t>кисло-молочные</a:t>
            </a:r>
            <a:r>
              <a:rPr lang="ru-RU" b="1" dirty="0" smtClean="0"/>
              <a:t> продукты </a:t>
            </a:r>
            <a:r>
              <a:rPr lang="ru-RU" dirty="0" smtClean="0"/>
              <a:t>, поэтому наше здоровье крепкое и настроение прекрасное..</a:t>
            </a:r>
          </a:p>
          <a:p>
            <a:pPr fontAlgn="base"/>
            <a:r>
              <a:rPr lang="ru-RU" b="1" dirty="0" smtClean="0"/>
              <a:t>Я познакомились с культурой питания,   с особенностями национальной казахской   кухни в практике поэтапно</a:t>
            </a:r>
            <a:r>
              <a:rPr lang="ru-RU" dirty="0" smtClean="0"/>
              <a:t>. </a:t>
            </a:r>
          </a:p>
          <a:p>
            <a:pPr fontAlgn="base"/>
            <a:r>
              <a:rPr lang="ru-RU" dirty="0" smtClean="0"/>
              <a:t>Надеюсь, что   ознакомившись с моей кулинарной книгой, вам тоже захочется приготовить одно из данных блюд.</a:t>
            </a:r>
            <a:endParaRPr lang="ru-RU" dirty="0" smtClean="0">
              <a:solidFill>
                <a:srgbClr val="FF0000"/>
              </a:solidFill>
            </a:endParaRPr>
          </a:p>
          <a:p>
            <a:pPr fontAlgn="base"/>
            <a:r>
              <a:rPr lang="ru-RU" b="1" dirty="0" smtClean="0"/>
              <a:t>Спасибо за внимание!</a:t>
            </a:r>
          </a:p>
          <a:p>
            <a:endParaRPr lang="ru-RU" dirty="0"/>
          </a:p>
        </p:txBody>
      </p:sp>
      <p:pic>
        <p:nvPicPr>
          <p:cNvPr id="4" name="Рисунок 3" descr="https://sun9-85.userapi.com/impf/c630430/v630430431/1c080/9V3R_bG6HW4.jpg?size=550x523&amp;quality=96&amp;sign=cb899a34817a34b6ef6fef313ec0a5a0&amp;c_uniq_tag=3zEdzLeHvUIhgSGOu5uB6d0S8CPgd5XTbaYGGBT5WS0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429132"/>
            <a:ext cx="2643174" cy="2428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koketta.ru/wp-content/uploads/6/1/b/61b2716302cebbc36fb4831799e3b8b6.jpe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6543692" cy="5357850"/>
          </a:xfrm>
        </p:spPr>
        <p:txBody>
          <a:bodyPr>
            <a:normAutofit/>
          </a:bodyPr>
          <a:lstStyle/>
          <a:p>
            <a:pPr fontAlgn="base"/>
            <a:r>
              <a:rPr lang="ru-RU" b="1" dirty="0" smtClean="0"/>
              <a:t>Обоснование выбора темы.</a:t>
            </a:r>
          </a:p>
          <a:p>
            <a:pPr fontAlgn="base"/>
            <a:r>
              <a:rPr lang="ru-RU" b="1" u="sng" dirty="0" smtClean="0"/>
              <a:t>Я выбрала эту тему потому, что:</a:t>
            </a:r>
            <a:endParaRPr lang="ru-RU" b="1" dirty="0" smtClean="0"/>
          </a:p>
          <a:p>
            <a:pPr fontAlgn="base"/>
            <a:r>
              <a:rPr lang="ru-RU" dirty="0" smtClean="0"/>
              <a:t>1.Наша </a:t>
            </a:r>
            <a:r>
              <a:rPr lang="ru-RU" b="1" dirty="0" smtClean="0"/>
              <a:t>школа многонациональна </a:t>
            </a:r>
            <a:r>
              <a:rPr lang="ru-RU" dirty="0" smtClean="0"/>
              <a:t>и у каждой семьи есть свои традиции, в том числе и кулинарные.</a:t>
            </a:r>
          </a:p>
          <a:p>
            <a:pPr fontAlgn="base"/>
            <a:r>
              <a:rPr lang="ru-RU" dirty="0" smtClean="0"/>
              <a:t>2.В </a:t>
            </a:r>
            <a:r>
              <a:rPr lang="ru-RU" b="1" dirty="0" smtClean="0"/>
              <a:t>национальной кухне много оригинальных и интересных блюд</a:t>
            </a:r>
            <a:r>
              <a:rPr lang="ru-RU" dirty="0" smtClean="0"/>
              <a:t>, мне захотелось узнать о них.</a:t>
            </a:r>
          </a:p>
          <a:p>
            <a:pPr fontAlgn="base"/>
            <a:r>
              <a:rPr lang="ru-RU" dirty="0" smtClean="0"/>
              <a:t>3. </a:t>
            </a:r>
            <a:r>
              <a:rPr lang="ru-RU" b="1" dirty="0" smtClean="0"/>
              <a:t>Практическое освоение  блюд казахской кухни</a:t>
            </a:r>
            <a:r>
              <a:rPr lang="ru-RU" dirty="0" smtClean="0"/>
              <a:t>.</a:t>
            </a:r>
          </a:p>
        </p:txBody>
      </p:sp>
      <p:pic>
        <p:nvPicPr>
          <p:cNvPr id="4" name="Рисунок 3" descr="https://koketta.ru/wp-content/uploads/6/1/b/61b2716302cebbc36fb4831799e3b8b6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714752"/>
            <a:ext cx="4714877" cy="3143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fsd.videouroki.net/html/2014/02/21/98676574/img57.jp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4500561" cy="385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2862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Баурсаки</a:t>
            </a:r>
            <a:r>
              <a:rPr lang="ru-RU" b="1" dirty="0" smtClean="0"/>
              <a:t> </a:t>
            </a:r>
            <a:r>
              <a:rPr lang="ru-RU" b="1" dirty="0" smtClean="0"/>
              <a:t>– символ казахской культуры </a:t>
            </a:r>
            <a:r>
              <a:rPr lang="ru-RU" b="1" dirty="0" smtClean="0"/>
              <a:t>По </a:t>
            </a:r>
            <a:r>
              <a:rPr lang="ru-RU" b="1" dirty="0" smtClean="0"/>
              <a:t>легендам, </a:t>
            </a:r>
            <a:r>
              <a:rPr lang="ru-RU" b="1" dirty="0" err="1" smtClean="0"/>
              <a:t>баурсаки</a:t>
            </a:r>
            <a:r>
              <a:rPr lang="ru-RU" b="1" dirty="0" smtClean="0"/>
              <a:t> были известны еще в древние времена, когда кочевые племена только начали жить на территории Казахстана. Обильное </a:t>
            </a:r>
            <a:r>
              <a:rPr lang="ru-RU" b="1" dirty="0" err="1" smtClean="0"/>
              <a:t>запасение</a:t>
            </a:r>
            <a:r>
              <a:rPr lang="ru-RU" b="1" dirty="0" smtClean="0"/>
              <a:t> муки позволило жителям этих земель приготовить пищу для долгой дороги. Древние кочевники готовили </a:t>
            </a:r>
            <a:r>
              <a:rPr lang="ru-RU" b="1" dirty="0" err="1" smtClean="0"/>
              <a:t>баурсаки</a:t>
            </a:r>
            <a:r>
              <a:rPr lang="ru-RU" b="1" dirty="0" smtClean="0"/>
              <a:t> на костях коз и овец, использовали разные виды муки и добавляли специи</a:t>
            </a:r>
            <a:r>
              <a:rPr lang="ru-RU" b="1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64344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/>
              <a:t>Баурсак</a:t>
            </a:r>
            <a:r>
              <a:rPr lang="ru-RU" b="1" dirty="0" smtClean="0"/>
              <a:t>  </a:t>
            </a:r>
            <a:r>
              <a:rPr lang="ru-RU" b="1" dirty="0" smtClean="0"/>
              <a:t>происходит от казахских слов "</a:t>
            </a:r>
            <a:r>
              <a:rPr lang="ru-RU" b="1" dirty="0" err="1" smtClean="0"/>
              <a:t>баурмасу</a:t>
            </a:r>
            <a:r>
              <a:rPr lang="ru-RU" b="1" dirty="0" smtClean="0"/>
              <a:t>" - "стремление к единству", "</a:t>
            </a:r>
            <a:r>
              <a:rPr lang="ru-RU" b="1" dirty="0" err="1" smtClean="0"/>
              <a:t>баур</a:t>
            </a:r>
            <a:r>
              <a:rPr lang="ru-RU" b="1" dirty="0" smtClean="0"/>
              <a:t>" - "</a:t>
            </a:r>
            <a:r>
              <a:rPr lang="ru-RU" b="1" dirty="0" smtClean="0"/>
              <a:t>брат»</a:t>
            </a:r>
          </a:p>
          <a:p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643578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 казахской свадьбе выпечку вместе с монетами бросают в воздух, осыпая головы молодоженов</a:t>
            </a:r>
            <a:endParaRPr lang="ru-RU" b="1" dirty="0"/>
          </a:p>
        </p:txBody>
      </p:sp>
      <p:pic>
        <p:nvPicPr>
          <p:cNvPr id="61442" name="Picture 2" descr="https://i.ytimg.com/vi/sQciBIpTvro/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8712" y="3929066"/>
            <a:ext cx="4615288" cy="2928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Ирина\AppData\Local\Microsoft\Windows\INetCache\Content.Word\памятка_здорового_питания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1248725">
            <a:off x="857063" y="4473075"/>
            <a:ext cx="83968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Спасибо за внимание!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972452" cy="6188224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ru-RU" b="1" u="sng" dirty="0" smtClean="0"/>
              <a:t>Цель проекта</a:t>
            </a:r>
            <a:r>
              <a:rPr lang="ru-RU" dirty="0" smtClean="0"/>
              <a:t>: Познакомиться с особенностями казахской национальной кухни.</a:t>
            </a:r>
          </a:p>
          <a:p>
            <a:pPr fontAlgn="base"/>
            <a:r>
              <a:rPr lang="ru-RU" b="1" u="sng" dirty="0" smtClean="0"/>
              <a:t>Задачи проекта:</a:t>
            </a:r>
            <a:endParaRPr lang="ru-RU" b="1" dirty="0" smtClean="0"/>
          </a:p>
          <a:p>
            <a:pPr fontAlgn="base"/>
            <a:r>
              <a:rPr lang="ru-RU" dirty="0" smtClean="0"/>
              <a:t>1.Побольше узнать о культуре питания казахского народа;</a:t>
            </a:r>
          </a:p>
          <a:p>
            <a:pPr fontAlgn="base"/>
            <a:r>
              <a:rPr lang="ru-RU" dirty="0" smtClean="0"/>
              <a:t>2.Узнать об особенностях приготовления национальных блюд казахов ;</a:t>
            </a:r>
          </a:p>
          <a:p>
            <a:pPr fontAlgn="base"/>
            <a:r>
              <a:rPr lang="ru-RU" dirty="0" smtClean="0"/>
              <a:t>3.Исследовать и доказать «Казахская  пища  –здоровая пища!».</a:t>
            </a:r>
          </a:p>
          <a:p>
            <a:pPr fontAlgn="base"/>
            <a:r>
              <a:rPr lang="ru-RU" dirty="0" smtClean="0"/>
              <a:t>Я выдвинула </a:t>
            </a:r>
            <a:r>
              <a:rPr lang="ru-RU" b="1" dirty="0" smtClean="0"/>
              <a:t>гипотезу </a:t>
            </a:r>
            <a:r>
              <a:rPr lang="ru-RU" dirty="0" smtClean="0"/>
              <a:t>– Если  русская пища  в  мировой гастрономии  считается правильной и здоровой, значит и казахская кухня  должна быть аналогично  здоровой. </a:t>
            </a:r>
          </a:p>
          <a:p>
            <a:pPr fontAlgn="base"/>
            <a:r>
              <a:rPr lang="ru-RU" dirty="0" smtClean="0"/>
              <a:t> </a:t>
            </a:r>
            <a:r>
              <a:rPr lang="ru-RU" b="1" dirty="0" smtClean="0"/>
              <a:t>Цель:</a:t>
            </a:r>
            <a:r>
              <a:rPr lang="ru-RU" dirty="0" smtClean="0"/>
              <a:t> Показать правильность питания для здорового роста и развития человека на примере казахской кухни. </a:t>
            </a:r>
          </a:p>
          <a:p>
            <a:pPr fontAlgn="base"/>
            <a:r>
              <a:rPr lang="ru-RU" dirty="0" smtClean="0"/>
              <a:t>Задачи:</a:t>
            </a:r>
          </a:p>
          <a:p>
            <a:pPr fontAlgn="base"/>
            <a:r>
              <a:rPr lang="ru-RU" dirty="0" smtClean="0"/>
              <a:t>* Познакомиться с историей русской кухни</a:t>
            </a:r>
          </a:p>
          <a:p>
            <a:pPr fontAlgn="base"/>
            <a:r>
              <a:rPr lang="ru-RU" dirty="0" smtClean="0"/>
              <a:t> * Познакомиться с историей казахской кухни. </a:t>
            </a:r>
          </a:p>
          <a:p>
            <a:pPr fontAlgn="base"/>
            <a:r>
              <a:rPr lang="ru-RU" dirty="0" smtClean="0"/>
              <a:t>* Изучить влияние правильного питания на организм человека на примере пищи казахов </a:t>
            </a:r>
          </a:p>
          <a:p>
            <a:pPr fontAlgn="base"/>
            <a:r>
              <a:rPr lang="ru-RU" dirty="0" smtClean="0"/>
              <a:t>* Показать пользу используемых продуктов казахского </a:t>
            </a:r>
            <a:r>
              <a:rPr lang="ru-RU" dirty="0" err="1" smtClean="0"/>
              <a:t>дастархана</a:t>
            </a:r>
            <a:r>
              <a:rPr lang="ru-RU" dirty="0" smtClean="0"/>
              <a:t> для роста и развития детского организма. </a:t>
            </a:r>
          </a:p>
          <a:p>
            <a:r>
              <a:rPr lang="ru-RU" dirty="0" smtClean="0"/>
              <a:t>* Пропагандировать здоровый образ жизни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8401080" cy="6259662"/>
          </a:xfrm>
        </p:spPr>
        <p:txBody>
          <a:bodyPr>
            <a:normAutofit fontScale="70000" lnSpcReduction="20000"/>
          </a:bodyPr>
          <a:lstStyle/>
          <a:p>
            <a:r>
              <a:rPr lang="ru-RU" sz="2900" b="1" i="1" dirty="0" smtClean="0"/>
              <a:t>Главные правила здорового и правильного питания</a:t>
            </a:r>
          </a:p>
          <a:p>
            <a:endParaRPr lang="ru-RU" sz="2900" b="1" i="1" dirty="0" smtClean="0"/>
          </a:p>
          <a:p>
            <a:r>
              <a:rPr lang="ru-RU" dirty="0" smtClean="0"/>
              <a:t>1.   Сократить жиры животного происхождения.</a:t>
            </a:r>
          </a:p>
          <a:p>
            <a:r>
              <a:rPr lang="ru-RU" dirty="0" smtClean="0"/>
              <a:t>2.   Увеличить в рационе продукты, такими</a:t>
            </a:r>
          </a:p>
          <a:p>
            <a:r>
              <a:rPr lang="ru-RU" dirty="0" smtClean="0"/>
              <a:t>3.   Употреблять продукты, которые (злаки, овощи, фрукты, сухофрукты).</a:t>
            </a:r>
          </a:p>
          <a:p>
            <a:r>
              <a:rPr lang="ru-RU" dirty="0" smtClean="0"/>
              <a:t>4.   Употреблять в пищу свежеприготовленные блюда.</a:t>
            </a:r>
          </a:p>
          <a:p>
            <a:r>
              <a:rPr lang="ru-RU" dirty="0" smtClean="0"/>
              <a:t>5.   Не жарить на сливочном масле. </a:t>
            </a:r>
          </a:p>
          <a:p>
            <a:r>
              <a:rPr lang="ru-RU" dirty="0" smtClean="0"/>
              <a:t>6.   Отказаться от чрезмерно соленых продуктов.</a:t>
            </a:r>
          </a:p>
          <a:p>
            <a:r>
              <a:rPr lang="ru-RU" dirty="0" smtClean="0"/>
              <a:t>7.   Вместо молока употреблять молочнокислые продукты (кефир, йогурт, ряженку).</a:t>
            </a:r>
          </a:p>
          <a:p>
            <a:r>
              <a:rPr lang="ru-RU" dirty="0" smtClean="0"/>
              <a:t>8.   Мясо, рыбу и птицу употреблять свежеприготовленными.</a:t>
            </a:r>
          </a:p>
          <a:p>
            <a:r>
              <a:rPr lang="ru-RU" dirty="0" smtClean="0"/>
              <a:t>9.   Каждый день есть салат из свежих овощей или фруктовый салат.</a:t>
            </a:r>
          </a:p>
          <a:p>
            <a:pPr fontAlgn="base"/>
            <a:r>
              <a:rPr lang="ru-RU" dirty="0" smtClean="0"/>
              <a:t>10. Использование чистых и свежих ингредиентов в приготовлении пищи.</a:t>
            </a:r>
          </a:p>
          <a:p>
            <a:pPr fontAlgn="base"/>
            <a:r>
              <a:rPr lang="ru-RU" dirty="0" smtClean="0"/>
              <a:t>11. Исключение сахара, сахаросодержащих изделий, копченостей, майонеза, а также алкоголя.</a:t>
            </a:r>
          </a:p>
          <a:p>
            <a:pPr fontAlgn="base"/>
            <a:r>
              <a:rPr lang="ru-RU" dirty="0" smtClean="0"/>
              <a:t>12. Употребление сухофруктов.</a:t>
            </a:r>
          </a:p>
          <a:p>
            <a:pPr fontAlgn="base"/>
            <a:r>
              <a:rPr lang="ru-RU" dirty="0" smtClean="0"/>
              <a:t>13. Разделение пищи на 4-5 приемов, состоящих из маленьких порций.</a:t>
            </a:r>
          </a:p>
          <a:p>
            <a:pPr fontAlgn="base"/>
            <a:r>
              <a:rPr lang="ru-RU" dirty="0" smtClean="0"/>
              <a:t>14. Ежедневное меню из  большей части свежих овощей и фруктов.</a:t>
            </a:r>
          </a:p>
          <a:p>
            <a:pPr fontAlgn="base"/>
            <a:r>
              <a:rPr lang="ru-RU" dirty="0" smtClean="0"/>
              <a:t>15. Не пропускать утренний прием пищи, который должен состоять из злаковых изделий, фруктов, кисломолочной продукции.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0"/>
            <a:ext cx="7467600" cy="6259662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ru-RU" b="1" dirty="0" smtClean="0"/>
              <a:t>Любимые блюда</a:t>
            </a:r>
            <a:r>
              <a:rPr lang="ru-RU" dirty="0" smtClean="0"/>
              <a:t> </a:t>
            </a:r>
            <a:r>
              <a:rPr lang="ru-RU" b="1" dirty="0" smtClean="0"/>
              <a:t>сообщества</a:t>
            </a:r>
          </a:p>
          <a:p>
            <a:pPr fontAlgn="base"/>
            <a:r>
              <a:rPr lang="ru-RU" b="1" dirty="0" smtClean="0"/>
              <a:t>  </a:t>
            </a:r>
            <a:r>
              <a:rPr lang="ru-RU" b="1" dirty="0" err="1" smtClean="0"/>
              <a:t>Гамалеевской</a:t>
            </a:r>
            <a:r>
              <a:rPr lang="ru-RU" b="1" dirty="0" smtClean="0"/>
              <a:t> школы  №1 </a:t>
            </a:r>
            <a:r>
              <a:rPr lang="ru-RU" dirty="0" smtClean="0"/>
              <a:t>: </a:t>
            </a:r>
          </a:p>
          <a:p>
            <a:pPr fontAlgn="base"/>
            <a:r>
              <a:rPr lang="ru-RU" dirty="0" smtClean="0"/>
              <a:t>В семье </a:t>
            </a:r>
            <a:r>
              <a:rPr lang="ru-RU" dirty="0" err="1" smtClean="0"/>
              <a:t>Сагиян</a:t>
            </a:r>
            <a:r>
              <a:rPr lang="ru-RU" dirty="0" smtClean="0"/>
              <a:t>  -- это сладкая «Пахлава» (армянская кухня)</a:t>
            </a:r>
          </a:p>
          <a:p>
            <a:pPr fontAlgn="base"/>
            <a:r>
              <a:rPr lang="ru-RU" dirty="0" smtClean="0"/>
              <a:t>В семье Тороповых    -- это блины        (русская кухня)</a:t>
            </a:r>
          </a:p>
          <a:p>
            <a:pPr fontAlgn="base"/>
            <a:r>
              <a:rPr lang="ru-RU" dirty="0" smtClean="0"/>
              <a:t>В семье </a:t>
            </a:r>
            <a:r>
              <a:rPr lang="ru-RU" dirty="0" err="1" smtClean="0"/>
              <a:t>Латыповых</a:t>
            </a:r>
            <a:r>
              <a:rPr lang="ru-RU" dirty="0" smtClean="0"/>
              <a:t>   -- это </a:t>
            </a:r>
            <a:r>
              <a:rPr lang="ru-RU" dirty="0" err="1" smtClean="0"/>
              <a:t>чак-чак</a:t>
            </a:r>
            <a:r>
              <a:rPr lang="ru-RU" dirty="0" smtClean="0"/>
              <a:t>     (татарская кухня)</a:t>
            </a:r>
          </a:p>
          <a:p>
            <a:pPr fontAlgn="base"/>
            <a:r>
              <a:rPr lang="ru-RU" dirty="0" smtClean="0"/>
              <a:t>В семье </a:t>
            </a:r>
            <a:r>
              <a:rPr lang="ru-RU" dirty="0" err="1" smtClean="0"/>
              <a:t>Оруджовых</a:t>
            </a:r>
            <a:r>
              <a:rPr lang="ru-RU" dirty="0" smtClean="0"/>
              <a:t>   --это «Люля-кебаб»     (азербайджанская кухня)</a:t>
            </a:r>
          </a:p>
          <a:p>
            <a:pPr fontAlgn="base"/>
            <a:r>
              <a:rPr lang="ru-RU" dirty="0" smtClean="0"/>
              <a:t>В семье </a:t>
            </a:r>
            <a:r>
              <a:rPr lang="ru-RU" dirty="0" err="1" smtClean="0"/>
              <a:t>Опанасенко--это</a:t>
            </a:r>
            <a:r>
              <a:rPr lang="ru-RU" dirty="0" smtClean="0"/>
              <a:t>  «Вареники с вишней»»   (украинская кухня)</a:t>
            </a:r>
          </a:p>
          <a:p>
            <a:pPr fontAlgn="base"/>
            <a:r>
              <a:rPr lang="ru-RU" dirty="0" smtClean="0"/>
              <a:t>В семье </a:t>
            </a:r>
            <a:r>
              <a:rPr lang="ru-RU" dirty="0" err="1" smtClean="0"/>
              <a:t>Юмакаевых</a:t>
            </a:r>
            <a:r>
              <a:rPr lang="ru-RU" dirty="0" smtClean="0"/>
              <a:t>   – это  «</a:t>
            </a:r>
            <a:r>
              <a:rPr lang="ru-RU" dirty="0" err="1" smtClean="0"/>
              <a:t>Кыстыбый</a:t>
            </a:r>
            <a:r>
              <a:rPr lang="ru-RU" dirty="0" smtClean="0"/>
              <a:t> »  ( башкирская кухня)</a:t>
            </a:r>
          </a:p>
          <a:p>
            <a:pPr fontAlgn="base"/>
            <a:r>
              <a:rPr lang="ru-RU" dirty="0" smtClean="0"/>
              <a:t>В семье  Курбановых  - это «Плов» ( узбекская кухня )</a:t>
            </a:r>
          </a:p>
          <a:p>
            <a:pPr fontAlgn="base"/>
            <a:r>
              <a:rPr lang="ru-RU" b="1" dirty="0" smtClean="0"/>
              <a:t>Коренные </a:t>
            </a:r>
            <a:r>
              <a:rPr lang="ru-RU" b="1" dirty="0" err="1" smtClean="0"/>
              <a:t>гамалеевцы</a:t>
            </a:r>
            <a:r>
              <a:rPr lang="ru-RU" b="1" dirty="0" smtClean="0"/>
              <a:t> </a:t>
            </a:r>
            <a:r>
              <a:rPr lang="ru-RU" dirty="0" smtClean="0"/>
              <a:t>меня познакомили с рецептом  пышек на вытопках  из сливочного  масла  </a:t>
            </a:r>
            <a:r>
              <a:rPr lang="ru-RU" b="1" dirty="0" smtClean="0"/>
              <a:t>«Шанежки», </a:t>
            </a:r>
            <a:r>
              <a:rPr lang="ru-RU" dirty="0" smtClean="0"/>
              <a:t>где верхушка таких пышек покрыта сметано-сахарной глазурью, а также вкусные пышные </a:t>
            </a:r>
            <a:r>
              <a:rPr lang="ru-RU" b="1" dirty="0" smtClean="0"/>
              <a:t>«</a:t>
            </a:r>
            <a:r>
              <a:rPr lang="ru-RU" b="1" dirty="0" err="1" smtClean="0"/>
              <a:t>Розанцы</a:t>
            </a:r>
            <a:r>
              <a:rPr lang="ru-RU" b="1" dirty="0" smtClean="0"/>
              <a:t>» </a:t>
            </a:r>
            <a:r>
              <a:rPr lang="ru-RU" dirty="0" smtClean="0"/>
              <a:t>или «хворост» - выпечка жареная в масле ,  сладкие пышные пузырчатые хрустящие с сахарной пудрой. </a:t>
            </a:r>
          </a:p>
          <a:p>
            <a:endParaRPr lang="ru-RU" dirty="0"/>
          </a:p>
        </p:txBody>
      </p:sp>
      <p:pic>
        <p:nvPicPr>
          <p:cNvPr id="5" name="Picture 2" descr="https://avatars.mds.yandex.net/i?id=4d70f0ed4e917f3249431c12ee8b732f_l-5858548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68825">
            <a:off x="7260661" y="325568"/>
            <a:ext cx="1954900" cy="1365858"/>
          </a:xfrm>
          <a:prstGeom prst="rect">
            <a:avLst/>
          </a:prstGeom>
          <a:noFill/>
        </p:spPr>
      </p:pic>
      <p:pic>
        <p:nvPicPr>
          <p:cNvPr id="6" name="Picture 2" descr="https://karamelcafe.ru/wp-content/uploads/4/1/2/41268910f2cc56334df4048946c2774c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00184">
            <a:off x="6699849" y="1735483"/>
            <a:ext cx="1862316" cy="1047553"/>
          </a:xfrm>
          <a:prstGeom prst="rect">
            <a:avLst/>
          </a:prstGeom>
          <a:noFill/>
        </p:spPr>
      </p:pic>
      <p:pic>
        <p:nvPicPr>
          <p:cNvPr id="7" name="Picture 4" descr="https://all-mongolia.ru/wp-content/uploads/e/4/2/e420a067eded5410a5e9dcba49b9f33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50064">
            <a:off x="7540637" y="4042503"/>
            <a:ext cx="1843026" cy="1228684"/>
          </a:xfrm>
          <a:prstGeom prst="rect">
            <a:avLst/>
          </a:prstGeom>
          <a:noFill/>
        </p:spPr>
      </p:pic>
      <p:pic>
        <p:nvPicPr>
          <p:cNvPr id="8" name="Picture 6" descr="https://avatars.mds.yandex.net/i?id=4cb3066ef4899fab1841cc22a4ac3113_l-3525596-images-thumbs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76776">
            <a:off x="7174511" y="5391884"/>
            <a:ext cx="1962992" cy="1472244"/>
          </a:xfrm>
          <a:prstGeom prst="rect">
            <a:avLst/>
          </a:prstGeom>
          <a:noFill/>
        </p:spPr>
      </p:pic>
      <p:pic>
        <p:nvPicPr>
          <p:cNvPr id="9" name="Picture 8" descr="https://vego-kolbasa.ru/wp-content/uploads/0/b/9/0b9959b35ebd0235acac6e78802e7b5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85935">
            <a:off x="7394715" y="2678727"/>
            <a:ext cx="1928826" cy="1283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14290"/>
            <a:ext cx="7467600" cy="4643470"/>
          </a:xfrm>
        </p:spPr>
        <p:txBody>
          <a:bodyPr>
            <a:normAutofit lnSpcReduction="10000"/>
          </a:bodyPr>
          <a:lstStyle/>
          <a:p>
            <a:pPr lvl="1" fontAlgn="base">
              <a:buNone/>
            </a:pPr>
            <a:r>
              <a:rPr lang="ru-RU" sz="2600" b="1" dirty="0" smtClean="0"/>
              <a:t>Русская кухня</a:t>
            </a:r>
          </a:p>
          <a:p>
            <a:pPr fontAlgn="base"/>
            <a:r>
              <a:rPr lang="ru-RU" dirty="0" smtClean="0"/>
              <a:t>Русская кухня — одна из самых популярных и широко распространенных в мире. </a:t>
            </a:r>
            <a:r>
              <a:rPr lang="ru-RU" u="sng" dirty="0" smtClean="0"/>
              <a:t>Русские блюда легко готовить и они не требуют особого умения и специальных ингредиентов.</a:t>
            </a:r>
            <a:endParaRPr lang="ru-RU" sz="2000" dirty="0" smtClean="0"/>
          </a:p>
          <a:p>
            <a:r>
              <a:rPr lang="ru-RU" u="sng" dirty="0" smtClean="0"/>
              <a:t>Русская кухня – душевная и колоритная. Благодаря большому количеству постных блюд она считается одной из самых здоровых</a:t>
            </a:r>
            <a:r>
              <a:rPr lang="ru-RU" dirty="0" smtClean="0"/>
              <a:t>. </a:t>
            </a:r>
            <a:r>
              <a:rPr lang="ru-RU" u="sng" dirty="0" smtClean="0"/>
              <a:t>Еще одна ее особенность – разнообразие</a:t>
            </a:r>
            <a:r>
              <a:rPr lang="ru-RU" dirty="0" smtClean="0"/>
              <a:t>.   Из мяса предпочитают: </a:t>
            </a:r>
            <a:r>
              <a:rPr lang="ru-RU" u="sng" dirty="0" smtClean="0"/>
              <a:t>говядину, птицу и мясо рыбы. К столу  всегда подавали  овощи (капусту, свеклу,  редис, огурцы,  лук, чеснок</a:t>
            </a:r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4" name="Picture 2" descr="https://avatars.mds.yandex.net/i?id=48ea03a47b773debbadc5ce8a13e18b8_l-555071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44158"/>
            <a:ext cx="2571768" cy="1713842"/>
          </a:xfrm>
          <a:prstGeom prst="rect">
            <a:avLst/>
          </a:prstGeom>
          <a:noFill/>
        </p:spPr>
      </p:pic>
      <p:pic>
        <p:nvPicPr>
          <p:cNvPr id="5" name="Picture 4" descr="https://wp-s.ru/wallpapers/5/0/324106679435478/krasivoe-foto-s-krasnym-supom-appetitnyj-borshh-so-smetanoj-i-xleb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4643445"/>
            <a:ext cx="3404278" cy="2214555"/>
          </a:xfrm>
          <a:prstGeom prst="rect">
            <a:avLst/>
          </a:prstGeom>
          <a:noFill/>
        </p:spPr>
      </p:pic>
      <p:pic>
        <p:nvPicPr>
          <p:cNvPr id="6" name="Picture 6" descr="https://demotivation.ru/wp-content/uploads/2020/08/e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9689" y="5205430"/>
            <a:ext cx="2454311" cy="1652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58280" cy="3429000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Казахская кухня</a:t>
            </a:r>
            <a:r>
              <a:rPr lang="ru-RU" dirty="0" smtClean="0"/>
              <a:t> — </a:t>
            </a:r>
          </a:p>
          <a:p>
            <a:r>
              <a:rPr lang="ru-RU" dirty="0" smtClean="0"/>
              <a:t>Кухня кочевого народа. Огромные массивы пастбищ и возможность круглогодичного табунного содержания лошадей на подножном корму способствовали этому, и традиционно </a:t>
            </a:r>
            <a:r>
              <a:rPr lang="ru-RU" sz="3500" b="1" dirty="0" smtClean="0"/>
              <a:t>конина</a:t>
            </a:r>
            <a:r>
              <a:rPr lang="ru-RU" dirty="0" smtClean="0"/>
              <a:t> преобладала в питании кочевников</a:t>
            </a:r>
          </a:p>
          <a:p>
            <a:r>
              <a:rPr lang="ru-RU" dirty="0" smtClean="0"/>
              <a:t>Основные блюда являются мясными. </a:t>
            </a:r>
          </a:p>
          <a:p>
            <a:r>
              <a:rPr lang="ru-RU" dirty="0" smtClean="0"/>
              <a:t>Украшением любого </a:t>
            </a:r>
            <a:r>
              <a:rPr lang="ru-RU" dirty="0" err="1" smtClean="0"/>
              <a:t>дастархана</a:t>
            </a:r>
            <a:r>
              <a:rPr lang="ru-RU" dirty="0" smtClean="0"/>
              <a:t> и наиболее излюбленным блюдом у казахов всегда считалось мясо по-казахски.</a:t>
            </a:r>
            <a:endParaRPr lang="ru-RU" dirty="0"/>
          </a:p>
        </p:txBody>
      </p:sp>
      <p:pic>
        <p:nvPicPr>
          <p:cNvPr id="7" name="Рисунок 6" descr="http://images.myshared.ru/5/483085/slide_1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344166">
            <a:off x="4094500" y="3394913"/>
            <a:ext cx="5214942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cf.ppt-online.org/files1/slide/b/B9akR3FOnVhQlXypzYPjtIWTKbx8cJwmoNSA2ruZqL/slide-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842876">
            <a:off x="247345" y="3555244"/>
            <a:ext cx="407193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0"/>
            <a:ext cx="8001056" cy="6858000"/>
          </a:xfrm>
        </p:spPr>
        <p:txBody>
          <a:bodyPr>
            <a:normAutofit fontScale="70000" lnSpcReduction="20000"/>
          </a:bodyPr>
          <a:lstStyle/>
          <a:p>
            <a:r>
              <a:rPr lang="ru-RU" sz="3200" b="1" dirty="0" smtClean="0"/>
              <a:t>Особенности казахской кухни:</a:t>
            </a:r>
          </a:p>
          <a:p>
            <a:r>
              <a:rPr lang="ru-RU" dirty="0" smtClean="0"/>
              <a:t>-</a:t>
            </a:r>
            <a:r>
              <a:rPr lang="ru-RU" sz="2900" dirty="0" smtClean="0"/>
              <a:t> В традиционной казахской кухне предпочтение всегда отдавалось </a:t>
            </a:r>
            <a:r>
              <a:rPr lang="ru-RU" sz="2900" b="1" dirty="0" smtClean="0"/>
              <a:t>варке</a:t>
            </a:r>
            <a:r>
              <a:rPr lang="ru-RU" sz="2900" dirty="0" smtClean="0"/>
              <a:t>;</a:t>
            </a:r>
          </a:p>
          <a:p>
            <a:r>
              <a:rPr lang="ru-RU" sz="2900" dirty="0" smtClean="0"/>
              <a:t>-Широко использовались </a:t>
            </a:r>
            <a:r>
              <a:rPr lang="ru-RU" sz="2900" b="1" dirty="0" smtClean="0"/>
              <a:t>молоко и кисломолочные продукты</a:t>
            </a:r>
          </a:p>
          <a:p>
            <a:r>
              <a:rPr lang="ru-RU" sz="2900" dirty="0" smtClean="0"/>
              <a:t>- блюда, которые по своей консистенции занимают как бы </a:t>
            </a:r>
            <a:r>
              <a:rPr lang="ru-RU" sz="2900" b="1" dirty="0" smtClean="0"/>
              <a:t>промежуточное положение между супами и вторыми блюдами</a:t>
            </a:r>
          </a:p>
          <a:p>
            <a:r>
              <a:rPr lang="ru-RU" sz="2900" dirty="0" smtClean="0"/>
              <a:t>- наряду с мясом включает в себя </a:t>
            </a:r>
            <a:r>
              <a:rPr lang="ru-RU" sz="2900" b="1" dirty="0" smtClean="0"/>
              <a:t>рыбу, овощи, различные крупы, фрукты, </a:t>
            </a:r>
            <a:r>
              <a:rPr lang="ru-RU" sz="2900" dirty="0" smtClean="0"/>
              <a:t>консервированные продукты</a:t>
            </a:r>
            <a:r>
              <a:rPr lang="ru-RU" sz="2900" u="sng" dirty="0" smtClean="0"/>
              <a:t>.</a:t>
            </a:r>
            <a:r>
              <a:rPr lang="ru-RU" sz="2900" dirty="0" smtClean="0"/>
              <a:t> </a:t>
            </a:r>
          </a:p>
          <a:p>
            <a:r>
              <a:rPr lang="ru-RU" sz="2900" dirty="0" smtClean="0"/>
              <a:t>- Первые блюда в казахской национальной кухне готовят в основном на </a:t>
            </a:r>
            <a:r>
              <a:rPr lang="ru-RU" sz="2900" b="1" dirty="0" smtClean="0"/>
              <a:t>мясном бульоне</a:t>
            </a:r>
            <a:r>
              <a:rPr lang="ru-RU" sz="2900" dirty="0" smtClean="0"/>
              <a:t> </a:t>
            </a:r>
          </a:p>
          <a:p>
            <a:r>
              <a:rPr lang="ru-RU" sz="2900" dirty="0" smtClean="0"/>
              <a:t>-Вторые блюда готовят в основном из различных мясопродуктов (</a:t>
            </a:r>
            <a:r>
              <a:rPr lang="ru-RU" sz="2900" b="1" dirty="0" smtClean="0"/>
              <a:t>баранина, говядина, конина)</a:t>
            </a:r>
          </a:p>
          <a:p>
            <a:r>
              <a:rPr lang="ru-RU" sz="2900" b="1" dirty="0" smtClean="0"/>
              <a:t>-</a:t>
            </a:r>
            <a:r>
              <a:rPr lang="ru-RU" sz="2900" dirty="0" smtClean="0"/>
              <a:t>Богат казахский </a:t>
            </a:r>
            <a:r>
              <a:rPr lang="ru-RU" sz="2900" dirty="0" err="1" smtClean="0"/>
              <a:t>дастархан</a:t>
            </a:r>
            <a:r>
              <a:rPr lang="ru-RU" sz="2900" dirty="0" smtClean="0"/>
              <a:t> </a:t>
            </a:r>
            <a:r>
              <a:rPr lang="ru-RU" sz="2900" b="1" dirty="0" smtClean="0"/>
              <a:t>горячими и холодными напитками</a:t>
            </a:r>
            <a:r>
              <a:rPr lang="ru-RU" sz="2900" dirty="0" smtClean="0"/>
              <a:t>:</a:t>
            </a:r>
          </a:p>
          <a:p>
            <a:r>
              <a:rPr lang="ru-RU" sz="2900" dirty="0" smtClean="0"/>
              <a:t>-</a:t>
            </a:r>
            <a:r>
              <a:rPr lang="ru-RU" sz="2900" b="1" dirty="0" smtClean="0"/>
              <a:t>Мучные кондитерские </a:t>
            </a:r>
            <a:r>
              <a:rPr lang="ru-RU" sz="2900" dirty="0" smtClean="0"/>
              <a:t>изделия издавна употреблялись в казахской кулинарии </a:t>
            </a:r>
            <a:r>
              <a:rPr lang="ru-RU" sz="2900" b="1" dirty="0" smtClean="0"/>
              <a:t>с добавлением в муку молока, сметаны, </a:t>
            </a:r>
            <a:r>
              <a:rPr lang="ru-RU" sz="2900" b="1" dirty="0" err="1" smtClean="0"/>
              <a:t>катыка</a:t>
            </a:r>
            <a:r>
              <a:rPr lang="ru-RU" sz="2900" b="1" dirty="0" smtClean="0"/>
              <a:t>, жира, яиц, сахара, воды</a:t>
            </a:r>
            <a:r>
              <a:rPr lang="ru-RU" sz="2900" dirty="0" smtClean="0"/>
              <a:t>, </a:t>
            </a:r>
          </a:p>
          <a:p>
            <a:r>
              <a:rPr lang="ru-RU" sz="2900" dirty="0" smtClean="0"/>
              <a:t>- </a:t>
            </a:r>
            <a:r>
              <a:rPr lang="ru-RU" sz="2900" b="1" dirty="0" smtClean="0"/>
              <a:t>Летом</a:t>
            </a:r>
            <a:r>
              <a:rPr lang="ru-RU" sz="2900" dirty="0" smtClean="0"/>
              <a:t> почти в каждой семье готовят </a:t>
            </a:r>
            <a:r>
              <a:rPr lang="ru-RU" sz="2900" b="1" dirty="0" smtClean="0"/>
              <a:t>айран – кислое молоко,</a:t>
            </a:r>
            <a:r>
              <a:rPr lang="ru-RU" sz="2900" dirty="0" smtClean="0"/>
              <a:t> разбавленное водой.</a:t>
            </a:r>
          </a:p>
          <a:p>
            <a:r>
              <a:rPr lang="ru-RU" sz="2900" dirty="0" smtClean="0"/>
              <a:t>- </a:t>
            </a:r>
            <a:r>
              <a:rPr lang="ru-RU" sz="2900" b="1" dirty="0" smtClean="0"/>
              <a:t>Зимой у казахов </a:t>
            </a:r>
            <a:r>
              <a:rPr lang="ru-RU" sz="2900" dirty="0" smtClean="0"/>
              <a:t>преобладает </a:t>
            </a:r>
            <a:r>
              <a:rPr lang="ru-RU" sz="2900" b="1" dirty="0" smtClean="0"/>
              <a:t>мясная пища</a:t>
            </a:r>
            <a:r>
              <a:rPr lang="ru-RU" sz="2900" dirty="0" smtClean="0"/>
              <a:t>. Из мясных блюд наиболее распространен </a:t>
            </a:r>
            <a:r>
              <a:rPr lang="ru-RU" sz="2900" b="1" dirty="0" smtClean="0"/>
              <a:t>бешбармак – сваренные в бульоне баранина и куски раскатанного теста</a:t>
            </a:r>
          </a:p>
          <a:p>
            <a:endParaRPr lang="ru-RU" sz="2900" dirty="0"/>
          </a:p>
        </p:txBody>
      </p:sp>
      <p:pic>
        <p:nvPicPr>
          <p:cNvPr id="4" name="Рисунок 3" descr="https://fsd.videouroki.net/html/2014/02/21/98676574/img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41208">
            <a:off x="7370905" y="4227420"/>
            <a:ext cx="1652988" cy="121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ages.myshared.ru/62/1353071/slide_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38990">
            <a:off x="7318281" y="315628"/>
            <a:ext cx="1918350" cy="129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https://avatars.mds.yandex.net/i?id=ebc22675117d6a1f19333024ace35ee0_l-5161321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30246" y="-522607"/>
            <a:ext cx="15800328" cy="88903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6357950" cy="1928802"/>
          </a:xfrm>
        </p:spPr>
        <p:txBody>
          <a:bodyPr>
            <a:normAutofit/>
          </a:bodyPr>
          <a:lstStyle/>
          <a:p>
            <a:r>
              <a:rPr lang="ru-RU" b="1" dirty="0" smtClean="0"/>
              <a:t>Казахская кухня  семьи </a:t>
            </a:r>
            <a:r>
              <a:rPr lang="ru-RU" b="1" dirty="0" err="1" smtClean="0"/>
              <a:t>Мухамбетовых</a:t>
            </a:r>
            <a:endParaRPr lang="ru-RU" dirty="0" smtClean="0"/>
          </a:p>
          <a:p>
            <a:r>
              <a:rPr lang="ru-RU" sz="2000" b="1" dirty="0" smtClean="0"/>
              <a:t>я опросила своих одноклассников и ребят с  других классов о знании казахских блюд , результаты представлены</a:t>
            </a:r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857224" y="2517831"/>
          <a:ext cx="6500860" cy="4340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https://fs.znanio.ru/d5af0e/94/20/44dbf03f109cfe41b62f47cc7ddf0d919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0"/>
            <a:ext cx="278605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128</TotalTime>
  <Words>730</Words>
  <PresentationFormat>Экран (4:3)</PresentationFormat>
  <Paragraphs>92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Эркер</vt:lpstr>
      <vt:lpstr>Диаграмма</vt:lpstr>
      <vt:lpstr>МБОУ «Гамалеевская средняя общеобразовательная школа № 1 Сорочинский городской округ   Проект  "Казахская кухня - здоровая пища"   Выполнила: ученица 3 класса  Мухамбетова Альбина   Руководитель: Пономарева И.В.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«Гамалеевская средняя общеобразовательная школа № 1 Сорочинский городской округ   Проект  "Казахская кухня - здоровая пища"   Выполнила: ученица 2 класса  Мухамбетова Альбина   Руководитель: Пономарева И.В.</dc:title>
  <dc:creator>Ирина</dc:creator>
  <cp:lastModifiedBy>Пользователь Windows</cp:lastModifiedBy>
  <cp:revision>17</cp:revision>
  <dcterms:created xsi:type="dcterms:W3CDTF">2023-03-21T18:33:39Z</dcterms:created>
  <dcterms:modified xsi:type="dcterms:W3CDTF">2023-10-12T19:03:46Z</dcterms:modified>
</cp:coreProperties>
</file>