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4" r:id="rId3"/>
    <p:sldId id="269" r:id="rId4"/>
    <p:sldId id="274" r:id="rId5"/>
    <p:sldId id="271" r:id="rId6"/>
    <p:sldId id="277" r:id="rId7"/>
    <p:sldId id="261" r:id="rId8"/>
    <p:sldId id="263" r:id="rId9"/>
    <p:sldId id="279" r:id="rId10"/>
    <p:sldId id="27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5F27"/>
    <a:srgbClr val="005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51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9643" t="20374" r="21693" b="100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39682" t="75532" r="48769" b="15702"/>
          <a:stretch>
            <a:fillRect/>
          </a:stretch>
        </p:blipFill>
        <p:spPr bwMode="auto">
          <a:xfrm>
            <a:off x="251520" y="5661248"/>
            <a:ext cx="18002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 l="8056" t="18555" r="41406" b="25781"/>
          <a:stretch>
            <a:fillRect/>
          </a:stretch>
        </p:blipFill>
        <p:spPr bwMode="auto">
          <a:xfrm>
            <a:off x="323528" y="404664"/>
            <a:ext cx="308914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/>
          <a:srcRect l="14844" t="34375" r="55859" b="35351"/>
          <a:stretch>
            <a:fillRect/>
          </a:stretch>
        </p:blipFill>
        <p:spPr bwMode="auto">
          <a:xfrm>
            <a:off x="323528" y="3573016"/>
            <a:ext cx="295232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/>
          <a:srcRect l="17041" t="25586" r="50732" b="34375"/>
          <a:stretch>
            <a:fillRect/>
          </a:stretch>
        </p:blipFill>
        <p:spPr bwMode="auto">
          <a:xfrm>
            <a:off x="5868144" y="404664"/>
            <a:ext cx="295232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6" cstate="print"/>
          <a:srcRect l="8984" t="23633" r="49268" b="31445"/>
          <a:stretch>
            <a:fillRect/>
          </a:stretch>
        </p:blipFill>
        <p:spPr bwMode="auto">
          <a:xfrm>
            <a:off x="5940152" y="3645024"/>
            <a:ext cx="295232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923928" y="404664"/>
            <a:ext cx="1728192" cy="60016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</a:t>
            </a:r>
          </a:p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Ы</a:t>
            </a:r>
          </a:p>
          <a:p>
            <a:pPr algn="ctr"/>
            <a:endParaRPr lang="ru-RU" sz="4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5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</a:t>
            </a:r>
          </a:p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</a:t>
            </a:r>
          </a:p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</a:t>
            </a:r>
          </a:p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Е</a:t>
            </a:r>
          </a:p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9643" t="20374" r="21693" b="100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39682" t="75532" r="48769" b="15702"/>
          <a:stretch>
            <a:fillRect/>
          </a:stretch>
        </p:blipFill>
        <p:spPr bwMode="auto">
          <a:xfrm>
            <a:off x="251520" y="5661248"/>
            <a:ext cx="18002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65018" y="404664"/>
            <a:ext cx="8598059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5C00"/>
                </a:solidFill>
                <a:latin typeface="Times New Roman" pitchFamily="18" charset="0"/>
                <a:cs typeface="Times New Roman" pitchFamily="18" charset="0"/>
              </a:rPr>
              <a:t>ДОМАШНЕЕ   ЗАДАНИЕ   ПО   ДУШЕ</a:t>
            </a:r>
            <a:endParaRPr lang="ru-RU" sz="3600" b="1" dirty="0">
              <a:solidFill>
                <a:srgbClr val="005C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340768"/>
            <a:ext cx="77048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Узнать какого цвета есть еще страницы в Красной книге и что они обозначают.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Нарисовать свои экологические знаки и написать  их обозначения.</a:t>
            </a:r>
          </a:p>
          <a:p>
            <a:pPr marL="342900" indent="-342900" algn="just">
              <a:buAutoNum type="arabicPeriod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Выполнить задание на рабочем листе .</a:t>
            </a:r>
          </a:p>
          <a:p>
            <a:pPr marL="342900" indent="-342900" algn="just">
              <a:buAutoNum type="arabicPeriod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Написать сообщение о животном Новосибирской области, которое занесено в Красную книгу.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9643" t="20374" r="21693" b="100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39682" t="75532" r="48769" b="15702"/>
          <a:stretch>
            <a:fillRect/>
          </a:stretch>
        </p:blipFill>
        <p:spPr bwMode="auto">
          <a:xfrm>
            <a:off x="251520" y="5661248"/>
            <a:ext cx="18002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 l="8056" t="18555" r="41406" b="25781"/>
          <a:stretch>
            <a:fillRect/>
          </a:stretch>
        </p:blipFill>
        <p:spPr bwMode="auto">
          <a:xfrm>
            <a:off x="323528" y="404664"/>
            <a:ext cx="308914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/>
          <a:srcRect l="14844" t="34375" r="55859" b="35351"/>
          <a:stretch>
            <a:fillRect/>
          </a:stretch>
        </p:blipFill>
        <p:spPr bwMode="auto">
          <a:xfrm>
            <a:off x="323528" y="3573016"/>
            <a:ext cx="295232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/>
          <a:srcRect l="17041" t="25586" r="50732" b="34375"/>
          <a:stretch>
            <a:fillRect/>
          </a:stretch>
        </p:blipFill>
        <p:spPr bwMode="auto">
          <a:xfrm>
            <a:off x="5868144" y="404664"/>
            <a:ext cx="295232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6" cstate="print"/>
          <a:srcRect l="8984" t="23633" r="49268" b="31445"/>
          <a:stretch>
            <a:fillRect/>
          </a:stretch>
        </p:blipFill>
        <p:spPr bwMode="auto">
          <a:xfrm>
            <a:off x="5940152" y="3645024"/>
            <a:ext cx="295232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вал 9"/>
          <p:cNvSpPr/>
          <p:nvPr/>
        </p:nvSpPr>
        <p:spPr>
          <a:xfrm>
            <a:off x="3491880" y="1628800"/>
            <a:ext cx="2216845" cy="3218681"/>
          </a:xfrm>
          <a:prstGeom prst="ellips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2420888"/>
            <a:ext cx="1338916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9643" t="20374" r="21693" b="100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39682" t="75532" r="48769" b="15702"/>
          <a:stretch>
            <a:fillRect/>
          </a:stretch>
        </p:blipFill>
        <p:spPr bwMode="auto">
          <a:xfrm>
            <a:off x="251520" y="5661248"/>
            <a:ext cx="18002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404664"/>
            <a:ext cx="949299" cy="59093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П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Р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И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Ч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И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Ы</a:t>
            </a:r>
          </a:p>
        </p:txBody>
      </p:sp>
      <p:pic>
        <p:nvPicPr>
          <p:cNvPr id="6" name="Picture 20"/>
          <p:cNvPicPr>
            <a:picLocks noChangeAspect="1" noChangeArrowheads="1"/>
          </p:cNvPicPr>
          <p:nvPr/>
        </p:nvPicPr>
        <p:blipFill>
          <a:blip r:embed="rId3" cstate="print"/>
          <a:srcRect l="18536" t="23489" r="42724" b="21473"/>
          <a:stretch>
            <a:fillRect/>
          </a:stretch>
        </p:blipFill>
        <p:spPr bwMode="auto">
          <a:xfrm>
            <a:off x="1475656" y="260648"/>
            <a:ext cx="3096344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9" descr="Picture background"/>
          <p:cNvPicPr>
            <a:picLocks noChangeAspect="1" noChangeArrowheads="1"/>
          </p:cNvPicPr>
          <p:nvPr/>
        </p:nvPicPr>
        <p:blipFill>
          <a:blip r:embed="rId4" cstate="print"/>
          <a:srcRect l="31185" t="19857"/>
          <a:stretch>
            <a:fillRect/>
          </a:stretch>
        </p:blipFill>
        <p:spPr bwMode="auto">
          <a:xfrm>
            <a:off x="5508104" y="260648"/>
            <a:ext cx="3024336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17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17640" t="15479" r="4871"/>
          <a:stretch>
            <a:fillRect/>
          </a:stretch>
        </p:blipFill>
        <p:spPr bwMode="auto">
          <a:xfrm>
            <a:off x="1547664" y="2276872"/>
            <a:ext cx="1944216" cy="20978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13" descr="Picture background"/>
          <p:cNvPicPr>
            <a:picLocks noChangeAspect="1" noChangeArrowheads="1"/>
          </p:cNvPicPr>
          <p:nvPr/>
        </p:nvPicPr>
        <p:blipFill>
          <a:blip r:embed="rId6" cstate="print"/>
          <a:srcRect b="13793"/>
          <a:stretch>
            <a:fillRect/>
          </a:stretch>
        </p:blipFill>
        <p:spPr bwMode="auto">
          <a:xfrm>
            <a:off x="4067944" y="2348880"/>
            <a:ext cx="2088232" cy="2016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5" descr="Picture background"/>
          <p:cNvPicPr>
            <a:picLocks noChangeAspect="1" noChangeArrowheads="1"/>
          </p:cNvPicPr>
          <p:nvPr/>
        </p:nvPicPr>
        <p:blipFill>
          <a:blip r:embed="rId7" cstate="print"/>
          <a:srcRect l="11151" t="31860" r="23536" b="4420"/>
          <a:stretch>
            <a:fillRect/>
          </a:stretch>
        </p:blipFill>
        <p:spPr bwMode="auto">
          <a:xfrm>
            <a:off x="6516216" y="2348880"/>
            <a:ext cx="2066630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1" descr="Picture background"/>
          <p:cNvPicPr>
            <a:picLocks noChangeAspect="1" noChangeArrowheads="1"/>
          </p:cNvPicPr>
          <p:nvPr/>
        </p:nvPicPr>
        <p:blipFill>
          <a:blip r:embed="rId8" cstate="print"/>
          <a:srcRect l="8505" t="13883" r="32906" b="12916"/>
          <a:stretch>
            <a:fillRect/>
          </a:stretch>
        </p:blipFill>
        <p:spPr bwMode="auto">
          <a:xfrm>
            <a:off x="1547664" y="4581128"/>
            <a:ext cx="1944216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15" descr="Picture background"/>
          <p:cNvPicPr>
            <a:picLocks noChangeAspect="1" noChangeArrowheads="1"/>
          </p:cNvPicPr>
          <p:nvPr/>
        </p:nvPicPr>
        <p:blipFill>
          <a:blip r:embed="rId9" cstate="print"/>
          <a:srcRect l="8269" r="16723" b="6551"/>
          <a:stretch>
            <a:fillRect/>
          </a:stretch>
        </p:blipFill>
        <p:spPr bwMode="auto">
          <a:xfrm>
            <a:off x="3851920" y="4437112"/>
            <a:ext cx="2088232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2" descr="http://zazerki.ru/img/dich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4509120"/>
            <a:ext cx="2160240" cy="20882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9643" t="20374" r="21693" b="100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39682" t="75532" r="48769" b="15702"/>
          <a:stretch>
            <a:fillRect/>
          </a:stretch>
        </p:blipFill>
        <p:spPr bwMode="auto">
          <a:xfrm>
            <a:off x="251520" y="5661248"/>
            <a:ext cx="18002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357298"/>
            <a:ext cx="4173614" cy="2820560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4414" y="428604"/>
            <a:ext cx="1702517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5C00"/>
                </a:solidFill>
                <a:latin typeface="Times New Roman" pitchFamily="18" charset="0"/>
                <a:cs typeface="Times New Roman" pitchFamily="18" charset="0"/>
              </a:rPr>
              <a:t>МОРЖ</a:t>
            </a:r>
            <a:endParaRPr lang="ru-RU" sz="3600" b="1" dirty="0">
              <a:solidFill>
                <a:srgbClr val="005C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582800"/>
            <a:ext cx="3913242" cy="2709691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500826" y="857232"/>
            <a:ext cx="142699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5C00"/>
                </a:solidFill>
                <a:latin typeface="Times New Roman" pitchFamily="18" charset="0"/>
                <a:cs typeface="Times New Roman" pitchFamily="18" charset="0"/>
              </a:rPr>
              <a:t>ТИГР</a:t>
            </a:r>
            <a:endParaRPr lang="ru-RU" sz="3600" b="1" dirty="0">
              <a:solidFill>
                <a:srgbClr val="005C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912813"/>
            <a:ext cx="1873250" cy="2457450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19643" t="20374" r="21693" b="100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39682" t="75532" r="48769" b="15702"/>
          <a:stretch>
            <a:fillRect/>
          </a:stretch>
        </p:blipFill>
        <p:spPr bwMode="auto">
          <a:xfrm>
            <a:off x="251520" y="5661248"/>
            <a:ext cx="18002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10539" t="5373" r="2753" b="3499"/>
          <a:stretch>
            <a:fillRect/>
          </a:stretch>
        </p:blipFill>
        <p:spPr bwMode="auto">
          <a:xfrm>
            <a:off x="642910" y="1500174"/>
            <a:ext cx="3404502" cy="2143140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42910" y="428604"/>
            <a:ext cx="3729291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5C00"/>
                </a:solidFill>
                <a:latin typeface="Times New Roman" pitchFamily="18" charset="0"/>
                <a:cs typeface="Times New Roman" pitchFamily="18" charset="0"/>
              </a:rPr>
              <a:t>ОРЁЛ - БЕРКУТ</a:t>
            </a:r>
            <a:endParaRPr lang="ru-RU" sz="3600" b="1" dirty="0">
              <a:solidFill>
                <a:srgbClr val="005C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80" y="571480"/>
            <a:ext cx="301909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5C00"/>
                </a:solidFill>
                <a:latin typeface="Times New Roman" pitchFamily="18" charset="0"/>
                <a:cs typeface="Times New Roman" pitchFamily="18" charset="0"/>
              </a:rPr>
              <a:t>ФЛАМИНГО</a:t>
            </a:r>
            <a:endParaRPr lang="ru-RU" sz="3600" b="1" dirty="0">
              <a:solidFill>
                <a:srgbClr val="005C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3214686"/>
            <a:ext cx="5268966" cy="3295658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912813"/>
            <a:ext cx="1873250" cy="2457450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19643" t="20374" r="21693" b="100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39682" t="75532" r="48769" b="15702"/>
          <a:stretch>
            <a:fillRect/>
          </a:stretch>
        </p:blipFill>
        <p:spPr bwMode="auto">
          <a:xfrm>
            <a:off x="251520" y="5661248"/>
            <a:ext cx="18002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268760"/>
            <a:ext cx="7956135" cy="5112568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460010" y="404664"/>
            <a:ext cx="420807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5C00"/>
                </a:solidFill>
                <a:latin typeface="Times New Roman" pitchFamily="18" charset="0"/>
                <a:cs typeface="Times New Roman" pitchFamily="18" charset="0"/>
              </a:rPr>
              <a:t>ЖУК - КРАСОТЕЛ</a:t>
            </a:r>
            <a:endParaRPr lang="ru-RU" sz="3600" b="1" dirty="0">
              <a:solidFill>
                <a:srgbClr val="005C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9643" t="20374" r="21693" b="100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39682" t="75532" r="48769" b="15702"/>
          <a:stretch>
            <a:fillRect/>
          </a:stretch>
        </p:blipFill>
        <p:spPr bwMode="auto">
          <a:xfrm>
            <a:off x="251520" y="5661248"/>
            <a:ext cx="18002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699792" y="476672"/>
            <a:ext cx="4067139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700808"/>
            <a:ext cx="35429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247B0F"/>
                </a:solidFill>
                <a:latin typeface="Georgia" pitchFamily="18" charset="0"/>
              </a:rPr>
              <a:t>УХА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Ж</a:t>
            </a:r>
            <a:r>
              <a:rPr lang="ru-RU" sz="3600" b="1" dirty="0" smtClean="0">
                <a:solidFill>
                  <a:srgbClr val="247B0F"/>
                </a:solidFill>
                <a:latin typeface="Georgia" pitchFamily="18" charset="0"/>
              </a:rPr>
              <a:t>ИВАТЬ</a:t>
            </a:r>
            <a:endParaRPr lang="ru-RU" sz="3600" b="1" dirty="0">
              <a:solidFill>
                <a:srgbClr val="247B0F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2636912"/>
            <a:ext cx="3849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247B0F"/>
                </a:solidFill>
                <a:latin typeface="Georgia" pitchFamily="18" charset="0"/>
              </a:rPr>
              <a:t>НАКАЗЫВАТЬ</a:t>
            </a:r>
            <a:endParaRPr lang="ru-RU" sz="3600" b="1" dirty="0">
              <a:solidFill>
                <a:srgbClr val="247B0F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3501008"/>
            <a:ext cx="36599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247B0F"/>
                </a:solidFill>
                <a:latin typeface="Georgia" pitchFamily="18" charset="0"/>
              </a:rPr>
              <a:t>ЗАБОТ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И</a:t>
            </a:r>
            <a:r>
              <a:rPr lang="ru-RU" sz="3600" b="1" dirty="0" smtClean="0">
                <a:solidFill>
                  <a:srgbClr val="247B0F"/>
                </a:solidFill>
                <a:latin typeface="Georgia" pitchFamily="18" charset="0"/>
              </a:rPr>
              <a:t>ТЬСЯ</a:t>
            </a:r>
            <a:endParaRPr lang="ru-RU" sz="3600" b="1" dirty="0">
              <a:solidFill>
                <a:srgbClr val="247B0F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088" y="1700808"/>
            <a:ext cx="3464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З</a:t>
            </a:r>
            <a:r>
              <a:rPr lang="ru-RU" sz="3600" b="1" dirty="0" smtClean="0">
                <a:solidFill>
                  <a:srgbClr val="247B0F"/>
                </a:solidFill>
                <a:latin typeface="Georgia" pitchFamily="18" charset="0"/>
              </a:rPr>
              <a:t>АЩИЩАТЬ</a:t>
            </a:r>
            <a:endParaRPr lang="ru-RU" sz="3600" b="1" dirty="0">
              <a:solidFill>
                <a:srgbClr val="247B0F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2636912"/>
            <a:ext cx="2537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247B0F"/>
                </a:solidFill>
                <a:latin typeface="Georgia" pitchFamily="18" charset="0"/>
              </a:rPr>
              <a:t>ЛЮБИТ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Ь</a:t>
            </a:r>
            <a:endParaRPr lang="ru-RU" sz="36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8184" y="3573016"/>
            <a:ext cx="1608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247B0F"/>
                </a:solidFill>
                <a:latin typeface="Georgia" pitchFamily="18" charset="0"/>
              </a:rPr>
              <a:t>БИТЬ</a:t>
            </a:r>
            <a:endParaRPr lang="ru-RU" sz="3600" b="1" dirty="0">
              <a:solidFill>
                <a:srgbClr val="247B0F"/>
              </a:solidFill>
              <a:latin typeface="Georg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835696" y="1628800"/>
            <a:ext cx="648072" cy="792088"/>
          </a:xfrm>
          <a:prstGeom prst="ellipse">
            <a:avLst/>
          </a:prstGeom>
          <a:solidFill>
            <a:srgbClr val="C00000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419872" y="4725144"/>
            <a:ext cx="3050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247B0F"/>
                </a:solidFill>
                <a:latin typeface="Georgia" pitchFamily="18" charset="0"/>
              </a:rPr>
              <a:t>ОХРА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Н</a:t>
            </a:r>
            <a:r>
              <a:rPr lang="ru-RU" sz="3600" b="1" dirty="0" smtClean="0">
                <a:solidFill>
                  <a:srgbClr val="247B0F"/>
                </a:solidFill>
                <a:latin typeface="Georgia" pitchFamily="18" charset="0"/>
              </a:rPr>
              <a:t>ЯТЬ</a:t>
            </a:r>
            <a:endParaRPr lang="ru-RU" sz="3600" b="1" dirty="0">
              <a:solidFill>
                <a:srgbClr val="247B0F"/>
              </a:solidFill>
              <a:latin typeface="Georgia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220072" y="1628800"/>
            <a:ext cx="648072" cy="792088"/>
          </a:xfrm>
          <a:prstGeom prst="ellipse">
            <a:avLst/>
          </a:prstGeom>
          <a:solidFill>
            <a:srgbClr val="C00000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339752" y="3429000"/>
            <a:ext cx="648072" cy="792088"/>
          </a:xfrm>
          <a:prstGeom prst="ellipse">
            <a:avLst/>
          </a:prstGeom>
          <a:solidFill>
            <a:srgbClr val="C00000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028384" y="2564904"/>
            <a:ext cx="648072" cy="792088"/>
          </a:xfrm>
          <a:prstGeom prst="ellipse">
            <a:avLst/>
          </a:prstGeom>
          <a:solidFill>
            <a:srgbClr val="C00000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860032" y="4581128"/>
            <a:ext cx="576064" cy="792088"/>
          </a:xfrm>
          <a:prstGeom prst="ellipse">
            <a:avLst/>
          </a:prstGeom>
          <a:solidFill>
            <a:srgbClr val="C00000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9643" t="20374" r="21693" b="100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39682" t="75532" r="48769" b="15702"/>
          <a:stretch>
            <a:fillRect/>
          </a:stretch>
        </p:blipFill>
        <p:spPr bwMode="auto">
          <a:xfrm>
            <a:off x="251520" y="5661248"/>
            <a:ext cx="18002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21889" t="7627" r="18867" b="8473"/>
          <a:stretch>
            <a:fillRect/>
          </a:stretch>
        </p:blipFill>
        <p:spPr bwMode="auto">
          <a:xfrm>
            <a:off x="395536" y="3501008"/>
            <a:ext cx="31683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8" name="AutoShape 10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AutoShape 1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4" cstate="print"/>
          <a:srcRect l="13555" t="22451" r="43277" b="12127"/>
          <a:stretch>
            <a:fillRect/>
          </a:stretch>
        </p:blipFill>
        <p:spPr bwMode="auto">
          <a:xfrm>
            <a:off x="5580112" y="3573016"/>
            <a:ext cx="3031194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692696"/>
            <a:ext cx="3131840" cy="2312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6" cstate="print">
            <a:lum bright="10000"/>
          </a:blip>
          <a:srcRect l="7843" r="13725" b="18688"/>
          <a:stretch>
            <a:fillRect/>
          </a:stretch>
        </p:blipFill>
        <p:spPr bwMode="auto">
          <a:xfrm>
            <a:off x="395536" y="620688"/>
            <a:ext cx="316835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995936" y="764704"/>
            <a:ext cx="1140057" cy="51706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Ж</a:t>
            </a:r>
          </a:p>
          <a:p>
            <a:pPr algn="ctr"/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И</a:t>
            </a:r>
          </a:p>
          <a:p>
            <a:pPr algn="ctr"/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</a:t>
            </a:r>
          </a:p>
          <a:p>
            <a:pPr algn="ctr"/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</a:t>
            </a:r>
          </a:p>
          <a:p>
            <a:pPr algn="ctr"/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5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Ь</a:t>
            </a:r>
            <a:endParaRPr lang="ru-RU" sz="6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5C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9643" t="20374" r="21693" b="100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39682" t="75532" r="48769" b="15702"/>
          <a:stretch>
            <a:fillRect/>
          </a:stretch>
        </p:blipFill>
        <p:spPr bwMode="auto">
          <a:xfrm>
            <a:off x="251520" y="5661248"/>
            <a:ext cx="18002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45828" y="404664"/>
            <a:ext cx="6436442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5C00"/>
                </a:solidFill>
                <a:latin typeface="Times New Roman" pitchFamily="18" charset="0"/>
                <a:cs typeface="Times New Roman" pitchFamily="18" charset="0"/>
              </a:rPr>
              <a:t>СВОБОДНЫЙ  МИКРОФОН</a:t>
            </a:r>
            <a:endParaRPr lang="ru-RU" sz="3600" b="1" dirty="0">
              <a:solidFill>
                <a:srgbClr val="005C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124744"/>
            <a:ext cx="6876562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для себя сделал(а) открытие ……..</a:t>
            </a:r>
          </a:p>
          <a:p>
            <a:pPr>
              <a:lnSpc>
                <a:spcPct val="20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нашёл(а) ответ на вопрос …………</a:t>
            </a:r>
          </a:p>
          <a:p>
            <a:pPr>
              <a:lnSpc>
                <a:spcPct val="20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хочу, чтобы …………………………</a:t>
            </a:r>
          </a:p>
          <a:p>
            <a:pPr>
              <a:lnSpc>
                <a:spcPct val="20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испытывал(а) чувство………………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109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Notebook</dc:creator>
  <cp:lastModifiedBy>Admin</cp:lastModifiedBy>
  <cp:revision>72</cp:revision>
  <dcterms:created xsi:type="dcterms:W3CDTF">2024-11-14T14:15:35Z</dcterms:created>
  <dcterms:modified xsi:type="dcterms:W3CDTF">2024-11-29T07:46:28Z</dcterms:modified>
</cp:coreProperties>
</file>