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75" r:id="rId3"/>
    <p:sldId id="277" r:id="rId4"/>
    <p:sldId id="258" r:id="rId5"/>
    <p:sldId id="278" r:id="rId6"/>
    <p:sldId id="261" r:id="rId7"/>
    <p:sldId id="279" r:id="rId8"/>
    <p:sldId id="282" r:id="rId9"/>
    <p:sldId id="280" r:id="rId10"/>
    <p:sldId id="281" r:id="rId11"/>
    <p:sldId id="283" r:id="rId12"/>
    <p:sldId id="267" r:id="rId13"/>
    <p:sldId id="286" r:id="rId14"/>
    <p:sldId id="288" r:id="rId15"/>
    <p:sldId id="284" r:id="rId16"/>
    <p:sldId id="287" r:id="rId17"/>
    <p:sldId id="2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990000"/>
    <a:srgbClr val="FFCC66"/>
    <a:srgbClr val="3399FF"/>
    <a:srgbClr val="FF66CC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03" autoAdjust="0"/>
  </p:normalViewPr>
  <p:slideViewPr>
    <p:cSldViewPr>
      <p:cViewPr>
        <p:scale>
          <a:sx n="76" d="100"/>
          <a:sy n="76" d="100"/>
        </p:scale>
        <p:origin x="-120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32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03BF-D88A-4BFB-8917-687893212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EC072-69A9-4BC8-9293-CE9B07DD8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4FF4A-CD69-4988-8566-92C4890D2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9B2FA-B576-4E9B-A17B-FCD26BC15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DD30F-5B75-4FE8-A56D-C1EA4F200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E9258-E7CA-42A9-8653-D0CA9F67F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D5642-B401-489B-BD34-AEB7DC46E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E04BB-D7C1-4C83-9EB7-E6716903D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C66D1-E393-4B44-A536-E92867276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F98CC-6CBC-4529-9E5C-23FE509CC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F7820-AB1E-4E4B-81F3-6DE43DD9C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9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9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9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9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22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B6DE5E3-E501-4569-A710-4494C79E2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30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30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 spd="med">
    <p:strips dir="r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609600" y="1066800"/>
            <a:ext cx="7772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8000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" name="Picture 2" descr="https://i.pinimg.com/originals/47/d7/a6/47d7a6f83632c86e1bec78fbce9ac2a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3581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7461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Питание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9000"/>
            <a:ext cx="3429000" cy="4648200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ора деревьев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еточки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годы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л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истья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рибы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одные растения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753" y="1041756"/>
            <a:ext cx="2476801" cy="15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275" y="1066800"/>
            <a:ext cx="201492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90800"/>
            <a:ext cx="288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641" y="2590800"/>
            <a:ext cx="270105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267200"/>
            <a:ext cx="288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200" y="4390800"/>
            <a:ext cx="288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86888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914400"/>
            <a:ext cx="4460875" cy="51816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Живёт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Бегает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Плавает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Защищается</a:t>
            </a:r>
          </a:p>
          <a:p>
            <a:pPr marL="0" indent="0">
              <a:buNone/>
            </a:pPr>
            <a:endParaRPr lang="ru-RU" sz="4000" b="1" dirty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ru-RU" sz="40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Слух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Зрение</a:t>
            </a:r>
          </a:p>
          <a:p>
            <a:pPr marL="0" indent="0">
              <a:buNone/>
            </a:pPr>
            <a:endParaRPr lang="ru-RU" dirty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914400"/>
            <a:ext cx="3927475" cy="51816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в лесу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быстро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хорошо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accent4">
                    <a:lumMod val="10000"/>
                  </a:schemeClr>
                </a:solidFill>
              </a:rPr>
              <a:t>р</a:t>
            </a: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огами, передними ногами</a:t>
            </a:r>
          </a:p>
          <a:p>
            <a:pPr marL="0" indent="0">
              <a:buNone/>
            </a:pPr>
            <a:endParaRPr lang="ru-RU" sz="1400" b="1" dirty="0">
              <a:solidFill>
                <a:schemeClr val="accent4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отличный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</a:rPr>
              <a:t>плохое</a:t>
            </a:r>
            <a:endParaRPr lang="ru-RU" sz="4000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20729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smtClean="0">
                <a:solidFill>
                  <a:srgbClr val="FF0000"/>
                </a:solidFill>
                <a:latin typeface="Gautami" pitchFamily="2"/>
              </a:rPr>
              <a:t>ПЛАН</a:t>
            </a:r>
          </a:p>
        </p:txBody>
      </p:sp>
      <p:sp>
        <p:nvSpPr>
          <p:cNvPr id="36874" name="Rectangle 10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143000"/>
            <a:ext cx="6324600" cy="53340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Кто это?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Какие части тела у него есть?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Это животное домашнее или дикое?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Чем питается (хищное или травоядное)?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Как называют его детёнышей?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600" b="1" smtClean="0">
                <a:solidFill>
                  <a:srgbClr val="990000"/>
                </a:solidFill>
                <a:latin typeface="Gautami" pitchFamily="2"/>
              </a:rPr>
              <a:t>Где оно живёт?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3600" b="1" smtClean="0">
              <a:solidFill>
                <a:srgbClr val="990000"/>
              </a:solidFill>
              <a:latin typeface="Gautami" pitchFamily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3600" b="1" smtClean="0">
              <a:solidFill>
                <a:srgbClr val="990000"/>
              </a:solidFill>
              <a:latin typeface="Gautami" pitchFamily="2"/>
            </a:endParaRPr>
          </a:p>
        </p:txBody>
      </p:sp>
      <p:pic>
        <p:nvPicPr>
          <p:cNvPr id="1434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0904" y="685800"/>
            <a:ext cx="2667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51752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-76200"/>
            <a:ext cx="8616950" cy="66294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</a:rPr>
              <a:t>Бесстрашен могучий лесной богатырь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Его не пугает озёрная ширь,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И он не боится речной глубины.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Ветвисты рога его, ноги длинны.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Питается ветками, сочной травой.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В осеннее время настрой боевой: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Он в утренний час очень грозно ревёт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И рёвом соперников к бою зовёт.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Доверчиво из лесу к людям идёт,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То в парк городской, то в село забредёт.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И те, кому видеть его довелось,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Ответят, что это животное лось </a:t>
            </a: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</a:rPr>
              <a:t/>
            </a:r>
            <a:b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24753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интернат11\Desktop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031577"/>
      </p:ext>
    </p:extLst>
  </p:cSld>
  <p:clrMapOvr>
    <a:masterClrMapping/>
  </p:clrMapOvr>
  <p:transition spd="med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52600" y="0"/>
            <a:ext cx="55626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smtClean="0">
                <a:solidFill>
                  <a:srgbClr val="FFCC66"/>
                </a:solidFill>
                <a:latin typeface="Gautami" pitchFamily="2"/>
              </a:rPr>
              <a:t>СОБЕРИ ФИГУРУ ЛОСЯ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304800" y="8382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3429000" y="22860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6324600" y="4038600"/>
            <a:ext cx="457200" cy="251460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4" name="Rectangle 9"/>
          <p:cNvSpPr>
            <a:spLocks noChangeArrowheads="1"/>
          </p:cNvSpPr>
          <p:nvPr/>
        </p:nvSpPr>
        <p:spPr bwMode="auto">
          <a:xfrm>
            <a:off x="533400" y="3810000"/>
            <a:ext cx="457200" cy="2667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5" name="AutoShape 13"/>
          <p:cNvSpPr>
            <a:spLocks noChangeArrowheads="1"/>
          </p:cNvSpPr>
          <p:nvPr/>
        </p:nvSpPr>
        <p:spPr bwMode="auto">
          <a:xfrm rot="9712757">
            <a:off x="5410200" y="3505200"/>
            <a:ext cx="827088" cy="701675"/>
          </a:xfrm>
          <a:prstGeom prst="triangle">
            <a:avLst>
              <a:gd name="adj" fmla="val 555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6" name="AutoShape 14"/>
          <p:cNvSpPr>
            <a:spLocks noChangeArrowheads="1"/>
          </p:cNvSpPr>
          <p:nvPr/>
        </p:nvSpPr>
        <p:spPr bwMode="auto">
          <a:xfrm rot="7274813">
            <a:off x="1379537" y="3802063"/>
            <a:ext cx="1431925" cy="838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Oval 15"/>
          <p:cNvSpPr>
            <a:spLocks noChangeArrowheads="1"/>
          </p:cNvSpPr>
          <p:nvPr/>
        </p:nvSpPr>
        <p:spPr bwMode="auto">
          <a:xfrm rot="-1451156">
            <a:off x="1447800" y="5181600"/>
            <a:ext cx="2301875" cy="13858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8" name="AutoShape 18"/>
          <p:cNvSpPr>
            <a:spLocks noChangeArrowheads="1"/>
          </p:cNvSpPr>
          <p:nvPr/>
        </p:nvSpPr>
        <p:spPr bwMode="auto">
          <a:xfrm rot="8113534">
            <a:off x="1676400" y="381000"/>
            <a:ext cx="1223963" cy="156051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9" name="AutoShape 19"/>
          <p:cNvSpPr>
            <a:spLocks noChangeArrowheads="1"/>
          </p:cNvSpPr>
          <p:nvPr/>
        </p:nvSpPr>
        <p:spPr bwMode="auto">
          <a:xfrm rot="-8971703">
            <a:off x="4191000" y="4572000"/>
            <a:ext cx="1292225" cy="15748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0" name="AutoShape 23"/>
          <p:cNvSpPr>
            <a:spLocks noChangeArrowheads="1"/>
          </p:cNvSpPr>
          <p:nvPr/>
        </p:nvSpPr>
        <p:spPr bwMode="auto">
          <a:xfrm rot="-4056305">
            <a:off x="7162800" y="3352800"/>
            <a:ext cx="381000" cy="381000"/>
          </a:xfrm>
          <a:prstGeom prst="flowChartTerminator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1" name="Oval 24"/>
          <p:cNvSpPr>
            <a:spLocks noChangeArrowheads="1"/>
          </p:cNvSpPr>
          <p:nvPr/>
        </p:nvSpPr>
        <p:spPr bwMode="auto">
          <a:xfrm>
            <a:off x="4419600" y="914400"/>
            <a:ext cx="4495800" cy="2057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tx2"/>
              </a:solidFill>
            </a:endParaRPr>
          </a:p>
        </p:txBody>
      </p:sp>
      <p:sp>
        <p:nvSpPr>
          <p:cNvPr id="12302" name="AutoShape 25"/>
          <p:cNvSpPr>
            <a:spLocks noChangeArrowheads="1"/>
          </p:cNvSpPr>
          <p:nvPr/>
        </p:nvSpPr>
        <p:spPr bwMode="auto">
          <a:xfrm>
            <a:off x="1066800" y="1752600"/>
            <a:ext cx="1600200" cy="1295400"/>
          </a:xfrm>
          <a:prstGeom prst="flowChartOnlineStora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3" name="AutoShape 26"/>
          <p:cNvSpPr>
            <a:spLocks noChangeArrowheads="1"/>
          </p:cNvSpPr>
          <p:nvPr/>
        </p:nvSpPr>
        <p:spPr bwMode="auto">
          <a:xfrm>
            <a:off x="7239000" y="3810000"/>
            <a:ext cx="1905000" cy="2209800"/>
          </a:xfrm>
          <a:prstGeom prst="diamond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4552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 descr="Зеленый мрамор"/>
          <p:cNvSpPr>
            <a:spLocks noChangeArrowheads="1"/>
          </p:cNvSpPr>
          <p:nvPr/>
        </p:nvSpPr>
        <p:spPr bwMode="auto">
          <a:xfrm>
            <a:off x="1752600" y="381000"/>
            <a:ext cx="6400800" cy="1143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5715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solidFill>
                  <a:schemeClr val="hlink"/>
                </a:solidFill>
                <a:latin typeface="Bookman Old Style" pitchFamily="18" charset="0"/>
              </a:rPr>
              <a:t>Дикие животные</a:t>
            </a:r>
            <a:endParaRPr lang="ru-RU" sz="4000" b="1" dirty="0">
              <a:solidFill>
                <a:schemeClr val="hlink"/>
              </a:solidFill>
              <a:latin typeface="Bookman Old Style" pitchFamily="18" charset="0"/>
            </a:endParaRPr>
          </a:p>
        </p:txBody>
      </p:sp>
      <p:sp>
        <p:nvSpPr>
          <p:cNvPr id="8200" name="Rectangle 12" descr="Зеленый мрамор"/>
          <p:cNvSpPr>
            <a:spLocks noChangeArrowheads="1"/>
          </p:cNvSpPr>
          <p:nvPr/>
        </p:nvSpPr>
        <p:spPr bwMode="auto">
          <a:xfrm>
            <a:off x="457200" y="2667000"/>
            <a:ext cx="1600200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FF00"/>
                </a:solidFill>
                <a:latin typeface="Bookman Old Style" pitchFamily="18" charset="0"/>
              </a:rPr>
              <a:t>ЗВЕРИ</a:t>
            </a:r>
          </a:p>
        </p:txBody>
      </p:sp>
      <p:sp>
        <p:nvSpPr>
          <p:cNvPr id="18445" name="Rectangle 13" descr="Зеленый мрамор"/>
          <p:cNvSpPr>
            <a:spLocks noChangeArrowheads="1"/>
          </p:cNvSpPr>
          <p:nvPr/>
        </p:nvSpPr>
        <p:spPr bwMode="auto">
          <a:xfrm>
            <a:off x="457200" y="3715533"/>
            <a:ext cx="1600200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ЛИСА</a:t>
            </a:r>
          </a:p>
        </p:txBody>
      </p:sp>
      <p:sp>
        <p:nvSpPr>
          <p:cNvPr id="18446" name="Rectangle 14" descr="Зеленый мрамор"/>
          <p:cNvSpPr>
            <a:spLocks noChangeArrowheads="1"/>
          </p:cNvSpPr>
          <p:nvPr/>
        </p:nvSpPr>
        <p:spPr bwMode="auto">
          <a:xfrm>
            <a:off x="482252" y="4876800"/>
            <a:ext cx="16002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33CC33"/>
                </a:solidFill>
                <a:latin typeface="Bookman Old Style" pitchFamily="18" charset="0"/>
              </a:rPr>
              <a:t>волк</a:t>
            </a:r>
            <a:endParaRPr lang="ru-RU" sz="2800" b="1" dirty="0">
              <a:solidFill>
                <a:srgbClr val="33CC33"/>
              </a:solidFill>
              <a:latin typeface="Bookman Old Style" pitchFamily="18" charset="0"/>
            </a:endParaRPr>
          </a:p>
        </p:txBody>
      </p:sp>
      <p:sp>
        <p:nvSpPr>
          <p:cNvPr id="8203" name="Rectangle 15" descr="Зеленый мрамор"/>
          <p:cNvSpPr>
            <a:spLocks noChangeArrowheads="1"/>
          </p:cNvSpPr>
          <p:nvPr/>
        </p:nvSpPr>
        <p:spPr bwMode="auto">
          <a:xfrm>
            <a:off x="2418567" y="2667000"/>
            <a:ext cx="16764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FF00"/>
                </a:solidFill>
                <a:latin typeface="Bookman Old Style" pitchFamily="18" charset="0"/>
              </a:rPr>
              <a:t>НАСЕКОМЫЕ</a:t>
            </a:r>
            <a:endParaRPr lang="ru-RU" b="1" dirty="0">
              <a:solidFill>
                <a:srgbClr val="00FF00"/>
              </a:solidFill>
              <a:latin typeface="Bookman Old Style" pitchFamily="18" charset="0"/>
            </a:endParaRPr>
          </a:p>
        </p:txBody>
      </p:sp>
      <p:sp>
        <p:nvSpPr>
          <p:cNvPr id="18448" name="Rectangle 16" descr="Зеленый мрамор"/>
          <p:cNvSpPr>
            <a:spLocks noChangeArrowheads="1"/>
          </p:cNvSpPr>
          <p:nvPr/>
        </p:nvSpPr>
        <p:spPr bwMode="auto">
          <a:xfrm>
            <a:off x="2418567" y="3715533"/>
            <a:ext cx="1752600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FF00"/>
                </a:solidFill>
                <a:latin typeface="Bookman Old Style" pitchFamily="18" charset="0"/>
              </a:rPr>
              <a:t>МУХА</a:t>
            </a:r>
            <a:endParaRPr lang="ru-RU" sz="2000" b="1" dirty="0">
              <a:solidFill>
                <a:srgbClr val="00FF00"/>
              </a:solidFill>
              <a:latin typeface="Bookman Old Style" pitchFamily="18" charset="0"/>
            </a:endParaRPr>
          </a:p>
        </p:txBody>
      </p:sp>
      <p:sp>
        <p:nvSpPr>
          <p:cNvPr id="18449" name="Rectangle 17" descr="Зеленый мрамор"/>
          <p:cNvSpPr>
            <a:spLocks noChangeArrowheads="1"/>
          </p:cNvSpPr>
          <p:nvPr/>
        </p:nvSpPr>
        <p:spPr bwMode="auto">
          <a:xfrm>
            <a:off x="2342367" y="4849660"/>
            <a:ext cx="18288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FF00"/>
                </a:solidFill>
                <a:latin typeface="Bookman Old Style" pitchFamily="18" charset="0"/>
              </a:rPr>
              <a:t>ПЧЕЛА</a:t>
            </a:r>
            <a:endParaRPr lang="ru-RU" sz="2000" b="1" dirty="0">
              <a:solidFill>
                <a:srgbClr val="00FF00"/>
              </a:solidFill>
              <a:latin typeface="Bookman Old Style" pitchFamily="18" charset="0"/>
            </a:endParaRPr>
          </a:p>
        </p:txBody>
      </p:sp>
      <p:sp>
        <p:nvSpPr>
          <p:cNvPr id="8206" name="Rectangle 18" descr="Зеленый мрамор"/>
          <p:cNvSpPr>
            <a:spLocks noChangeArrowheads="1"/>
          </p:cNvSpPr>
          <p:nvPr/>
        </p:nvSpPr>
        <p:spPr bwMode="auto">
          <a:xfrm>
            <a:off x="4838700" y="2691530"/>
            <a:ext cx="17526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ПТИЦЫ</a:t>
            </a:r>
          </a:p>
        </p:txBody>
      </p:sp>
      <p:sp>
        <p:nvSpPr>
          <p:cNvPr id="8207" name="Rectangle 19" descr="Зеленый мрамор"/>
          <p:cNvSpPr>
            <a:spLocks noChangeArrowheads="1"/>
          </p:cNvSpPr>
          <p:nvPr/>
        </p:nvSpPr>
        <p:spPr bwMode="auto">
          <a:xfrm>
            <a:off x="7467600" y="2667000"/>
            <a:ext cx="15240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РЫБЫ</a:t>
            </a:r>
          </a:p>
        </p:txBody>
      </p:sp>
      <p:sp>
        <p:nvSpPr>
          <p:cNvPr id="18452" name="Rectangle 20" descr="Зеленый мрамор"/>
          <p:cNvSpPr>
            <a:spLocks noChangeArrowheads="1"/>
          </p:cNvSpPr>
          <p:nvPr/>
        </p:nvSpPr>
        <p:spPr bwMode="auto">
          <a:xfrm>
            <a:off x="4785986" y="4770328"/>
            <a:ext cx="16764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СНЕГИРЬ</a:t>
            </a:r>
          </a:p>
        </p:txBody>
      </p:sp>
      <p:sp>
        <p:nvSpPr>
          <p:cNvPr id="8209" name="Line 24"/>
          <p:cNvSpPr>
            <a:spLocks noChangeShapeType="1"/>
          </p:cNvSpPr>
          <p:nvPr/>
        </p:nvSpPr>
        <p:spPr bwMode="auto">
          <a:xfrm flipH="1">
            <a:off x="1371600" y="1645084"/>
            <a:ext cx="495300" cy="1021915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8213" name="Line 28"/>
          <p:cNvSpPr>
            <a:spLocks noChangeShapeType="1"/>
          </p:cNvSpPr>
          <p:nvPr/>
        </p:nvSpPr>
        <p:spPr bwMode="auto">
          <a:xfrm flipH="1">
            <a:off x="3276600" y="1524000"/>
            <a:ext cx="0" cy="1143000"/>
          </a:xfrm>
          <a:prstGeom prst="line">
            <a:avLst/>
          </a:prstGeom>
          <a:noFill/>
          <a:ln w="254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14" name="Line 29"/>
          <p:cNvSpPr>
            <a:spLocks noChangeShapeType="1"/>
          </p:cNvSpPr>
          <p:nvPr/>
        </p:nvSpPr>
        <p:spPr bwMode="auto">
          <a:xfrm>
            <a:off x="4953000" y="1552705"/>
            <a:ext cx="533400" cy="1143000"/>
          </a:xfrm>
          <a:prstGeom prst="line">
            <a:avLst/>
          </a:prstGeom>
          <a:noFill/>
          <a:ln w="254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15" name="Line 30"/>
          <p:cNvSpPr>
            <a:spLocks noChangeShapeType="1"/>
          </p:cNvSpPr>
          <p:nvPr/>
        </p:nvSpPr>
        <p:spPr bwMode="auto">
          <a:xfrm>
            <a:off x="5638800" y="1524000"/>
            <a:ext cx="2362200" cy="1143000"/>
          </a:xfrm>
          <a:prstGeom prst="line">
            <a:avLst/>
          </a:prstGeom>
          <a:noFill/>
          <a:ln w="254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64" name="Rectangle 32" descr="Зеленый мрамор"/>
          <p:cNvSpPr>
            <a:spLocks noChangeArrowheads="1"/>
          </p:cNvSpPr>
          <p:nvPr/>
        </p:nvSpPr>
        <p:spPr bwMode="auto">
          <a:xfrm>
            <a:off x="7467600" y="4724400"/>
            <a:ext cx="1524000" cy="914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FF00"/>
                </a:solidFill>
                <a:latin typeface="Bookman Old Style" pitchFamily="18" charset="0"/>
              </a:rPr>
              <a:t>ЩУКА</a:t>
            </a:r>
          </a:p>
        </p:txBody>
      </p:sp>
      <p:sp>
        <p:nvSpPr>
          <p:cNvPr id="18465" name="Rectangle 33" descr="Зеленый мрамор"/>
          <p:cNvSpPr>
            <a:spLocks noChangeArrowheads="1"/>
          </p:cNvSpPr>
          <p:nvPr/>
        </p:nvSpPr>
        <p:spPr bwMode="auto">
          <a:xfrm>
            <a:off x="4774504" y="3711358"/>
            <a:ext cx="1752600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ВОРОНА</a:t>
            </a:r>
          </a:p>
        </p:txBody>
      </p:sp>
      <p:sp>
        <p:nvSpPr>
          <p:cNvPr id="18466" name="Rectangle 34" descr="Зеленый мрамор"/>
          <p:cNvSpPr>
            <a:spLocks noChangeArrowheads="1"/>
          </p:cNvSpPr>
          <p:nvPr/>
        </p:nvSpPr>
        <p:spPr bwMode="auto">
          <a:xfrm>
            <a:off x="7467600" y="3733800"/>
            <a:ext cx="1524000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FF00"/>
                </a:solidFill>
                <a:latin typeface="Bookman Old Style" pitchFamily="18" charset="0"/>
              </a:rPr>
              <a:t>КАРАСЬ</a:t>
            </a:r>
          </a:p>
        </p:txBody>
      </p:sp>
    </p:spTree>
    <p:extLst>
      <p:ext uri="{BB962C8B-B14F-4D97-AF65-F5344CB8AC3E}">
        <p14:creationId xmlns:p14="http://schemas.microsoft.com/office/powerpoint/2010/main" val="4221792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200" grpId="0" animBg="1"/>
      <p:bldP spid="18445" grpId="0" animBg="1"/>
      <p:bldP spid="18446" grpId="0" animBg="1"/>
      <p:bldP spid="8203" grpId="0" animBg="1"/>
      <p:bldP spid="18448" grpId="0" animBg="1"/>
      <p:bldP spid="18449" grpId="0" animBg="1"/>
      <p:bldP spid="8206" grpId="0" animBg="1"/>
      <p:bldP spid="8207" grpId="0" animBg="1"/>
      <p:bldP spid="18452" grpId="0" animBg="1"/>
      <p:bldP spid="18464" grpId="0" animBg="1"/>
      <p:bldP spid="18465" grpId="0" animBg="1"/>
      <p:bldP spid="184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4572000" y="41910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3962400" y="39624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6400800" y="38862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7162800" y="4191000"/>
            <a:ext cx="457200" cy="2514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 rot="7274813">
            <a:off x="2827337" y="2582863"/>
            <a:ext cx="1431925" cy="838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Oval 9"/>
          <p:cNvSpPr>
            <a:spLocks noChangeArrowheads="1"/>
          </p:cNvSpPr>
          <p:nvPr/>
        </p:nvSpPr>
        <p:spPr bwMode="auto">
          <a:xfrm rot="-2219063">
            <a:off x="1371600" y="1828800"/>
            <a:ext cx="2301875" cy="13858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0" name="AutoShape 10"/>
          <p:cNvSpPr>
            <a:spLocks noChangeArrowheads="1"/>
          </p:cNvSpPr>
          <p:nvPr/>
        </p:nvSpPr>
        <p:spPr bwMode="auto">
          <a:xfrm rot="9019900">
            <a:off x="2514600" y="3124200"/>
            <a:ext cx="827088" cy="701675"/>
          </a:xfrm>
          <a:prstGeom prst="triangle">
            <a:avLst>
              <a:gd name="adj" fmla="val 555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1" name="Oval 11"/>
          <p:cNvSpPr>
            <a:spLocks noChangeArrowheads="1"/>
          </p:cNvSpPr>
          <p:nvPr/>
        </p:nvSpPr>
        <p:spPr bwMode="auto">
          <a:xfrm>
            <a:off x="3733800" y="2514600"/>
            <a:ext cx="4495800" cy="2057400"/>
          </a:xfrm>
          <a:prstGeom prst="ellipse">
            <a:avLst/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2" name="AutoShape 12"/>
          <p:cNvSpPr>
            <a:spLocks noChangeArrowheads="1"/>
          </p:cNvSpPr>
          <p:nvPr/>
        </p:nvSpPr>
        <p:spPr bwMode="auto">
          <a:xfrm rot="-4056305">
            <a:off x="8001000" y="3124200"/>
            <a:ext cx="381000" cy="381000"/>
          </a:xfrm>
          <a:prstGeom prst="flowChartTerminator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3" name="AutoShape 13"/>
          <p:cNvSpPr>
            <a:spLocks noChangeArrowheads="1"/>
          </p:cNvSpPr>
          <p:nvPr/>
        </p:nvSpPr>
        <p:spPr bwMode="auto">
          <a:xfrm rot="6889579">
            <a:off x="777875" y="898525"/>
            <a:ext cx="1223963" cy="156051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4" name="AutoShape 14"/>
          <p:cNvSpPr>
            <a:spLocks noChangeArrowheads="1"/>
          </p:cNvSpPr>
          <p:nvPr/>
        </p:nvSpPr>
        <p:spPr bwMode="auto">
          <a:xfrm rot="-9935939">
            <a:off x="1676400" y="457200"/>
            <a:ext cx="1223963" cy="1560513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0203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58825" y="381000"/>
            <a:ext cx="8385175" cy="2590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 smtClean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  <a:t/>
            </a:r>
            <a:br>
              <a:rPr lang="ru-RU" sz="2000" b="0" dirty="0">
                <a:solidFill>
                  <a:schemeClr val="accent4">
                    <a:lumMod val="25000"/>
                  </a:schemeClr>
                </a:solidFill>
                <a:latin typeface="Gautami" pitchFamily="2"/>
              </a:rPr>
            </a:br>
            <a: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  <a:t>Огорчённая сорока</a:t>
            </a:r>
            <a:b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  <a:t>Возвращается с урока.</a:t>
            </a:r>
            <a:b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  <a:t>Весь урок болтала с сойкой</a:t>
            </a:r>
            <a:b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  <a:t>И домой вернулась с двойкой.</a:t>
            </a:r>
            <a:br>
              <a:rPr lang="ru-RU" sz="4800" b="0" dirty="0" smtClean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0" dirty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4800" b="0" dirty="0">
                <a:solidFill>
                  <a:schemeClr val="accent4">
                    <a:lumMod val="25000"/>
                  </a:schemeClr>
                </a:solidFill>
                <a:latin typeface="Arial Black" panose="020B0A04020102020204" pitchFamily="34" charset="0"/>
              </a:rPr>
            </a:br>
            <a:endParaRPr lang="ru-RU" sz="4800" b="0" dirty="0" smtClean="0">
              <a:solidFill>
                <a:schemeClr val="accent4">
                  <a:lumMod val="2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2296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64829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8" name="Rectangle 18"/>
          <p:cNvSpPr>
            <a:spLocks noGrp="1" noRot="1" noChangeArrowheads="1"/>
          </p:cNvSpPr>
          <p:nvPr>
            <p:ph type="title"/>
          </p:nvPr>
        </p:nvSpPr>
        <p:spPr>
          <a:xfrm>
            <a:off x="304800" y="304800"/>
            <a:ext cx="8385175" cy="152400"/>
          </a:xfrm>
        </p:spPr>
        <p:txBody>
          <a:bodyPr/>
          <a:lstStyle/>
          <a:p>
            <a:pPr algn="ctr" eaLnBrk="1" hangingPunct="1">
              <a:defRPr/>
            </a:pPr>
            <a:endParaRPr lang="ru-RU" sz="3200" dirty="0" smtClean="0">
              <a:latin typeface="Gautami" pitchFamily="2"/>
            </a:endParaRPr>
          </a:p>
        </p:txBody>
      </p:sp>
      <p:pic>
        <p:nvPicPr>
          <p:cNvPr id="2050" name="Picture 2" descr="http://nevseoboi.com.ua/uploads/posts/2010-01/1263583110_deer85_1024x76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736x/cc/19/06/cc1906ebdac952500852d108dc41b142--chocolate-moose-moose-hun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85800"/>
            <a:ext cx="18288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99px.ru/sstorage/53/2017/11/mid_214395_2957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14400"/>
            <a:ext cx="320181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p.widewallpapers.net/2k/animals/squirrels/1600x900/squirrel-wallpaper-1600x900-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7" y="2482668"/>
            <a:ext cx="32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get.pxhere.com/photo/grass-wildlife-mammal-squirrel-fauna-rabbit-hare-vertebrate-chipmunk-domestic-rabbit-fox-squirrel-rabits-and-hares-wood-rabbit-1489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09181"/>
            <a:ext cx="227087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cdn01.ru/files/users/images/44/29/442921a941ad5e66c77222c178f461c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54" y="4114800"/>
            <a:ext cx="269789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avatars.mds.yandex.net/get-pdb/471286/a51ceae7-5789-41de-858c-cf9eb38a7ea8/s1200?webp=fal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134" y="3059696"/>
            <a:ext cx="3468666" cy="273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990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</a:rPr>
              <a:t>Трав копытами касаясь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</a:rPr>
              <a:t>Ходит по лесу красавец.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</a:rPr>
              <a:t>Ходит смело и легко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</a:rPr>
              <a:t>Рога раскинув широко.</a:t>
            </a:r>
            <a:endParaRPr lang="ru-RU" sz="48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3913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LES_28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7696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385175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600" smtClean="0">
                <a:solidFill>
                  <a:srgbClr val="990000"/>
                </a:solidFill>
                <a:latin typeface="Gautami" pitchFamily="2"/>
              </a:rPr>
              <a:t>ЛОСЬ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8385175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62000"/>
            <a:ext cx="8007350" cy="5334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Лось копытом застучал,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Головою покачал,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Низко голову склонил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И воды в реке попил.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Снова голову поднял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</a:rPr>
              <a:t>И по лесу побежал</a:t>
            </a:r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48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6462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6699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ВНЕШНИЙ ВИД</a:t>
            </a:r>
            <a:endParaRPr lang="ru-RU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990600"/>
            <a:ext cx="4724400" cy="5105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голова  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т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уловище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оги     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х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вост  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у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ши         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р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ога 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 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в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ес     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д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лина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в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ысота  </a:t>
            </a:r>
            <a:endParaRPr lang="ru-RU" sz="2400" dirty="0">
              <a:solidFill>
                <a:schemeClr val="accent4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953000" y="914400"/>
            <a:ext cx="3927475" cy="4800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крупная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dirty="0" smtClean="0"/>
              <a:t>         </a:t>
            </a: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большое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       длинные </a:t>
            </a:r>
            <a:endParaRPr lang="ru-RU" dirty="0">
              <a:solidFill>
                <a:schemeClr val="accent4">
                  <a:lumMod val="10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           12 </a:t>
            </a: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см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           25 </a:t>
            </a: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см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в форме лопаты, большие у самца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500 кг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до 3 м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 Black" panose="020B0A04020102020204" pitchFamily="34" charset="0"/>
              </a:rPr>
              <a:t>2,5 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06657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660525"/>
          </a:xfrm>
        </p:spPr>
        <p:txBody>
          <a:bodyPr/>
          <a:lstStyle/>
          <a:p>
            <a:r>
              <a:rPr lang="ru-RU" sz="5400" dirty="0"/>
              <a:t>л</a:t>
            </a:r>
            <a:r>
              <a:rPr lang="ru-RU" sz="5400" dirty="0" smtClean="0"/>
              <a:t>ось  </a:t>
            </a:r>
            <a:br>
              <a:rPr lang="ru-RU" sz="5400" dirty="0" smtClean="0"/>
            </a:br>
            <a:r>
              <a:rPr lang="ru-RU" sz="5400" dirty="0" smtClean="0"/>
              <a:t>лосиха </a:t>
            </a:r>
            <a:br>
              <a:rPr lang="ru-RU" sz="5400" dirty="0" smtClean="0"/>
            </a:br>
            <a:r>
              <a:rPr lang="ru-RU" sz="5400" dirty="0" smtClean="0"/>
              <a:t>лосёнок</a:t>
            </a:r>
            <a:endParaRPr lang="ru-RU" sz="5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3" y="3657600"/>
            <a:ext cx="5184002" cy="297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16" y="304800"/>
            <a:ext cx="4648696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8263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1033</TotalTime>
  <Words>238</Words>
  <Application>Microsoft Office PowerPoint</Application>
  <PresentationFormat>Экран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Трава</vt:lpstr>
      <vt:lpstr> </vt:lpstr>
      <vt:lpstr>               Огорчённая сорока Возвращается с урока. Весь урок болтала с сойкой И домой вернулась с двойкой.  </vt:lpstr>
      <vt:lpstr>Презентация PowerPoint</vt:lpstr>
      <vt:lpstr>Презентация PowerPoint</vt:lpstr>
      <vt:lpstr>Презентация PowerPoint</vt:lpstr>
      <vt:lpstr>ЛОСЬ</vt:lpstr>
      <vt:lpstr>Презентация PowerPoint</vt:lpstr>
      <vt:lpstr>ВНЕШНИЙ ВИД</vt:lpstr>
      <vt:lpstr>лось   лосиха  лосёнок</vt:lpstr>
      <vt:lpstr>Питание</vt:lpstr>
      <vt:lpstr>Презентация PowerPoint</vt:lpstr>
      <vt:lpstr>ПЛАН</vt:lpstr>
      <vt:lpstr>Презентация PowerPoint</vt:lpstr>
      <vt:lpstr>Презентация PowerPoint</vt:lpstr>
      <vt:lpstr>СОБЕРИ ФИГУРУ ЛОСЯ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интернат11</cp:lastModifiedBy>
  <cp:revision>48</cp:revision>
  <cp:lastPrinted>1601-01-01T00:00:00Z</cp:lastPrinted>
  <dcterms:created xsi:type="dcterms:W3CDTF">1601-01-01T00:00:00Z</dcterms:created>
  <dcterms:modified xsi:type="dcterms:W3CDTF">2021-02-17T07:26:34Z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