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78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  <p:sldId id="280" r:id="rId25"/>
    <p:sldId id="281" r:id="rId26"/>
    <p:sldId id="282" r:id="rId27"/>
    <p:sldId id="283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00"/>
    <a:srgbClr val="66FFFF"/>
    <a:srgbClr val="9900CC"/>
    <a:srgbClr val="000000"/>
    <a:srgbClr val="9999FF"/>
    <a:srgbClr val="FF66FF"/>
    <a:srgbClr val="3366FF"/>
    <a:srgbClr val="996633"/>
    <a:srgbClr val="009900"/>
    <a:srgbClr val="FF7C8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1350" y="-7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32808D-FE37-4778-BF4A-4D5C1482E826}" type="datetimeFigureOut">
              <a:rPr lang="ru-RU" smtClean="0"/>
              <a:pPr/>
              <a:t>10.01.2020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56EC2C-F649-4592-B7B5-9E93AF04EFB2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8.xml"/><Relationship Id="rId26" Type="http://schemas.openxmlformats.org/officeDocument/2006/relationships/slide" Target="slide26.xml"/><Relationship Id="rId3" Type="http://schemas.openxmlformats.org/officeDocument/2006/relationships/slide" Target="slide3.xml"/><Relationship Id="rId21" Type="http://schemas.openxmlformats.org/officeDocument/2006/relationships/slide" Target="slide21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7.xml"/><Relationship Id="rId25" Type="http://schemas.openxmlformats.org/officeDocument/2006/relationships/slide" Target="slide25.xml"/><Relationship Id="rId2" Type="http://schemas.openxmlformats.org/officeDocument/2006/relationships/image" Target="../media/image2.jpeg"/><Relationship Id="rId16" Type="http://schemas.openxmlformats.org/officeDocument/2006/relationships/slide" Target="slide16.xml"/><Relationship Id="rId20" Type="http://schemas.openxmlformats.org/officeDocument/2006/relationships/slide" Target="slide20.xml"/><Relationship Id="rId1" Type="http://schemas.openxmlformats.org/officeDocument/2006/relationships/slideLayout" Target="../slideLayouts/slideLayout7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24" Type="http://schemas.openxmlformats.org/officeDocument/2006/relationships/slide" Target="slide24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3.xml"/><Relationship Id="rId10" Type="http://schemas.openxmlformats.org/officeDocument/2006/relationships/slide" Target="slide10.xml"/><Relationship Id="rId19" Type="http://schemas.openxmlformats.org/officeDocument/2006/relationships/slide" Target="slide19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2.xml"/><Relationship Id="rId27" Type="http://schemas.openxmlformats.org/officeDocument/2006/relationships/slide" Target="slide2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User\Рабочий стол\Игры разума ВОВ 2019-2020\img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81000" y="0"/>
            <a:ext cx="9906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357166"/>
            <a:ext cx="9144000" cy="2857520"/>
          </a:xfrm>
        </p:spPr>
        <p:txBody>
          <a:bodyPr>
            <a:normAutofit fontScale="90000"/>
          </a:bodyPr>
          <a:lstStyle/>
          <a:p>
            <a:r>
              <a:rPr lang="ru-RU" sz="8000" dirty="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«ИГРЫ РАЗУМА»</a:t>
            </a:r>
            <a:r>
              <a:rPr lang="ru-RU" sz="8900" dirty="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8900" dirty="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dirty="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тема: </a:t>
            </a:r>
            <a:br>
              <a:rPr lang="ru-RU" sz="4900" dirty="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ln w="3200">
                  <a:solidFill>
                    <a:srgbClr val="C00000">
                      <a:alpha val="25000"/>
                    </a:srgbClr>
                  </a:solidFill>
                  <a:prstDash val="solid"/>
                  <a:round/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«Великая Отечественная Война»</a:t>
            </a:r>
            <a:endParaRPr lang="ru-RU" sz="6000" b="1" dirty="0">
              <a:ln w="3200">
                <a:solidFill>
                  <a:srgbClr val="C00000">
                    <a:alpha val="25000"/>
                  </a:srgbClr>
                </a:solidFill>
                <a:prstDash val="solid"/>
                <a:round/>
              </a:ln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User\Рабочий стол\Игры разума ВОВ 2019-2020\0002-004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4098" y="281940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бутылках с горючей смесью, используемых русскими во время Великой Отечественной войны, часто наклеивались этикетки. Что на них было написано?</a:t>
            </a:r>
          </a:p>
          <a:p>
            <a:pPr algn="ctr"/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714348" y="4071942"/>
            <a:ext cx="8463750" cy="10477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b="1" i="1" dirty="0">
                <a:solidFill>
                  <a:srgbClr val="FF0000"/>
                </a:solidFill>
              </a:rPr>
              <a:t>Инструкция по применению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 descr="C:\Documents and Settings\User\Рабочий стол\Игры разума ВОВ 2019-2020\0002-004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23618" y="220980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боевых действий возле Одессы испытывалась острая нехватка техники. Командование приказало  пойти на хитрость. Соорудить боевую технику под названием «НИ-1». Расскажите о этой хитрости и расшифруйте </a:t>
            </a:r>
            <a:r>
              <a:rPr lang="ru-RU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абривиатуру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«НИ-1» </a:t>
            </a:r>
          </a:p>
          <a:p>
            <a:pPr lvl="0" algn="ctr">
              <a:spcBef>
                <a:spcPct val="0"/>
              </a:spcBef>
              <a:defRPr/>
            </a:pP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944" y="6130692"/>
            <a:ext cx="2000111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0" y="3140968"/>
            <a:ext cx="9267618" cy="1368152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Командование приказало обшить 20 тракторов листами брони и установить на них муляжи орудий. Ставка делалась на психологический эффект. Атака проходила ночью, и в темноте трактора с включенными фарами и муляжами орудий наводили панику в рядах румынских частей, осаждавших Одессу. Солдаты прозвали эти машины НИ-1, что означает «На испуг».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804" y="-149511"/>
            <a:ext cx="9755188" cy="732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7451" y="162880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defRPr/>
            </a:pPr>
            <a:r>
              <a:rPr lang="ru-RU" sz="3600" dirty="0"/>
              <a:t>«Русские москиты в море! Спасайся, кто может!» — такую команду передавали фашисты, когда замечали эти </a:t>
            </a:r>
            <a:r>
              <a:rPr lang="ru-RU" sz="3600" dirty="0" smtClean="0"/>
              <a:t>суда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5429264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2668544" y="3511264"/>
            <a:ext cx="4248472" cy="86409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lvl="0" indent="-274320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Торпедный катер Г-5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2685" y="342900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Когда Жуков узнал, что в мастерской Мариинского театра делают “игрушки” для обмана немцев, то довольно скептически отнёсся к этой затее, но вместе с тем приказал за ночь сделать их не 50, а 100 штук.</a:t>
            </a:r>
          </a:p>
          <a:p>
            <a:pPr algn="ctr"/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за “игрушки” делали в мастерской Мариинского театра?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643306" y="5429264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4"/>
          <p:cNvSpPr txBox="1">
            <a:spLocks/>
          </p:cNvSpPr>
          <p:nvPr/>
        </p:nvSpPr>
        <p:spPr>
          <a:xfrm>
            <a:off x="1043608" y="5286388"/>
            <a:ext cx="1357322" cy="785818"/>
          </a:xfrm>
          <a:prstGeom prst="rect">
            <a:avLst/>
          </a:prstGeom>
          <a:solidFill>
            <a:schemeClr val="bg1"/>
          </a:solidFill>
        </p:spPr>
        <p:txBody>
          <a:bodyPr vert="horz">
            <a:no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endParaRPr kumimoji="0" lang="ru-RU" sz="5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Содержимое 4"/>
          <p:cNvSpPr txBox="1">
            <a:spLocks/>
          </p:cNvSpPr>
          <p:nvPr/>
        </p:nvSpPr>
        <p:spPr>
          <a:xfrm>
            <a:off x="2392425" y="5036355"/>
            <a:ext cx="4752528" cy="785818"/>
          </a:xfrm>
          <a:prstGeom prst="rect">
            <a:avLst/>
          </a:prstGeom>
          <a:noFill/>
        </p:spPr>
        <p:txBody>
          <a:bodyPr vert="horz">
            <a:noAutofit/>
          </a:bodyPr>
          <a:lstStyle/>
          <a:p>
            <a:pPr marL="274320" lvl="0" indent="-274320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5400" b="1" dirty="0">
                <a:solidFill>
                  <a:srgbClr val="FF0000"/>
                </a:solidFill>
              </a:rPr>
              <a:t>Макеты танков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Управляющая кнопка: возврат 17">
            <a:hlinkClick r:id="rId2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762752" y="4293096"/>
            <a:ext cx="4380752" cy="107157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Б.С.Левитан</a:t>
            </a:r>
            <a:endParaRPr lang="ru-RU" sz="48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82310" y="2276872"/>
            <a:ext cx="8929718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Адольф Гитлер считал своим личным врагом не Сталина, а его…. За его голову была обещана награда - 250 тыс. немецких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марок.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428728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возврат 7">
            <a:hlinkClick r:id="rId2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79510" y="3356992"/>
            <a:ext cx="8640961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1942 году в Астрахани формировалась 28-я резервная армия. Для пушек не хватало тягловой силы. По этой причине военные были вынуждены вылавливать в окрестностях Астрахани этих животных. Назовите этого животного?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4"/>
          <p:cNvSpPr>
            <a:spLocks noGrp="1"/>
          </p:cNvSpPr>
          <p:nvPr>
            <p:ph idx="1"/>
          </p:nvPr>
        </p:nvSpPr>
        <p:spPr>
          <a:xfrm>
            <a:off x="3923928" y="5025408"/>
            <a:ext cx="4320480" cy="130241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Верблюд</a:t>
            </a:r>
            <a:endParaRPr lang="ru-RU" sz="48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sz="5400" dirty="0"/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2475065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defRPr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Советские солдаты в первую военную зиму 1941–42 гг. страдали от нехватки продовольствия, поскольку от сильных морозов продукты рассыпались в труху, портились даже консервы. Что посоветовал  старый военный интендант Сталину</a:t>
            </a:r>
            <a:r>
              <a:rPr lang="ru-RU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kumimoji="0" lang="ru-RU" sz="32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2928926" y="4176424"/>
            <a:ext cx="5891546" cy="1961855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Формулу </a:t>
            </a:r>
          </a:p>
          <a:p>
            <a:pPr marL="27432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«С». </a:t>
            </a:r>
          </a:p>
          <a:p>
            <a:pPr marL="27432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Спирт</a:t>
            </a:r>
            <a:r>
              <a:rPr lang="ru-RU" sz="36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Сало, Сухари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lvl="0" indent="-274320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kumimoji="0" lang="ru-RU" sz="4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возврат 9">
            <a:hlinkClick r:id="rId2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321455" y="3068960"/>
            <a:ext cx="828092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ct val="0"/>
              </a:spcBef>
              <a:defRPr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Немецкая разведка успешно действовала в советском тылу. Абсолютно везде, кроме Ленинграда. Немцы посылали шпионов в блокадный город, снабжая их всеми нужными вещами: документы, одежда, деньги и т.п. Однако их вычислял первый попавшийся патруль при проверке документов. Немцы испробовали все уловки, добились полного сходства поддельных документов с настоящими. Но все равно «липу»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обнаруживали. 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Немцы так и не смогли решить эту проблему.  Назовите как были расшифрованы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шпионы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9930" y="4765614"/>
            <a:ext cx="144270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0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1115616" y="4401930"/>
            <a:ext cx="7910620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20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Наши делали скрепки для листов из обычного железа, а противник из нержавейки. Соответственно, в блокадном Ленинграде не было человека, который имел бы документы с новыми скрепками, у всех они были ржавые. А немецкие выдавали себя своим блеском</a:t>
            </a:r>
            <a:r>
              <a:rPr 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возврат 9">
            <a:hlinkClick r:id="rId2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6" name="Picture 6" descr="C:\Documents and Settings\User\Рабочий стол\Игры разума ВОВ 2019-2020\63966-9c202-43349159-m750x740-ued5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7394" cy="68580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285720" y="3500438"/>
            <a:ext cx="8501090" cy="1714512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b="1" i="1" dirty="0" smtClean="0">
                <a:solidFill>
                  <a:srgbClr val="C00000"/>
                </a:solidFill>
              </a:rPr>
              <a:t>Надпись: «Граждане, при артобстреле эта сторона улицы наиболее опасна» </a:t>
            </a:r>
            <a:endParaRPr lang="ru-RU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0" y="500042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858016" y="557214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14282" y="1357298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lvl="0" algn="ctr"/>
            <a:r>
              <a:rPr lang="ru-RU" sz="3600" b="1" dirty="0" smtClean="0"/>
              <a:t>Что до сих пор храниться в Ленинграде на одном из домов Невского проспекта?</a:t>
            </a:r>
            <a:endParaRPr lang="ru-RU" sz="3600" dirty="0" smtClean="0"/>
          </a:p>
        </p:txBody>
      </p:sp>
      <p:sp>
        <p:nvSpPr>
          <p:cNvPr id="10" name="Управляющая кнопка: возврат 9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482" name="AutoShape 2" descr="https://static.auction.ru/offer_images/2018/07/06/10/big/1/1zMa5dNwF6v/blokadka_leningrad_v_dni_vojny_ploshchad_urickogo_1943_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https://static.auction.ru/offer_images/2018/07/06/10/big/1/1zMa5dNwF6v/blokadka_leningrad_v_dni_vojny_ploshchad_urickogo_1943_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icture 6" descr="C:\Documents and Settings\User\Рабочий стол\Игры разума ВОВ 2019-2020\63966-9c202-43349159-m750x740-ued5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7394" cy="68580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28596" y="4214818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600" b="1" dirty="0" smtClean="0"/>
              <a:t>Название знаменитой дороги, связывавшей во время блокады Ленинград и Большую землю, известно всем – “Дорога Жизни”.   Но немногие знают, что это название появилось позднее, а как называли этот путь в начале, когда он только начал действовать?</a:t>
            </a:r>
            <a:endParaRPr lang="ru-RU" sz="3600" dirty="0" smtClean="0"/>
          </a:p>
          <a:p>
            <a:pPr lvl="0" algn="ctr">
              <a:spcBef>
                <a:spcPct val="0"/>
              </a:spcBef>
              <a:defRPr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sz="3600" spc="-10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429520" y="0"/>
            <a:ext cx="1714480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40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одержимое 4"/>
          <p:cNvSpPr txBox="1">
            <a:spLocks/>
          </p:cNvSpPr>
          <p:nvPr/>
        </p:nvSpPr>
        <p:spPr>
          <a:xfrm>
            <a:off x="2643174" y="5357826"/>
            <a:ext cx="4857784" cy="8572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Дорога смерти</a:t>
            </a:r>
            <a:endParaRPr kumimoji="0" lang="ru-RU" sz="3600" b="1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9" name="Управляющая кнопка: возврат 18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User\Рабочий стол\Игры разума ВОВ 2019-2020\img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Шестиугольник 3"/>
          <p:cNvSpPr/>
          <p:nvPr/>
        </p:nvSpPr>
        <p:spPr>
          <a:xfrm>
            <a:off x="514084" y="1142984"/>
            <a:ext cx="2772032" cy="9000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ЛИЧНОСТИ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Шестиугольник 5"/>
          <p:cNvSpPr/>
          <p:nvPr/>
        </p:nvSpPr>
        <p:spPr>
          <a:xfrm>
            <a:off x="3286116" y="11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00000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5</a:t>
            </a:r>
            <a:endParaRPr lang="ru-RU" sz="3600" dirty="0">
              <a:ln>
                <a:solidFill>
                  <a:srgbClr val="000000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Шестиугольник 7"/>
          <p:cNvSpPr/>
          <p:nvPr/>
        </p:nvSpPr>
        <p:spPr>
          <a:xfrm>
            <a:off x="4366116" y="11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4" action="ppaction://hlinksldjump"/>
              </a:rPr>
              <a:t>10</a:t>
            </a:r>
            <a:endParaRPr lang="ru-RU" sz="3600" dirty="0">
              <a:ln>
                <a:solidFill>
                  <a:srgbClr val="000000"/>
                </a:solidFill>
              </a:ln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Шестиугольник 8"/>
          <p:cNvSpPr/>
          <p:nvPr/>
        </p:nvSpPr>
        <p:spPr>
          <a:xfrm>
            <a:off x="5446116" y="11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hlinkClick r:id="rId5" action="ppaction://hlinksldjump"/>
              </a:rPr>
              <a:t>15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Шестиугольник 9"/>
          <p:cNvSpPr/>
          <p:nvPr/>
        </p:nvSpPr>
        <p:spPr>
          <a:xfrm>
            <a:off x="6526116" y="11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6" action="ppaction://hlinksldjump"/>
              </a:rPr>
              <a:t>20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Шестиугольник 10"/>
          <p:cNvSpPr/>
          <p:nvPr/>
        </p:nvSpPr>
        <p:spPr>
          <a:xfrm>
            <a:off x="7606116" y="11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7" action="ppaction://hlinksldjump"/>
              </a:rPr>
              <a:t>25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Шестиугольник 11"/>
          <p:cNvSpPr/>
          <p:nvPr/>
        </p:nvSpPr>
        <p:spPr>
          <a:xfrm>
            <a:off x="514084" y="2042984"/>
            <a:ext cx="2772032" cy="9000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ОРУЖИЕ</a:t>
            </a:r>
            <a:endParaRPr lang="ru-RU" sz="20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Шестиугольник 12"/>
          <p:cNvSpPr/>
          <p:nvPr/>
        </p:nvSpPr>
        <p:spPr>
          <a:xfrm>
            <a:off x="3286116" y="20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8" action="ppaction://hlinksldjump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Шестиугольник 13"/>
          <p:cNvSpPr/>
          <p:nvPr/>
        </p:nvSpPr>
        <p:spPr>
          <a:xfrm>
            <a:off x="4366116" y="20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9" action="ppaction://hlinksldjump"/>
              </a:rPr>
              <a:t>10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Шестиугольник 14"/>
          <p:cNvSpPr/>
          <p:nvPr/>
        </p:nvSpPr>
        <p:spPr>
          <a:xfrm>
            <a:off x="5446116" y="20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0" action="ppaction://hlinksldjump"/>
              </a:rPr>
              <a:t>15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Шестиугольник 15"/>
          <p:cNvSpPr/>
          <p:nvPr/>
        </p:nvSpPr>
        <p:spPr>
          <a:xfrm>
            <a:off x="6526116" y="20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1" action="ppaction://hlinksldjump"/>
              </a:rPr>
              <a:t>20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Шестиугольник 16"/>
          <p:cNvSpPr/>
          <p:nvPr/>
        </p:nvSpPr>
        <p:spPr>
          <a:xfrm>
            <a:off x="7606116" y="20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2" action="ppaction://hlinksldjump"/>
              </a:rPr>
              <a:t>25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Шестиугольник 24"/>
          <p:cNvSpPr/>
          <p:nvPr/>
        </p:nvSpPr>
        <p:spPr>
          <a:xfrm>
            <a:off x="514084" y="2942984"/>
            <a:ext cx="2772032" cy="9000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СОБЫТИЯ</a:t>
            </a:r>
          </a:p>
        </p:txBody>
      </p:sp>
      <p:sp>
        <p:nvSpPr>
          <p:cNvPr id="26" name="Шестиугольник 25"/>
          <p:cNvSpPr/>
          <p:nvPr/>
        </p:nvSpPr>
        <p:spPr>
          <a:xfrm>
            <a:off x="3286116" y="29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3" action="ppaction://hlinksldjump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7" name="Шестиугольник 26"/>
          <p:cNvSpPr/>
          <p:nvPr/>
        </p:nvSpPr>
        <p:spPr>
          <a:xfrm>
            <a:off x="4366116" y="29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4" action="ppaction://hlinksldjump"/>
              </a:rPr>
              <a:t>10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Шестиугольник 27"/>
          <p:cNvSpPr/>
          <p:nvPr/>
        </p:nvSpPr>
        <p:spPr>
          <a:xfrm>
            <a:off x="5446116" y="29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5" action="ppaction://hlinksldjump"/>
              </a:rPr>
              <a:t>15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Шестиугольник 28"/>
          <p:cNvSpPr/>
          <p:nvPr/>
        </p:nvSpPr>
        <p:spPr>
          <a:xfrm>
            <a:off x="6526116" y="29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6" action="ppaction://hlinksldjump"/>
              </a:rPr>
              <a:t>20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Шестиугольник 29"/>
          <p:cNvSpPr/>
          <p:nvPr/>
        </p:nvSpPr>
        <p:spPr>
          <a:xfrm>
            <a:off x="7606116" y="29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7" action="ppaction://hlinksldjump"/>
              </a:rPr>
              <a:t>25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2" name="Шестиугольник 31"/>
          <p:cNvSpPr/>
          <p:nvPr/>
        </p:nvSpPr>
        <p:spPr>
          <a:xfrm>
            <a:off x="514084" y="3842984"/>
            <a:ext cx="2772032" cy="9000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ЛЕНИНГРАД 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3" name="Шестиугольник 32"/>
          <p:cNvSpPr/>
          <p:nvPr/>
        </p:nvSpPr>
        <p:spPr>
          <a:xfrm>
            <a:off x="3286116" y="38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8" action="ppaction://hlinksldjump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4" name="Шестиугольник 33"/>
          <p:cNvSpPr/>
          <p:nvPr/>
        </p:nvSpPr>
        <p:spPr>
          <a:xfrm>
            <a:off x="4366116" y="38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19" action="ppaction://hlinksldjump"/>
              </a:rPr>
              <a:t>10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Шестиугольник 34"/>
          <p:cNvSpPr/>
          <p:nvPr/>
        </p:nvSpPr>
        <p:spPr>
          <a:xfrm>
            <a:off x="5446116" y="38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0" action="ppaction://hlinksldjump"/>
              </a:rPr>
              <a:t>15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Шестиугольник 35"/>
          <p:cNvSpPr/>
          <p:nvPr/>
        </p:nvSpPr>
        <p:spPr>
          <a:xfrm>
            <a:off x="6526116" y="38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21" action="ppaction://hlinksldjump"/>
              </a:rPr>
              <a:t>20</a:t>
            </a:r>
            <a:endParaRPr lang="ru-RU" sz="3600" dirty="0">
              <a:ln>
                <a:solidFill>
                  <a:srgbClr val="000000"/>
                </a:solidFill>
              </a:ln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7" name="Шестиугольник 36"/>
          <p:cNvSpPr/>
          <p:nvPr/>
        </p:nvSpPr>
        <p:spPr>
          <a:xfrm>
            <a:off x="7606116" y="3842984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2" action="ppaction://hlinksldjump"/>
              </a:rPr>
              <a:t>25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" name="Шестиугольник 30"/>
          <p:cNvSpPr/>
          <p:nvPr/>
        </p:nvSpPr>
        <p:spPr>
          <a:xfrm>
            <a:off x="514084" y="4748066"/>
            <a:ext cx="2760792" cy="9000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ТРАГИЧЕСКОЕ НАЧАЛО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Шестиугольник 37"/>
          <p:cNvSpPr/>
          <p:nvPr/>
        </p:nvSpPr>
        <p:spPr>
          <a:xfrm>
            <a:off x="3274876" y="4748066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3" action="ppaction://hlinksldjump"/>
              </a:rPr>
              <a:t>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Шестиугольник 38"/>
          <p:cNvSpPr/>
          <p:nvPr/>
        </p:nvSpPr>
        <p:spPr>
          <a:xfrm>
            <a:off x="4354876" y="4748066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4" action="ppaction://hlinksldjump"/>
              </a:rPr>
              <a:t>10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Шестиугольник 39"/>
          <p:cNvSpPr/>
          <p:nvPr/>
        </p:nvSpPr>
        <p:spPr>
          <a:xfrm>
            <a:off x="5434876" y="4748066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5" action="ppaction://hlinksldjump"/>
              </a:rPr>
              <a:t>15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" name="Шестиугольник 40"/>
          <p:cNvSpPr/>
          <p:nvPr/>
        </p:nvSpPr>
        <p:spPr>
          <a:xfrm>
            <a:off x="6514876" y="4748066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rgbClr val="000000"/>
                  </a:solidFill>
                </a:ln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26" action="ppaction://hlinksldjump"/>
              </a:rPr>
              <a:t>20</a:t>
            </a:r>
            <a:endParaRPr lang="ru-RU" sz="3600" dirty="0">
              <a:ln>
                <a:solidFill>
                  <a:srgbClr val="000000"/>
                </a:solidFill>
              </a:ln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2" name="Шестиугольник 41"/>
          <p:cNvSpPr/>
          <p:nvPr/>
        </p:nvSpPr>
        <p:spPr>
          <a:xfrm>
            <a:off x="7594876" y="4748066"/>
            <a:ext cx="1060704" cy="914400"/>
          </a:xfrm>
          <a:prstGeom prst="hexagon">
            <a:avLst/>
          </a:prstGeom>
          <a:solidFill>
            <a:schemeClr val="accent3">
              <a:lumMod val="40000"/>
              <a:lumOff val="60000"/>
            </a:schemeClr>
          </a:solidFill>
          <a:ln>
            <a:solidFill>
              <a:srgbClr val="0099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ln>
                  <a:solidFill>
                    <a:sysClr val="windowText" lastClr="000000"/>
                  </a:solidFill>
                </a:ln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  <a:hlinkClick r:id="rId27" action="ppaction://hlinksldjump"/>
              </a:rPr>
              <a:t>25</a:t>
            </a:r>
            <a:endParaRPr lang="ru-RU" sz="3600" dirty="0">
              <a:ln>
                <a:solidFill>
                  <a:sysClr val="windowText" lastClr="000000"/>
                </a:solidFill>
              </a:ln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" dur="indefinite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" dur="indefinite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0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1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6" dur="indefinite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7" dur="indefinite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2" dur="indefinite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3" dur="indefinite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8" dur="indefinite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9" dur="indefinite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4" dur="indefinite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5" dur="indefinite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0" dur="indefinite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1" dur="indefinite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6" dur="indefinite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67" dur="indefinite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2" dur="indefinite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3" dur="indefinite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78" dur="indefinite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79" dur="indefinite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84" dur="indefinite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85" dur="indefinite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0" dur="indefinite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1" dur="indefinite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9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08" dur="indefinite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09" dur="indefinite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14" dur="indefinite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15" dur="indefinite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0" dur="indefinit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1" dur="indefinite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6" dur="indefinite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27" dur="indefinite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2" dur="indefinite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3" dur="indefinite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38" dur="indefinite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39" dur="indefinite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1" fill="hold">
                      <p:stCondLst>
                        <p:cond delay="0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44" dur="indefinite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45" dur="indefinite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4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7" fill="hold">
                      <p:stCondLst>
                        <p:cond delay="0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9" presetClass="emph" presetSubtype="0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50" dur="indefinite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51" dur="indefinite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6" descr="C:\Documents and Settings\User\Рабочий стол\Игры разума ВОВ 2019-2020\63966-9c202-43349159-m750x740-ued5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7394" cy="6858000"/>
          </a:xfrm>
          <a:prstGeom prst="rect">
            <a:avLst/>
          </a:prstGeom>
          <a:noFill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1285852" y="4500570"/>
            <a:ext cx="7286676" cy="107157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sz="4400" b="1" i="1" dirty="0" smtClean="0">
                <a:solidFill>
                  <a:srgbClr val="C00000"/>
                </a:solidFill>
              </a:rPr>
              <a:t>Для захоронения жертв блокады – Пискаревское кладбище</a:t>
            </a:r>
            <a:endParaRPr lang="ru-RU" sz="4400" i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0" y="3000372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/>
              <a:t>Это было самое безопасное место в Ленинграде. Туда не долетали снаряды, и в этом районе не было заводов, которые могли быть подвергнуты бомбардировке. Для чего было выбрано это место в декабре 1941 года?</a:t>
            </a:r>
            <a:endParaRPr kumimoji="0" lang="ru-RU" sz="35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6" descr="C:\Documents and Settings\User\Рабочий стол\Игры разума ВОВ 2019-2020\63966-9c202-43349159-m750x740-ued5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7394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0" y="4000504"/>
            <a:ext cx="9324528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Как только в апреле 1943-го года частично прорвали блокаду и проложили от Шлиссельбурга до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Морозовки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железную дорогу, одним из первых стратегически важных грузов, находившийся в четырех вагонах, позволил спасти в Ленинграде уцелевшие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продсклады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   Что это был за груз?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28992" y="5429264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107504" y="4585283"/>
            <a:ext cx="2882393" cy="1577336"/>
          </a:xfrm>
          <a:prstGeom prst="rect">
            <a:avLst/>
          </a:prstGeom>
        </p:spPr>
        <p:txBody>
          <a:bodyPr vert="horz">
            <a:normAutofit fontScale="62500" lnSpcReduction="20000"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6000" dirty="0" smtClean="0"/>
              <a:t>  </a:t>
            </a:r>
            <a:r>
              <a:rPr lang="ru-RU" sz="9600" b="1" dirty="0">
                <a:solidFill>
                  <a:srgbClr val="FF0000"/>
                </a:solidFill>
              </a:rPr>
              <a:t>кошки</a:t>
            </a:r>
            <a:r>
              <a:rPr lang="ru-RU" sz="9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kumimoji="0" lang="ru-RU" sz="9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90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возврат 9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8" grpId="0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6" descr="C:\Documents and Settings\User\Рабочий стол\Игры разума ВОВ 2019-2020\63966-9c202-43349159-m750x740-ued5e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507394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81697" y="341530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b="1" dirty="0"/>
              <a:t>Успенская церковь на Малой </a:t>
            </a:r>
            <a:r>
              <a:rPr lang="ru-RU" sz="3600" b="1" dirty="0" err="1"/>
              <a:t>Охте</a:t>
            </a:r>
            <a:r>
              <a:rPr lang="ru-RU" sz="3600" b="1" dirty="0"/>
              <a:t> построена на месте старого кладбища, на котором во время блокады Ленинграда хоронили людей, умерших от голода. Церковь строилась на пожертвования горожан, и в ее стенах находятся 8 тысяч кирпичей. А что написано на этих кирпичах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76256" y="6012738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365274" y="4704123"/>
            <a:ext cx="8960423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3600" b="1" i="1" dirty="0">
                <a:solidFill>
                  <a:srgbClr val="FF0000"/>
                </a:solidFill>
              </a:rPr>
              <a:t>Имена людей, погибших во время блокады</a:t>
            </a:r>
            <a:r>
              <a:rPr lang="ru-RU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9289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1882" y="1340768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крепость, которая героически оборонялась с 22 июня до 20-х чисел июля 1941 г. в тылу немецких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войск?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971600" y="4132930"/>
            <a:ext cx="7452352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4400" b="1" i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Брестская крепость </a:t>
            </a:r>
            <a:endParaRPr kumimoji="0" lang="ru-RU" sz="4400" b="1" i="0" u="none" strike="noStrike" kern="1200" cap="none" spc="0" normalizeH="0" baseline="0" noProof="0" dirty="0" smtClean="0">
              <a:ln>
                <a:solidFill>
                  <a:schemeClr val="tx1"/>
                </a:solidFill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274320" marR="0" lvl="0" indent="-27432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endParaRPr kumimoji="0" lang="ru-RU" sz="4400" b="0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-15325" y="1896422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Назовите белорусский город, под которым 14 июля 1941 года наша армия впервые применила «катюши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86380" y="5072074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5076056" y="3861048"/>
            <a:ext cx="2505460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Орша</a:t>
            </a:r>
            <a:endParaRPr kumimoji="0" lang="ru-RU" sz="5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0" y="1269100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каких боях и когда родилась советская гвардия – гордость нашей армии? </a:t>
            </a:r>
          </a:p>
          <a:p>
            <a:pPr lvl="0" algn="ctr">
              <a:spcBef>
                <a:spcPct val="0"/>
              </a:spcBef>
              <a:defRPr/>
            </a:pP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5786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0" y="2500306"/>
            <a:ext cx="8820472" cy="107157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 сентября 1941г. 10,127,153,161-я стрелковые дивизии геройским сражались с врагом под Минском, Смоленском, участвовали в контрударе под Ельней. За массовый героизм, мужество личного состава, высокое воинское мастерство они были переименованы в гвардейские.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озврат 8">
            <a:hlinkClick r:id="rId2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1606595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какой битвы был развеян миф о непобедимости гитлеровской армии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29322" y="5286388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Содержимое 4"/>
          <p:cNvSpPr txBox="1">
            <a:spLocks/>
          </p:cNvSpPr>
          <p:nvPr/>
        </p:nvSpPr>
        <p:spPr>
          <a:xfrm>
            <a:off x="642910" y="3933056"/>
            <a:ext cx="8249570" cy="122413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 битвы под Москвой (</a:t>
            </a:r>
            <a:r>
              <a:rPr lang="ru-RU" sz="3200" b="1" dirty="0" smtClean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1941-1942</a:t>
            </a:r>
            <a:r>
              <a:rPr lang="ru-RU" sz="32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kumimoji="0" lang="ru-RU" sz="32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Управляющая кнопка: возврат 13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813" y="0"/>
            <a:ext cx="919321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-11513" y="2886472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Фашистские войска в 1941-1942 году потратили на захват этого города 250 дней, а советские войска освободили его в 1944 году за 5 дней. </a:t>
            </a:r>
            <a:endParaRPr lang="ru-RU" sz="3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0"/>
              </a:spcBef>
              <a:defRPr/>
            </a:pP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это за город?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714744" y="557214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одержимое 4"/>
          <p:cNvSpPr txBox="1">
            <a:spLocks/>
          </p:cNvSpPr>
          <p:nvPr/>
        </p:nvSpPr>
        <p:spPr>
          <a:xfrm>
            <a:off x="2034671" y="4435972"/>
            <a:ext cx="5242904" cy="1136168"/>
          </a:xfrm>
          <a:prstGeom prst="rect">
            <a:avLst/>
          </a:prstGeom>
          <a:noFill/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5400" b="1" dirty="0">
                <a:ln>
                  <a:solidFill>
                    <a:schemeClr val="tx1"/>
                  </a:solidFill>
                </a:ln>
                <a:solidFill>
                  <a:schemeClr val="bg1"/>
                </a:solidFill>
              </a:rPr>
              <a:t>Севастополь</a:t>
            </a:r>
            <a:endParaRPr kumimoji="0" lang="ru-RU" sz="5400" b="1" i="0" u="none" strike="noStrike" kern="1200" cap="none" spc="0" normalizeH="0" baseline="0" noProof="0" dirty="0">
              <a:ln>
                <a:solidFill>
                  <a:schemeClr val="tx1"/>
                </a:solidFill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Управляющая кнопка: возврат 15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User\Рабочий стол\Игры разума ВОВ 2019-2020\0002-004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000100" y="2071678"/>
            <a:ext cx="7572396" cy="1571636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algn="ctr">
              <a:spcBef>
                <a:spcPct val="0"/>
              </a:spcBef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Назовите советского политика, который 22 июня 1941 года выступил по радио со словами: «Наше дело правое, враг будет разбит, победа будет за нами!» </a:t>
            </a:r>
          </a:p>
          <a:p>
            <a:pPr lvl="0" algn="ctr">
              <a:spcBef>
                <a:spcPct val="0"/>
              </a:spcBef>
              <a:defRPr/>
            </a:pP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5786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4"/>
          <p:cNvSpPr txBox="1">
            <a:spLocks noGrp="1"/>
          </p:cNvSpPr>
          <p:nvPr>
            <p:ph idx="1"/>
          </p:nvPr>
        </p:nvSpPr>
        <p:spPr>
          <a:xfrm>
            <a:off x="2643174" y="3500438"/>
            <a:ext cx="4714876" cy="85725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2"/>
              </a:buClr>
              <a:buSzPct val="85000"/>
              <a:buFont typeface="Wingdings 2"/>
              <a:buNone/>
              <a:tabLst/>
              <a:defRPr/>
            </a:pP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В. М. Молотов 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Управляющая кнопка: возврат 9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User\Рабочий стол\Игры разума ВОВ 2019-2020\0002-004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85784" y="-214338"/>
            <a:ext cx="9753600" cy="7315200"/>
          </a:xfrm>
          <a:prstGeom prst="rect">
            <a:avLst/>
          </a:prstGeom>
          <a:noFill/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540000" y="4714884"/>
            <a:ext cx="8715404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endParaRPr lang="ru-RU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0"/>
              </a:spcBef>
              <a:defRPr/>
            </a:pPr>
            <a:r>
              <a:rPr lang="ru-RU" sz="3600" dirty="0" smtClean="0">
                <a:solidFill>
                  <a:srgbClr val="002060"/>
                </a:solidFill>
              </a:rPr>
              <a:t> </a:t>
            </a:r>
          </a:p>
          <a:p>
            <a:pPr lvl="0" algn="ctr">
              <a:spcBef>
                <a:spcPct val="0"/>
              </a:spcBef>
              <a:defRPr/>
            </a:pPr>
            <a:r>
              <a:rPr lang="ru-RU" sz="3600" dirty="0" smtClean="0">
                <a:solidFill>
                  <a:srgbClr val="002060"/>
                </a:solidFill>
              </a:rPr>
              <a:t>  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00430" y="5715016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5214942" y="3643314"/>
            <a:ext cx="3500462" cy="92869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/>
          <a:p>
            <a:pPr marL="274320" lvl="0" indent="-274320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4800" i="1" dirty="0" err="1" smtClean="0"/>
              <a:t>Рихард</a:t>
            </a:r>
            <a:r>
              <a:rPr lang="ru-RU" sz="4800" i="1" dirty="0" smtClean="0"/>
              <a:t> </a:t>
            </a:r>
            <a:r>
              <a:rPr lang="ru-RU" sz="4800" i="1" dirty="0" err="1" smtClean="0"/>
              <a:t>Зорге</a:t>
            </a:r>
            <a:r>
              <a:rPr kumimoji="0" lang="ru-RU" sz="4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  <a:endParaRPr kumimoji="0" lang="ru-RU" sz="4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0" name="Управляющая кнопка: возврат 9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928662" y="1000108"/>
            <a:ext cx="7786742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За три недели до вторжения фашистов в нашу страну советский разведчик передал в Москву, что война начнется 22 июня.    Кто был этим разведчиком?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User\Рабочий стол\Игры разума ВОВ 2019-2020\0002-004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000364" y="4000504"/>
            <a:ext cx="5857916" cy="1500198"/>
          </a:xfrm>
        </p:spPr>
        <p:txBody>
          <a:bodyPr>
            <a:no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Зоя Космодемьянская – «Таня», партизанка, разведчица!</a:t>
            </a:r>
            <a:endParaRPr lang="ru-RU" sz="3600" b="1" i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0" y="2285992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/>
          <a:p>
            <a:pPr lvl="0" algn="ctr">
              <a:spcBef>
                <a:spcPct val="0"/>
              </a:spcBef>
              <a:defRPr/>
            </a:pP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Этой юной россиянке суждено было стать, хоть и посмертно, четвёртой женщиной Героем Советского Союза и первой в Великой Отечественной войне.          Назовите её имя</a:t>
            </a:r>
            <a:r>
              <a:rPr lang="ru-RU" sz="3600" dirty="0" smtClean="0"/>
              <a:t>.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User\Рабочий стол\Игры разума ВОВ 2019-2020\0002-004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1142984"/>
            <a:ext cx="9144000" cy="2147894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defRPr/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Какие ордена названы в честь русских адмиралов? 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58016" y="5429264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Содержимое 4"/>
          <p:cNvSpPr txBox="1">
            <a:spLocks/>
          </p:cNvSpPr>
          <p:nvPr/>
        </p:nvSpPr>
        <p:spPr>
          <a:xfrm>
            <a:off x="857224" y="3929066"/>
            <a:ext cx="7000892" cy="71438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lvl="0" indent="-342900" algn="ctr">
              <a:spcBef>
                <a:spcPct val="20000"/>
              </a:spcBef>
              <a:defRPr/>
            </a:pPr>
            <a:r>
              <a:rPr lang="ru-RU" sz="4000" b="1" i="1" dirty="0" smtClean="0">
                <a:solidFill>
                  <a:srgbClr val="FF0000"/>
                </a:solidFill>
              </a:rPr>
              <a:t>Орден и медаль Ушакова,                          орден и медаль Нахимова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3" name="Управляющая кнопка: возврат 12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User\Рабочий стол\Игры разума ВОВ 2019-2020\0002-004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1214422"/>
            <a:ext cx="9144000" cy="300515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Назовите нашего знаменитого шпиона, чья информация для Иосифа Сталина стала решающей для победы на Курской дуге</a:t>
            </a:r>
            <a:r>
              <a:rPr lang="ru-RU" sz="3600" dirty="0" smtClean="0"/>
              <a:t>.</a:t>
            </a:r>
          </a:p>
          <a:p>
            <a:pPr algn="ctr"/>
            <a:endParaRPr lang="ru-RU" sz="36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57950" y="5357826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Управляющая кнопка: возврат 7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428728" y="4357694"/>
            <a:ext cx="385765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Ким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Филби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User\Рабочий стол\Игры разума ВОВ 2019-2020\0002-004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0" y="1363015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Великой Отечественной войны установку БМ-13 называли «катюшей», а как называли автомат «ППШ»? 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5786" y="5214950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Содержимое 4"/>
          <p:cNvSpPr txBox="1">
            <a:spLocks/>
          </p:cNvSpPr>
          <p:nvPr/>
        </p:nvSpPr>
        <p:spPr>
          <a:xfrm>
            <a:off x="2267744" y="3068960"/>
            <a:ext cx="4824536" cy="1440160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4000" b="1" i="1" dirty="0" smtClean="0">
                <a:solidFill>
                  <a:srgbClr val="FF0000"/>
                </a:solidFill>
              </a:rPr>
              <a:t>«</a:t>
            </a:r>
            <a:r>
              <a:rPr lang="ru-RU" sz="4000" b="1" i="1" dirty="0">
                <a:solidFill>
                  <a:srgbClr val="FF0000"/>
                </a:solidFill>
              </a:rPr>
              <a:t>Папашей»</a:t>
            </a:r>
            <a:endParaRPr kumimoji="0" lang="ru-RU" sz="40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Управляющая кнопка: возврат 8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User\Рабочий стол\Игры разума ВОВ 2019-2020\0002-004-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29481" y="1700808"/>
            <a:ext cx="9144000" cy="121920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spcBef>
                <a:spcPct val="0"/>
              </a:spcBef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 время Великой Отечественной войны наши фронтовики называли самоходную артиллерийскую установку СУ-152 (позже ИСУ-152)  «зверобоем». За что</a:t>
            </a:r>
            <a:r>
              <a:rPr lang="ru-RU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? </a:t>
            </a:r>
            <a:endParaRPr kumimoji="0" lang="ru-RU" sz="3600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002060"/>
              </a:solidFill>
              <a:effectLst>
                <a:innerShdw blurRad="50800" dist="25400" dir="13500000">
                  <a:prstClr val="black">
                    <a:alpha val="70000"/>
                  </a:prstClr>
                </a:innerShdw>
              </a:effectLst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571868" y="5357826"/>
            <a:ext cx="188275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31550" cmpd="sng">
                  <a:solidFill>
                    <a:srgbClr val="996633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5400" b="1" cap="none" spc="0" dirty="0">
              <a:ln w="31550" cmpd="sng">
                <a:solidFill>
                  <a:srgbClr val="996633"/>
                </a:solidFill>
                <a:prstDash val="solid"/>
              </a:ln>
              <a:solidFill>
                <a:srgbClr val="00B05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одержимое 4"/>
          <p:cNvSpPr txBox="1">
            <a:spLocks/>
          </p:cNvSpPr>
          <p:nvPr/>
        </p:nvSpPr>
        <p:spPr>
          <a:xfrm>
            <a:off x="29481" y="3573016"/>
            <a:ext cx="9144000" cy="1213306"/>
          </a:xfrm>
          <a:prstGeom prst="rect">
            <a:avLst/>
          </a:prstGeom>
        </p:spPr>
        <p:txBody>
          <a:bodyPr vert="horz">
            <a:noAutofit/>
          </a:bodyPr>
          <a:lstStyle/>
          <a:p>
            <a:pPr marL="274320" lvl="0" indent="-274320" algn="ctr">
              <a:spcBef>
                <a:spcPts val="600"/>
              </a:spcBef>
              <a:buClr>
                <a:schemeClr val="accent2"/>
              </a:buClr>
              <a:buSzPct val="85000"/>
              <a:defRPr/>
            </a:pPr>
            <a:r>
              <a:rPr lang="ru-RU" sz="4000" i="1" dirty="0">
                <a:solidFill>
                  <a:srgbClr val="FF0000"/>
                </a:solidFill>
              </a:rPr>
              <a:t>За то, что они пробивали броню немецких танков «Тигров»</a:t>
            </a:r>
            <a:endParaRPr kumimoji="0" lang="ru-RU" sz="40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Управляющая кнопка: возврат 6">
            <a:hlinkClick r:id="rId3" action="ppaction://hlinksldjump" highlightClick="1"/>
          </p:cNvPr>
          <p:cNvSpPr/>
          <p:nvPr/>
        </p:nvSpPr>
        <p:spPr>
          <a:xfrm>
            <a:off x="0" y="0"/>
            <a:ext cx="642910" cy="642918"/>
          </a:xfrm>
          <a:prstGeom prst="actionButtonRetur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  <p:bldLst>
      <p:bldP spid="10" grpId="0" build="p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1876</TotalTime>
  <Words>903</Words>
  <Application>Microsoft Office PowerPoint</Application>
  <PresentationFormat>Экран (4:3)</PresentationFormat>
  <Paragraphs>118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 Office</vt:lpstr>
      <vt:lpstr>«ИГРЫ РАЗУМА» тема:  «Великая Отечественная Война»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«Своя игра»</dc:title>
  <dc:creator>XXX</dc:creator>
  <cp:lastModifiedBy>User</cp:lastModifiedBy>
  <cp:revision>216</cp:revision>
  <dcterms:created xsi:type="dcterms:W3CDTF">2016-01-12T14:59:42Z</dcterms:created>
  <dcterms:modified xsi:type="dcterms:W3CDTF">2020-01-10T06:14:17Z</dcterms:modified>
</cp:coreProperties>
</file>