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5" r:id="rId3"/>
    <p:sldId id="268" r:id="rId4"/>
    <p:sldId id="260" r:id="rId5"/>
    <p:sldId id="285" r:id="rId6"/>
    <p:sldId id="284" r:id="rId7"/>
    <p:sldId id="290" r:id="rId8"/>
    <p:sldId id="293" r:id="rId9"/>
    <p:sldId id="264" r:id="rId10"/>
    <p:sldId id="270" r:id="rId11"/>
    <p:sldId id="294" r:id="rId12"/>
    <p:sldId id="29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3A8A8-A008-4BFF-944E-134F7B4292AE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F5136-E53E-4D38-95EE-0D3A69B20BF7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  <a:endParaRPr lang="ru-RU" dirty="0" smtClean="0"/>
          </a:p>
          <a:p>
            <a:pPr lvl="1"/>
            <a:r>
              <a:rPr lang="ru-RU" dirty="0" smtClean="0"/>
              <a:t>Второй уровень</a:t>
            </a:r>
            <a:endParaRPr lang="ru-RU" dirty="0" smtClean="0"/>
          </a:p>
          <a:p>
            <a:pPr lvl="2"/>
            <a:r>
              <a:rPr lang="ru-RU" dirty="0" smtClean="0"/>
              <a:t>Третий уровень</a:t>
            </a:r>
            <a:endParaRPr lang="ru-RU" dirty="0" smtClean="0"/>
          </a:p>
          <a:p>
            <a:pPr lvl="3"/>
            <a:r>
              <a:rPr lang="ru-RU" dirty="0" smtClean="0"/>
              <a:t>Четвертый уровень</a:t>
            </a:r>
            <a:endParaRPr lang="ru-RU" dirty="0" smtClean="0"/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3203F-4C1E-4B98-ACBC-62F5E593B76F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6C0FF-03BA-4A7C-AE3A-2DCADCAD7F2F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4.jpeg"/><Relationship Id="rId12" Type="http://schemas.openxmlformats.org/officeDocument/2006/relationships/image" Target="../media/image33.jpeg"/><Relationship Id="rId11" Type="http://schemas.openxmlformats.org/officeDocument/2006/relationships/image" Target="../media/image32.jpeg"/><Relationship Id="rId10" Type="http://schemas.openxmlformats.org/officeDocument/2006/relationships/image" Target="../media/image31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3.jpeg"/><Relationship Id="rId8" Type="http://schemas.openxmlformats.org/officeDocument/2006/relationships/image" Target="../media/image42.jpeg"/><Relationship Id="rId7" Type="http://schemas.openxmlformats.org/officeDocument/2006/relationships/image" Target="../media/image41.jpeg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6.jpeg"/><Relationship Id="rId11" Type="http://schemas.openxmlformats.org/officeDocument/2006/relationships/image" Target="../media/image45.jpeg"/><Relationship Id="rId10" Type="http://schemas.openxmlformats.org/officeDocument/2006/relationships/image" Target="../media/image44.jpe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jpeg"/><Relationship Id="rId8" Type="http://schemas.openxmlformats.org/officeDocument/2006/relationships/image" Target="../media/image54.jpeg"/><Relationship Id="rId7" Type="http://schemas.openxmlformats.org/officeDocument/2006/relationships/image" Target="../media/image53.jpeg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2.jpeg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9036496" cy="2592288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«СЕМЕЙНЫЕ ЦЕННОСТИ И ТРАДИЦИИ – ОСНОВА ДУХОВНО-НРАВСТВЕННОГО ВОСПИТАНИЯ ШКОЛЬНИКОВ»  </a:t>
            </a:r>
            <a:br>
              <a:rPr lang="ru-RU" b="1" dirty="0">
                <a:solidFill>
                  <a:schemeClr val="accent3"/>
                </a:solidFill>
              </a:rPr>
            </a:b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3645024"/>
            <a:ext cx="5590455" cy="224536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МБОУ Сосновская СОШ №1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r>
              <a:rPr lang="ru-RU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Суспицына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Татьяна Михайловна,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учитель начальных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классов 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2024г</a:t>
            </a:r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.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1008"/>
            <a:ext cx="3792422" cy="2844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6429"/>
            <a:ext cx="3790378" cy="2842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6429"/>
            <a:ext cx="3960440" cy="2970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05" y="3519661"/>
            <a:ext cx="3882178" cy="2911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196753"/>
            <a:ext cx="7272808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ru-RU" sz="4400" b="1" dirty="0" smtClean="0">
                <a:solidFill>
                  <a:schemeClr val="accent3"/>
                </a:solidFill>
              </a:rPr>
              <a:t>«Воспитание из всех святых дел – самое святое.»</a:t>
            </a:r>
            <a:endParaRPr lang="ru-RU" sz="4400" b="1" cap="none" spc="0" dirty="0">
              <a:solidFill>
                <a:schemeClr val="accent3"/>
              </a:solidFill>
              <a:effectLst/>
            </a:endParaRPr>
          </a:p>
          <a:p>
            <a:pPr algn="r"/>
            <a:endParaRPr lang="ru-RU" sz="2800" b="1" dirty="0" smtClean="0">
              <a:solidFill>
                <a:schemeClr val="accent3"/>
              </a:solidFill>
            </a:endParaRPr>
          </a:p>
          <a:p>
            <a:pPr algn="r"/>
            <a:r>
              <a:rPr lang="ru-RU" sz="3600" b="1" dirty="0" smtClean="0">
                <a:solidFill>
                  <a:schemeClr val="accent3"/>
                </a:solidFill>
              </a:rPr>
              <a:t>Феофан Затворник</a:t>
            </a:r>
            <a:endParaRPr lang="ru-RU" sz="36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91" y="2924944"/>
            <a:ext cx="4708141" cy="24462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9"/>
            <a:ext cx="7128792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endParaRPr lang="ru-RU" sz="3200" b="1" dirty="0" smtClean="0">
              <a:solidFill>
                <a:schemeClr val="accent3"/>
              </a:solidFill>
            </a:endParaRPr>
          </a:p>
          <a:p>
            <a:pPr algn="r"/>
            <a:r>
              <a:rPr lang="ru-RU" sz="3200" b="1" dirty="0" smtClean="0">
                <a:solidFill>
                  <a:schemeClr val="accent3"/>
                </a:solidFill>
              </a:rPr>
              <a:t>«Не стыдясь и не боясь мира,</a:t>
            </a:r>
            <a:endParaRPr lang="ru-RU" sz="3200" b="1" dirty="0" smtClean="0">
              <a:solidFill>
                <a:schemeClr val="accent3"/>
              </a:solidFill>
            </a:endParaRPr>
          </a:p>
          <a:p>
            <a:pPr algn="r"/>
            <a:r>
              <a:rPr lang="ru-RU" sz="3200" b="1" dirty="0" smtClean="0">
                <a:solidFill>
                  <a:schemeClr val="accent3"/>
                </a:solidFill>
              </a:rPr>
              <a:t> постарайтесь дать детям истинное христианское воспитание, сообщая им одни христианские во всём понятия, приучая к христианским правилам жизни, </a:t>
            </a:r>
            <a:r>
              <a:rPr lang="ru-RU" sz="3200" b="1" dirty="0" err="1" smtClean="0">
                <a:solidFill>
                  <a:schemeClr val="accent3"/>
                </a:solidFill>
              </a:rPr>
              <a:t>возгревая</a:t>
            </a:r>
            <a:r>
              <a:rPr lang="ru-RU" sz="3200" b="1" dirty="0" smtClean="0">
                <a:solidFill>
                  <a:schemeClr val="accent3"/>
                </a:solidFill>
              </a:rPr>
              <a:t> любовь к Церкви Божией и всем порядкам церковным…»</a:t>
            </a:r>
            <a:endParaRPr lang="ru-RU" sz="3200" b="1" dirty="0" smtClean="0">
              <a:solidFill>
                <a:schemeClr val="accent3"/>
              </a:solidFill>
            </a:endParaRPr>
          </a:p>
          <a:p>
            <a:pPr algn="ctr"/>
            <a:endParaRPr lang="ru-RU" sz="2800" b="1" cap="none" spc="0" dirty="0">
              <a:solidFill>
                <a:schemeClr val="accent3"/>
              </a:solidFill>
              <a:effectLst/>
            </a:endParaRPr>
          </a:p>
          <a:p>
            <a:pPr algn="r"/>
            <a:r>
              <a:rPr lang="ru-RU" sz="2800" b="1" dirty="0" smtClean="0">
                <a:solidFill>
                  <a:schemeClr val="accent3"/>
                </a:solidFill>
              </a:rPr>
              <a:t>Феофан Затворник</a:t>
            </a:r>
            <a:endParaRPr lang="ru-RU" sz="28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149080"/>
            <a:ext cx="4523594" cy="21691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95736" y="908720"/>
            <a:ext cx="40425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solidFill>
                  <a:schemeClr val="accent3"/>
                </a:solidFill>
                <a:effectLst/>
              </a:rPr>
              <a:t>ФГОС НОО</a:t>
            </a:r>
            <a:endParaRPr lang="ru-RU" sz="5400" b="1" cap="none" spc="0" dirty="0">
              <a:solidFill>
                <a:schemeClr val="accent3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832051"/>
            <a:ext cx="7517831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д</a:t>
            </a:r>
            <a:r>
              <a:rPr lang="ru-RU" sz="3600" b="1" dirty="0" smtClean="0">
                <a:solidFill>
                  <a:schemeClr val="accent3"/>
                </a:solidFill>
              </a:rPr>
              <a:t>уховность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н</a:t>
            </a:r>
            <a:r>
              <a:rPr lang="ru-RU" sz="3600" b="1" dirty="0" smtClean="0">
                <a:solidFill>
                  <a:schemeClr val="accent3"/>
                </a:solidFill>
              </a:rPr>
              <a:t>равственность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с</a:t>
            </a:r>
            <a:r>
              <a:rPr lang="ru-RU" sz="3600" b="1" dirty="0" smtClean="0">
                <a:solidFill>
                  <a:schemeClr val="accent3"/>
                </a:solidFill>
              </a:rPr>
              <a:t>амостоятельность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 smtClean="0">
                <a:solidFill>
                  <a:schemeClr val="accent3"/>
                </a:solidFill>
              </a:rPr>
              <a:t>инициативность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п</a:t>
            </a:r>
            <a:r>
              <a:rPr lang="ru-RU" sz="3600" b="1" dirty="0" smtClean="0">
                <a:solidFill>
                  <a:schemeClr val="accent3"/>
                </a:solidFill>
              </a:rPr>
              <a:t>редприимчивость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т</a:t>
            </a:r>
            <a:r>
              <a:rPr lang="ru-RU" sz="3600" b="1" dirty="0" smtClean="0">
                <a:solidFill>
                  <a:schemeClr val="accent3"/>
                </a:solidFill>
              </a:rPr>
              <a:t>олерантность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chemeClr val="accent3"/>
                </a:solidFill>
              </a:rPr>
              <a:t>м</a:t>
            </a:r>
            <a:r>
              <a:rPr lang="ru-RU" sz="3600" b="1" dirty="0" smtClean="0">
                <a:solidFill>
                  <a:schemeClr val="accent3"/>
                </a:solidFill>
              </a:rPr>
              <a:t>обильность</a:t>
            </a:r>
            <a:endParaRPr lang="ru-RU" sz="3600" b="1" dirty="0" smtClean="0">
              <a:solidFill>
                <a:schemeClr val="accent3"/>
              </a:solidFill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endParaRPr lang="ru-RU" sz="5400" b="1" dirty="0" smtClean="0">
              <a:solidFill>
                <a:schemeClr val="accent3"/>
              </a:solidFill>
            </a:endParaRPr>
          </a:p>
          <a:p>
            <a:pPr marL="685800" indent="-685800">
              <a:buFontTx/>
              <a:buChar char="-"/>
            </a:pPr>
            <a:endParaRPr lang="ru-RU" sz="54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204864"/>
            <a:ext cx="3539081" cy="32403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1742"/>
            <a:ext cx="7596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chemeClr val="accent3"/>
                </a:solidFill>
              </a:rPr>
              <a:t>Проектная деятельность</a:t>
            </a:r>
            <a:endParaRPr lang="ru-RU" sz="54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892" y="741920"/>
            <a:ext cx="1839327" cy="20216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1369" y="667590"/>
            <a:ext cx="1879977" cy="1691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231" y="2950770"/>
            <a:ext cx="2008203" cy="15061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60" y="4117840"/>
            <a:ext cx="3150095" cy="23625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5429" y="4702176"/>
            <a:ext cx="3572413" cy="17782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027" y="4369199"/>
            <a:ext cx="1331369" cy="208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60" y="795156"/>
            <a:ext cx="2396228" cy="31949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971" y="631183"/>
            <a:ext cx="1612174" cy="21495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768" y="2241987"/>
            <a:ext cx="1958880" cy="2611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383" y="731506"/>
            <a:ext cx="1660520" cy="20966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740" y="2391505"/>
            <a:ext cx="1459318" cy="1945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45" y="703389"/>
            <a:ext cx="1964693" cy="4365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498" y="3839541"/>
            <a:ext cx="2120996" cy="28279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053" y="662145"/>
            <a:ext cx="2333638" cy="31115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5879"/>
            <a:ext cx="2224176" cy="1668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44625"/>
            <a:ext cx="78625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solidFill>
                  <a:schemeClr val="accent3"/>
                </a:solidFill>
                <a:effectLst/>
              </a:rPr>
              <a:t>Православные праздники</a:t>
            </a:r>
            <a:endParaRPr lang="ru-RU" sz="44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012" y="3840335"/>
            <a:ext cx="2408723" cy="1731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690" y="672042"/>
            <a:ext cx="3992338" cy="299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905950"/>
            <a:ext cx="3420512" cy="2565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17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28600"/>
            <a:ext cx="2157802" cy="2968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758" y="209600"/>
            <a:ext cx="1954940" cy="27645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7" y="3277066"/>
            <a:ext cx="2136535" cy="30216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766" y="3277066"/>
            <a:ext cx="2064801" cy="29198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945" y="3368912"/>
            <a:ext cx="2034168" cy="28768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581" y="3518895"/>
            <a:ext cx="1920511" cy="271612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112" y="2869472"/>
            <a:ext cx="2299540" cy="30660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72" y="3429275"/>
            <a:ext cx="2087075" cy="2951694"/>
          </a:xfrm>
          <a:prstGeom prst="rect">
            <a:avLst/>
          </a:prstGeom>
        </p:spPr>
      </p:pic>
      <p:pic>
        <p:nvPicPr>
          <p:cNvPr id="4" name="Picture 2181"/>
          <p:cNvPicPr/>
          <p:nvPr/>
        </p:nvPicPr>
        <p:blipFill>
          <a:blip r:embed="rId9"/>
          <a:stretch>
            <a:fillRect/>
          </a:stretch>
        </p:blipFill>
        <p:spPr>
          <a:xfrm>
            <a:off x="3586010" y="169763"/>
            <a:ext cx="1921699" cy="301710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345" y="2645422"/>
            <a:ext cx="1598003" cy="21306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253" y="4395378"/>
            <a:ext cx="2840738" cy="20086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559" y="222817"/>
            <a:ext cx="2237205" cy="29829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548" y="217183"/>
            <a:ext cx="2067694" cy="2756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179" y="249175"/>
            <a:ext cx="1916907" cy="2936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7" y="144844"/>
            <a:ext cx="2021168" cy="3593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" y="2666710"/>
            <a:ext cx="2115409" cy="282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43" y="517649"/>
            <a:ext cx="2804878" cy="2103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6368" y="4687474"/>
            <a:ext cx="2718906" cy="20391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933" y="4749548"/>
            <a:ext cx="2474496" cy="16436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770" y="2934056"/>
            <a:ext cx="2405568" cy="180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810" y="667185"/>
            <a:ext cx="2368742" cy="1776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226" y="2763907"/>
            <a:ext cx="2280939" cy="1710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355" y="2725013"/>
            <a:ext cx="2458507" cy="184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169" y="4690623"/>
            <a:ext cx="2520280" cy="1890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355" y="4628647"/>
            <a:ext cx="2600489" cy="1950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663" y="188640"/>
            <a:ext cx="6984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solidFill>
                  <a:schemeClr val="accent3"/>
                </a:solidFill>
              </a:rPr>
              <a:t>Работа с родителями.</a:t>
            </a:r>
            <a:endParaRPr lang="ru-RU" sz="5400" b="1" cap="none" spc="0" dirty="0">
              <a:solidFill>
                <a:schemeClr val="accent3"/>
              </a:solidFill>
              <a:effectLst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068" y="2773685"/>
            <a:ext cx="2090315" cy="1978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33" y="927195"/>
            <a:ext cx="2881661" cy="1915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16" y="1111970"/>
            <a:ext cx="2639827" cy="1979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442173"/>
            <a:ext cx="2800812" cy="2100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75" y="2701424"/>
            <a:ext cx="2552999" cy="1914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277" y="1004246"/>
            <a:ext cx="2682791" cy="2012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532" y="4442173"/>
            <a:ext cx="2800812" cy="2100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18" y="4212177"/>
            <a:ext cx="3107473" cy="23306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360" y="2858585"/>
            <a:ext cx="2343450" cy="17575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1076325" y="1171575"/>
            <a:ext cx="73628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ru-RU">
              <a:cs typeface="Arial" panose="020B0604020202020204" pitchFamily="34" charset="0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847725" y="704850"/>
            <a:ext cx="73628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ru-RU">
              <a:cs typeface="Arial" panose="020B0604020202020204" pitchFamily="34" charset="0"/>
            </a:endParaRPr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0" y="0"/>
            <a:ext cx="64611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lvl="1" algn="ctr" eaLnBrk="0" hangingPunct="0"/>
            <a:endParaRPr lang="ru-RU"/>
          </a:p>
        </p:txBody>
      </p:sp>
      <p:pic>
        <p:nvPicPr>
          <p:cNvPr id="8" name="Picture 2" descr="https://boomstarter.blob.core.windows.net/boomstarter/uploads/project/photo/65791/photo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4" y="119940"/>
            <a:ext cx="3732898" cy="25889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17" y="369888"/>
            <a:ext cx="3534901" cy="2651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084" y="3615656"/>
            <a:ext cx="2036714" cy="27156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099" y="3777395"/>
            <a:ext cx="2019747" cy="26929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87" y="3312265"/>
            <a:ext cx="2088721" cy="27849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687" y="3312265"/>
            <a:ext cx="2351567" cy="31354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889" y="1902890"/>
            <a:ext cx="1711487" cy="2281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35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38953"/>
      </a:hlink>
      <a:folHlink>
        <a:srgbClr val="93895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649</Words>
  <Application>WPS Presentation</Application>
  <PresentationFormat>Экран (4:3)</PresentationFormat>
  <Paragraphs>34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SimSun</vt:lpstr>
      <vt:lpstr>Wingdings</vt:lpstr>
      <vt:lpstr>Calibri</vt:lpstr>
      <vt:lpstr>Microsoft YaHei</vt:lpstr>
      <vt:lpstr>Arial Unicode MS</vt:lpstr>
      <vt:lpstr>Тема Office</vt:lpstr>
      <vt:lpstr>«СЕМЕЙНЫЕ ЦЕННОСТИ И ТРАДИЦИИ – ОСНОВА ДУХОВНО-НРАВСТВЕННОГО ВОСПИТАНИЯ ШКОЛЬНИКОВ»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Фокина Л. П.</dc:creator>
  <cp:lastModifiedBy>user</cp:lastModifiedBy>
  <cp:revision>133</cp:revision>
  <dcterms:created xsi:type="dcterms:W3CDTF">2015-05-03T06:58:00Z</dcterms:created>
  <dcterms:modified xsi:type="dcterms:W3CDTF">2024-12-15T11:48:21Z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3FDF643345E949E29015726D396E78AA_12</vt:lpwstr>
  </property>
  <property fmtid="{D5CDD505-2E9C-101B-9397-08002B2CF9AE}" pid="3" name="KSOProductBuildVer">
    <vt:lpwstr>1049-12.2.0.19307</vt:lpwstr>
  </property>
</Properties>
</file>