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E44D8-C12A-4096-8CD6-E16F4163341D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D7C6B-A6EB-4D60-B287-4818B6D06A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E44D8-C12A-4096-8CD6-E16F4163341D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D7C6B-A6EB-4D60-B287-4818B6D06A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E44D8-C12A-4096-8CD6-E16F4163341D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D7C6B-A6EB-4D60-B287-4818B6D06A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E44D8-C12A-4096-8CD6-E16F4163341D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D7C6B-A6EB-4D60-B287-4818B6D06A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E44D8-C12A-4096-8CD6-E16F4163341D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B8D7C6B-A6EB-4D60-B287-4818B6D06A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E44D8-C12A-4096-8CD6-E16F4163341D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D7C6B-A6EB-4D60-B287-4818B6D06A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E44D8-C12A-4096-8CD6-E16F4163341D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D7C6B-A6EB-4D60-B287-4818B6D06A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E44D8-C12A-4096-8CD6-E16F4163341D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D7C6B-A6EB-4D60-B287-4818B6D06A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E44D8-C12A-4096-8CD6-E16F4163341D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D7C6B-A6EB-4D60-B287-4818B6D06A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E44D8-C12A-4096-8CD6-E16F4163341D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D7C6B-A6EB-4D60-B287-4818B6D06A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E44D8-C12A-4096-8CD6-E16F4163341D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D7C6B-A6EB-4D60-B287-4818B6D06A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57E44D8-C12A-4096-8CD6-E16F4163341D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B8D7C6B-A6EB-4D60-B287-4818B6D06A3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pb-guide.ru/foto_684.htm" TargetMode="Externa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photobucket.com/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hyperlink" Target="http://www.spb-guide.ru/foto_9354.htm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2708275"/>
            <a:ext cx="8229600" cy="927100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Виртуальная экскурсия</a:t>
            </a:r>
            <a:br>
              <a:rPr lang="ru-RU" b="1" i="1" dirty="0" smtClean="0"/>
            </a:br>
            <a:r>
              <a:rPr lang="ru-RU" b="1" i="1" dirty="0" smtClean="0"/>
              <a:t>«Экскурсионный </a:t>
            </a:r>
            <a:r>
              <a:rPr lang="ru-RU" b="1" i="1" dirty="0"/>
              <a:t>маршрут по следам Родиона Раскольникова» .</a:t>
            </a:r>
            <a:r>
              <a:rPr lang="ru-RU" sz="4000" dirty="0"/>
              <a:t> </a:t>
            </a:r>
          </a:p>
        </p:txBody>
      </p:sp>
      <p:pic>
        <p:nvPicPr>
          <p:cNvPr id="113669" name="Picture 5" descr="i0050rp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511175"/>
            <a:ext cx="8064500" cy="319088"/>
          </a:xfrm>
          <a:prstGeom prst="rect">
            <a:avLst/>
          </a:prstGeom>
          <a:noFill/>
        </p:spPr>
      </p:pic>
      <p:pic>
        <p:nvPicPr>
          <p:cNvPr id="113670" name="Picture 6" descr="list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938" y="5084763"/>
            <a:ext cx="1512887" cy="1223962"/>
          </a:xfrm>
          <a:prstGeom prst="rect">
            <a:avLst/>
          </a:prstGeom>
          <a:noFill/>
        </p:spPr>
      </p:pic>
      <p:pic>
        <p:nvPicPr>
          <p:cNvPr id="113671" name="Picture 7" descr="img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359275"/>
            <a:ext cx="1927225" cy="249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36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000"/>
                                        <p:tgtEl>
                                          <p:spTgt spid="113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3" name="Rectangle 5"/>
          <p:cNvSpPr>
            <a:spLocks noChangeArrowheads="1"/>
          </p:cNvSpPr>
          <p:nvPr/>
        </p:nvSpPr>
        <p:spPr bwMode="auto">
          <a:xfrm>
            <a:off x="1258888" y="4652963"/>
            <a:ext cx="62690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ru-RU"/>
              <a:t>О. В. Граблевская</a:t>
            </a:r>
          </a:p>
          <a:p>
            <a:pPr algn="ctr"/>
            <a:r>
              <a:rPr lang="ru-RU"/>
              <a:t>"Дом Сони Мармеладовой" (наб. канала Грибоедова, 73)</a:t>
            </a:r>
          </a:p>
        </p:txBody>
      </p:sp>
      <p:pic>
        <p:nvPicPr>
          <p:cNvPr id="124932" name="Picture 4" descr="crim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0" y="333375"/>
            <a:ext cx="5715000" cy="4229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24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32" name="Picture 4" descr="fasad 007_0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3800" y="3933825"/>
            <a:ext cx="3846513" cy="2667000"/>
          </a:xfrm>
          <a:prstGeom prst="rect">
            <a:avLst/>
          </a:prstGeom>
          <a:noFill/>
        </p:spPr>
      </p:pic>
      <p:pic>
        <p:nvPicPr>
          <p:cNvPr id="150537" name="Picture 9" descr="Санкт-Петербург, Крюков канал, Вид на Крюков Канал от Смежного моста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620713"/>
            <a:ext cx="4464050" cy="33575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0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0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23" name="Line 119"/>
          <p:cNvSpPr>
            <a:spLocks noChangeShapeType="1"/>
          </p:cNvSpPr>
          <p:nvPr/>
        </p:nvSpPr>
        <p:spPr bwMode="auto">
          <a:xfrm flipV="1">
            <a:off x="2411413" y="3860800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124024" name="Picture 120" descr="Photo Sharing and Video Hosting at Photobucket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620713"/>
            <a:ext cx="4000500" cy="5334000"/>
          </a:xfrm>
          <a:prstGeom prst="rect">
            <a:avLst/>
          </a:prstGeom>
          <a:noFill/>
        </p:spPr>
      </p:pic>
      <p:pic>
        <p:nvPicPr>
          <p:cNvPr id="124025" name="Picture 121" descr="Дом Раскольникова в Санкт-Петербурге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7900" y="188913"/>
            <a:ext cx="3529013" cy="2736850"/>
          </a:xfrm>
          <a:prstGeom prst="rect">
            <a:avLst/>
          </a:prstGeom>
          <a:noFill/>
        </p:spPr>
      </p:pic>
      <p:pic>
        <p:nvPicPr>
          <p:cNvPr id="124028" name="Picture 124" descr="fasad 013_000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7900" y="3284538"/>
            <a:ext cx="3529013" cy="3028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4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4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4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4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4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4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30" name="Picture 10" descr=" _0001 (2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3716338"/>
            <a:ext cx="3957637" cy="277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31" name="Picture 11" descr="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263" y="3716338"/>
            <a:ext cx="3097212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6333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427538" cy="326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6334" name="Picture 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1500" y="0"/>
            <a:ext cx="2857500" cy="365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6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6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6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6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6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6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6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6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06" name="Picture 10" descr="Крыльцо и лестница Раскольников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1125538"/>
            <a:ext cx="3341687" cy="4752975"/>
          </a:xfrm>
          <a:prstGeom prst="rect">
            <a:avLst/>
          </a:prstGeom>
          <a:noFill/>
        </p:spPr>
      </p:pic>
      <p:sp>
        <p:nvSpPr>
          <p:cNvPr id="55307" name="Rectangle 11"/>
          <p:cNvSpPr>
            <a:spLocks noChangeArrowheads="1"/>
          </p:cNvSpPr>
          <p:nvPr/>
        </p:nvSpPr>
        <p:spPr bwMode="auto">
          <a:xfrm>
            <a:off x="4284663" y="404813"/>
            <a:ext cx="20161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Крыльцо и лестница Раскольникова</a:t>
            </a:r>
            <a:br>
              <a:rPr lang="ru-RU"/>
            </a:br>
            <a:endParaRPr lang="ru-RU"/>
          </a:p>
        </p:txBody>
      </p:sp>
      <p:pic>
        <p:nvPicPr>
          <p:cNvPr id="55316" name="Picture 20" descr="russia_250720030253_piter_04small105877296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700213"/>
            <a:ext cx="3743325" cy="3517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5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5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5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5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90" name="Picture 6" descr="Вознесенский мост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948488" cy="3225800"/>
          </a:xfrm>
          <a:prstGeom prst="rect">
            <a:avLst/>
          </a:prstGeom>
          <a:noFill/>
        </p:spPr>
      </p:pic>
      <p:sp>
        <p:nvSpPr>
          <p:cNvPr id="118791" name="Text Box 7"/>
          <p:cNvSpPr txBox="1">
            <a:spLocks noChangeArrowheads="1"/>
          </p:cNvSpPr>
          <p:nvPr/>
        </p:nvSpPr>
        <p:spPr bwMode="auto">
          <a:xfrm>
            <a:off x="0" y="3357563"/>
            <a:ext cx="3563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        Вознесенский мост.</a:t>
            </a:r>
            <a:br>
              <a:rPr lang="ru-RU"/>
            </a:br>
            <a:endParaRPr lang="ru-RU"/>
          </a:p>
        </p:txBody>
      </p:sp>
      <p:pic>
        <p:nvPicPr>
          <p:cNvPr id="118796" name="Picture 12" descr="Екатерининский канал (ныне канал Грибоедова)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575" y="3533775"/>
            <a:ext cx="5940425" cy="3324225"/>
          </a:xfrm>
          <a:prstGeom prst="rect">
            <a:avLst/>
          </a:prstGeom>
          <a:noFill/>
        </p:spPr>
      </p:pic>
      <p:sp>
        <p:nvSpPr>
          <p:cNvPr id="118797" name="Rectangle 13"/>
          <p:cNvSpPr>
            <a:spLocks noChangeArrowheads="1"/>
          </p:cNvSpPr>
          <p:nvPr/>
        </p:nvSpPr>
        <p:spPr bwMode="auto">
          <a:xfrm>
            <a:off x="179388" y="4941888"/>
            <a:ext cx="29591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Екатерининский канал</a:t>
            </a:r>
          </a:p>
          <a:p>
            <a:pPr>
              <a:spcBef>
                <a:spcPct val="50000"/>
              </a:spcBef>
            </a:pPr>
            <a:r>
              <a:rPr lang="ru-RU"/>
              <a:t>(ныне канал Грибоедова).</a:t>
            </a:r>
            <a:br>
              <a:rPr lang="ru-RU"/>
            </a:b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8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8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9" name="Picture 11" descr="'Дом старухи-процентщицы'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711825" y="2708275"/>
            <a:ext cx="3432175" cy="3552825"/>
          </a:xfrm>
          <a:noFill/>
          <a:ln/>
        </p:spPr>
      </p:pic>
      <p:sp>
        <p:nvSpPr>
          <p:cNvPr id="53260" name="Rectangle 12"/>
          <p:cNvSpPr>
            <a:spLocks noChangeArrowheads="1"/>
          </p:cNvSpPr>
          <p:nvPr/>
        </p:nvSpPr>
        <p:spPr bwMode="auto">
          <a:xfrm>
            <a:off x="5940425" y="6216650"/>
            <a:ext cx="28082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/>
              <a:t>'Дом</a:t>
            </a:r>
          </a:p>
          <a:p>
            <a:r>
              <a:rPr lang="ru-RU"/>
              <a:t> старухи-процентщицы'</a:t>
            </a:r>
          </a:p>
        </p:txBody>
      </p:sp>
      <p:pic>
        <p:nvPicPr>
          <p:cNvPr id="53263" name="Picture 15" descr="russia_250720030253_piter_03small105877255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913" y="4652963"/>
            <a:ext cx="3168650" cy="1943100"/>
          </a:xfrm>
          <a:prstGeom prst="rect">
            <a:avLst/>
          </a:prstGeom>
          <a:noFill/>
        </p:spPr>
      </p:pic>
      <p:pic>
        <p:nvPicPr>
          <p:cNvPr id="53264" name="Picture 16" descr=" _последняяквартира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67288" y="0"/>
            <a:ext cx="4176712" cy="2771775"/>
          </a:xfrm>
          <a:prstGeom prst="rect">
            <a:avLst/>
          </a:prstGeom>
          <a:noFill/>
        </p:spPr>
      </p:pic>
      <p:pic>
        <p:nvPicPr>
          <p:cNvPr id="53265" name="Picture 17" descr="crime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4932363" cy="3632200"/>
          </a:xfrm>
          <a:prstGeom prst="rect">
            <a:avLst/>
          </a:prstGeom>
          <a:noFill/>
        </p:spPr>
      </p:pic>
      <p:sp>
        <p:nvSpPr>
          <p:cNvPr id="53266" name="Rectangle 18"/>
          <p:cNvSpPr>
            <a:spLocks noChangeArrowheads="1"/>
          </p:cNvSpPr>
          <p:nvPr/>
        </p:nvSpPr>
        <p:spPr bwMode="auto">
          <a:xfrm>
            <a:off x="0" y="3644900"/>
            <a:ext cx="34194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/>
              <a:t>О. В. Граблевская</a:t>
            </a:r>
          </a:p>
          <a:p>
            <a:r>
              <a:rPr lang="ru-RU"/>
              <a:t>«Дом старухи процентщицы»</a:t>
            </a:r>
          </a:p>
          <a:p>
            <a:r>
              <a:rPr lang="ru-RU"/>
              <a:t> (Ср. Подьяческая, 15)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3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3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3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3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3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3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6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9700" y="3646488"/>
            <a:ext cx="3924300" cy="321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1861" name="Rectangle 5"/>
          <p:cNvSpPr>
            <a:spLocks noChangeArrowheads="1"/>
          </p:cNvSpPr>
          <p:nvPr/>
        </p:nvSpPr>
        <p:spPr bwMode="auto">
          <a:xfrm>
            <a:off x="7451725" y="3213100"/>
            <a:ext cx="10763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подъезд</a:t>
            </a:r>
          </a:p>
        </p:txBody>
      </p:sp>
      <p:pic>
        <p:nvPicPr>
          <p:cNvPr id="121862" name="Picture 6" descr="russia_250720030253_piter_02small105877243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450" y="476250"/>
            <a:ext cx="3097213" cy="2840038"/>
          </a:xfrm>
          <a:prstGeom prst="rect">
            <a:avLst/>
          </a:prstGeom>
          <a:noFill/>
        </p:spPr>
      </p:pic>
      <p:pic>
        <p:nvPicPr>
          <p:cNvPr id="121863" name="Picture 7" descr="russia_250720030253_piter_09small105877395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188" y="3716338"/>
            <a:ext cx="3816350" cy="2744787"/>
          </a:xfrm>
          <a:prstGeom prst="rect">
            <a:avLst/>
          </a:prstGeom>
          <a:noFill/>
        </p:spPr>
      </p:pic>
      <p:pic>
        <p:nvPicPr>
          <p:cNvPr id="121864" name="Picture 8" descr="russia_250720030253_piter_07small105877292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063" y="549275"/>
            <a:ext cx="2987675" cy="20272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18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18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18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18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18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18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1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1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6156325" y="5661025"/>
            <a:ext cx="23034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1500" y="2852738"/>
            <a:ext cx="28575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404813"/>
            <a:ext cx="2540000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1619250" y="4652963"/>
            <a:ext cx="6651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окно</a:t>
            </a:r>
          </a:p>
        </p:txBody>
      </p:sp>
      <p:sp>
        <p:nvSpPr>
          <p:cNvPr id="3086" name="Rectangle 14"/>
          <p:cNvSpPr>
            <a:spLocks noChangeArrowheads="1"/>
          </p:cNvSpPr>
          <p:nvPr/>
        </p:nvSpPr>
        <p:spPr bwMode="auto">
          <a:xfrm>
            <a:off x="6516688" y="2060575"/>
            <a:ext cx="1022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ступени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10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3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39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3972" name="Picture 4" descr=" _0001 (2)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3973" name="Picture 5" descr="image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117475"/>
            <a:ext cx="7991475" cy="6623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83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81" name="Picture 5" descr=" _0001 (7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3" y="2205038"/>
            <a:ext cx="4427537" cy="4400550"/>
          </a:xfrm>
          <a:prstGeom prst="rect">
            <a:avLst/>
          </a:prstGeom>
          <a:noFill/>
        </p:spPr>
      </p:pic>
      <p:sp>
        <p:nvSpPr>
          <p:cNvPr id="126982" name="Rectangle 6"/>
          <p:cNvSpPr>
            <a:spLocks noChangeArrowheads="1"/>
          </p:cNvSpPr>
          <p:nvPr/>
        </p:nvSpPr>
        <p:spPr bwMode="auto">
          <a:xfrm>
            <a:off x="4932363" y="765175"/>
            <a:ext cx="3384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Сенная площадь</a:t>
            </a:r>
          </a:p>
        </p:txBody>
      </p:sp>
      <p:pic>
        <p:nvPicPr>
          <p:cNvPr id="126980" name="Picture 4" descr="сенная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765175"/>
            <a:ext cx="4248150" cy="417671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4" name="Text Box 6"/>
          <p:cNvSpPr txBox="1">
            <a:spLocks noChangeArrowheads="1"/>
          </p:cNvSpPr>
          <p:nvPr/>
        </p:nvSpPr>
        <p:spPr bwMode="auto">
          <a:xfrm>
            <a:off x="5292725" y="5300663"/>
            <a:ext cx="2952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663300"/>
                </a:solidFill>
              </a:rPr>
              <a:t>Сенная площадь</a:t>
            </a:r>
          </a:p>
        </p:txBody>
      </p:sp>
      <p:pic>
        <p:nvPicPr>
          <p:cNvPr id="119815" name="Picture 7" descr="fasad 001_0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700213"/>
            <a:ext cx="3959225" cy="4176712"/>
          </a:xfrm>
          <a:prstGeom prst="rect">
            <a:avLst/>
          </a:prstGeom>
          <a:noFill/>
        </p:spPr>
      </p:pic>
      <p:pic>
        <p:nvPicPr>
          <p:cNvPr id="119816" name="Picture 8" descr="fasad 001_0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765175"/>
            <a:ext cx="3743325" cy="41767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000"/>
                                        <p:tgtEl>
                                          <p:spTgt spid="119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1000"/>
                                        <p:tgtEl>
                                          <p:spTgt spid="119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0" name="Picture 8" descr="fasad 006_0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3521075"/>
            <a:ext cx="3600450" cy="2557463"/>
          </a:xfrm>
          <a:prstGeom prst="rect">
            <a:avLst/>
          </a:prstGeom>
          <a:noFill/>
        </p:spPr>
      </p:pic>
      <p:pic>
        <p:nvPicPr>
          <p:cNvPr id="13322" name="Picture 10" descr="fasad 005_0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500438"/>
            <a:ext cx="3529013" cy="2533650"/>
          </a:xfrm>
          <a:prstGeom prst="rect">
            <a:avLst/>
          </a:prstGeom>
          <a:noFill/>
        </p:spPr>
      </p:pic>
      <p:pic>
        <p:nvPicPr>
          <p:cNvPr id="13321" name="Picture 9" descr="fasad 003_00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836613"/>
            <a:ext cx="3529013" cy="2714625"/>
          </a:xfrm>
          <a:prstGeom prst="rect">
            <a:avLst/>
          </a:prstGeom>
          <a:noFill/>
        </p:spPr>
      </p:pic>
      <p:pic>
        <p:nvPicPr>
          <p:cNvPr id="13319" name="Picture 7" descr="fasad 002_000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550" y="836613"/>
            <a:ext cx="3600450" cy="2701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32" name="Text Box 8"/>
          <p:cNvSpPr txBox="1">
            <a:spLocks noChangeArrowheads="1"/>
          </p:cNvSpPr>
          <p:nvPr/>
        </p:nvSpPr>
        <p:spPr bwMode="auto">
          <a:xfrm>
            <a:off x="3635375" y="5589588"/>
            <a:ext cx="172720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Кокушкин мост.</a:t>
            </a:r>
            <a:br>
              <a:rPr lang="ru-RU"/>
            </a:br>
            <a:endParaRPr lang="ru-RU"/>
          </a:p>
        </p:txBody>
      </p:sp>
      <p:pic>
        <p:nvPicPr>
          <p:cNvPr id="52229" name="Picture 5" descr="Кокушкин мост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981075"/>
            <a:ext cx="6767512" cy="4435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95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9510" name="Rectangle 6"/>
          <p:cNvSpPr>
            <a:spLocks noChangeArrowheads="1"/>
          </p:cNvSpPr>
          <p:nvPr/>
        </p:nvSpPr>
        <p:spPr bwMode="auto">
          <a:xfrm>
            <a:off x="2124075" y="260350"/>
            <a:ext cx="51911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Малая Мещанская (ныне Казначейская), дом 1</a:t>
            </a:r>
            <a:br>
              <a:rPr lang="ru-RU"/>
            </a:br>
            <a:endParaRPr lang="ru-RU"/>
          </a:p>
        </p:txBody>
      </p:sp>
      <p:pic>
        <p:nvPicPr>
          <p:cNvPr id="149511" name="Picture 7" descr="00009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125538"/>
            <a:ext cx="4103687" cy="4175125"/>
          </a:xfrm>
          <a:prstGeom prst="rect">
            <a:avLst/>
          </a:prstGeom>
          <a:noFill/>
        </p:spPr>
      </p:pic>
      <p:pic>
        <p:nvPicPr>
          <p:cNvPr id="149515" name="Picture 11" descr="дом на владимирско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628775"/>
            <a:ext cx="4105275" cy="4394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9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9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9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9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5" name="Picture 5" descr="russia_250720030253_piter_01small105877236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268413"/>
            <a:ext cx="4284663" cy="4029075"/>
          </a:xfrm>
          <a:prstGeom prst="rect">
            <a:avLst/>
          </a:prstGeom>
          <a:noFill/>
        </p:spPr>
      </p:pic>
      <p:sp>
        <p:nvSpPr>
          <p:cNvPr id="122887" name="Text Box 7"/>
          <p:cNvSpPr txBox="1">
            <a:spLocks noChangeArrowheads="1"/>
          </p:cNvSpPr>
          <p:nvPr/>
        </p:nvSpPr>
        <p:spPr bwMode="auto">
          <a:xfrm>
            <a:off x="5219700" y="765175"/>
            <a:ext cx="23764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Дом Сони Мармеладовой</a:t>
            </a:r>
          </a:p>
        </p:txBody>
      </p:sp>
      <p:pic>
        <p:nvPicPr>
          <p:cNvPr id="122893" name="Picture 13" descr="russia_250720030253_piter_06small105877290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1989138"/>
            <a:ext cx="4032250" cy="4537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2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2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</TotalTime>
  <Words>78</Words>
  <Application>Microsoft Office PowerPoint</Application>
  <PresentationFormat>Экран (4:3)</PresentationFormat>
  <Paragraphs>20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Апекс</vt:lpstr>
      <vt:lpstr>Виртуальная экскурсия «Экскурсионный маршрут по следам Родиона Раскольникова» .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Электронная газета «Экскурсионный маршрут по следам Родиона Раскольникова» . </dc:title>
  <dc:creator>Admin</dc:creator>
  <cp:lastModifiedBy>Admin</cp:lastModifiedBy>
  <cp:revision>3</cp:revision>
  <dcterms:created xsi:type="dcterms:W3CDTF">2021-04-03T11:42:16Z</dcterms:created>
  <dcterms:modified xsi:type="dcterms:W3CDTF">2021-04-03T11:59:20Z</dcterms:modified>
</cp:coreProperties>
</file>