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88" r:id="rId2"/>
    <p:sldId id="256" r:id="rId3"/>
    <p:sldId id="257" r:id="rId4"/>
    <p:sldId id="258" r:id="rId5"/>
    <p:sldId id="259" r:id="rId6"/>
    <p:sldId id="261" r:id="rId7"/>
    <p:sldId id="283" r:id="rId8"/>
    <p:sldId id="260" r:id="rId9"/>
    <p:sldId id="281" r:id="rId10"/>
    <p:sldId id="282" r:id="rId11"/>
    <p:sldId id="264" r:id="rId12"/>
    <p:sldId id="273" r:id="rId13"/>
    <p:sldId id="267" r:id="rId14"/>
    <p:sldId id="287" r:id="rId15"/>
    <p:sldId id="268" r:id="rId16"/>
    <p:sldId id="269" r:id="rId17"/>
    <p:sldId id="286" r:id="rId18"/>
    <p:sldId id="285" r:id="rId19"/>
    <p:sldId id="271" r:id="rId20"/>
    <p:sldId id="289" r:id="rId21"/>
    <p:sldId id="290" r:id="rId22"/>
    <p:sldId id="291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330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1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7" Type="http://schemas.openxmlformats.org/officeDocument/2006/relationships/slide" Target="slide19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8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7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1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slide" Target="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Relationship Id="rId4" Type="http://schemas.openxmlformats.org/officeDocument/2006/relationships/slide" Target="slide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000108"/>
            <a:ext cx="9001156" cy="284321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Девятое ноября.</a:t>
            </a:r>
            <a:br>
              <a:rPr lang="ru-RU" dirty="0" smtClean="0"/>
            </a:br>
            <a:r>
              <a:rPr lang="ru-RU" dirty="0" smtClean="0"/>
              <a:t>Классная работа.</a:t>
            </a:r>
            <a:br>
              <a:rPr lang="ru-RU" dirty="0" smtClean="0"/>
            </a:br>
            <a:r>
              <a:rPr lang="ru-RU" dirty="0" smtClean="0"/>
              <a:t>Обобщение по теме «Лексикология  и фразеология»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2285992"/>
            <a:ext cx="6500858" cy="2714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/>
              <a:t>Лексикология </a:t>
            </a:r>
            <a:br>
              <a:rPr lang="ru-RU" sz="4000" i="1" dirty="0" smtClean="0"/>
            </a:br>
            <a:r>
              <a:rPr lang="ru-RU" sz="4000" i="1" dirty="0" smtClean="0"/>
              <a:t>50</a:t>
            </a:r>
            <a:r>
              <a:rPr lang="ru-RU" sz="3600" i="1" dirty="0" smtClean="0"/>
              <a:t/>
            </a:r>
            <a:br>
              <a:rPr lang="ru-RU" sz="3600" i="1" dirty="0" smtClean="0"/>
            </a:br>
            <a:r>
              <a:rPr lang="ru-RU" sz="3600" i="1" dirty="0" smtClean="0">
                <a:solidFill>
                  <a:srgbClr val="FFC000"/>
                </a:solidFill>
                <a:ea typeface="Arial Unicode MS" pitchFamily="34" charset="-128"/>
                <a:cs typeface="Arial Unicode MS" pitchFamily="34" charset="-128"/>
              </a:rPr>
              <a:t>Найдите устаревшие слова в стихотворении И.Сурикова. Попробуйте дать  им толкование.</a:t>
            </a:r>
            <a:endParaRPr lang="ru-RU" sz="36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00794" y="0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hlinkClick r:id="rId2" action="ppaction://hlinksldjump"/>
              </a:rPr>
              <a:t>ОТВЕТ</a:t>
            </a:r>
            <a:endParaRPr lang="ru-RU" sz="3200" b="1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_DESKTOP_\6957f0f602da0b31e9f418bd9b2b183f-800x.jpg"/>
          <p:cNvPicPr>
            <a:picLocks noChangeAspect="1" noChangeArrowheads="1"/>
          </p:cNvPicPr>
          <p:nvPr/>
        </p:nvPicPr>
        <p:blipFill>
          <a:blip r:embed="rId3"/>
          <a:srcRect l="6812" t="24388" r="7875" b="3333"/>
          <a:stretch>
            <a:fillRect/>
          </a:stretch>
        </p:blipFill>
        <p:spPr bwMode="auto">
          <a:xfrm>
            <a:off x="1214414" y="2500306"/>
            <a:ext cx="6858048" cy="43576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4786322"/>
            <a:ext cx="5572196" cy="75725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u="sng" dirty="0" smtClean="0">
                <a:solidFill>
                  <a:schemeClr val="tx1"/>
                </a:solidFill>
              </a:rPr>
              <a:t/>
            </a:r>
            <a:br>
              <a:rPr lang="ru-RU" sz="3600" u="sng" dirty="0" smtClean="0">
                <a:solidFill>
                  <a:schemeClr val="tx1"/>
                </a:solidFill>
              </a:rPr>
            </a:br>
            <a:r>
              <a:rPr lang="ru-RU" sz="3600" u="sng" dirty="0" smtClean="0">
                <a:solidFill>
                  <a:schemeClr val="tx1"/>
                </a:solidFill>
              </a:rPr>
              <a:t>Лапти</a:t>
            </a:r>
            <a:r>
              <a:rPr lang="ru-RU" sz="3600" dirty="0" smtClean="0">
                <a:solidFill>
                  <a:schemeClr val="tx1"/>
                </a:solidFill>
              </a:rPr>
              <a:t> –это обувь, которую плели из коры липы, березы, дуба и т.д.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 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u="sng" dirty="0" smtClean="0">
                <a:solidFill>
                  <a:schemeClr val="tx1"/>
                </a:solidFill>
              </a:rPr>
              <a:t>Прялка</a:t>
            </a:r>
            <a:r>
              <a:rPr lang="ru-RU" sz="3600" dirty="0" smtClean="0">
                <a:solidFill>
                  <a:schemeClr val="tx1"/>
                </a:solidFill>
              </a:rPr>
              <a:t> – приспособление для ручного прядения одной нити пряжи.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u="sng" dirty="0" smtClean="0">
                <a:solidFill>
                  <a:schemeClr val="tx1"/>
                </a:solidFill>
              </a:rPr>
              <a:t>Светец – подставка для лучины, освещающей жильё, избу.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9" name="Управляющая кнопка: домой 8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D:\_DESKTOP_\5ce38d743f53c410e85a88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86512" y="214290"/>
            <a:ext cx="1879582" cy="1879582"/>
          </a:xfrm>
          <a:prstGeom prst="rect">
            <a:avLst/>
          </a:prstGeom>
          <a:noFill/>
        </p:spPr>
      </p:pic>
      <p:pic>
        <p:nvPicPr>
          <p:cNvPr id="4" name="Picture 3" descr="D:\_DESKTOP_\1cf5a12e-82b1-58df-a298-ee99a7694aec.jpg"/>
          <p:cNvPicPr>
            <a:picLocks noChangeAspect="1" noChangeArrowheads="1"/>
          </p:cNvPicPr>
          <p:nvPr/>
        </p:nvPicPr>
        <p:blipFill>
          <a:blip r:embed="rId4"/>
          <a:srcRect t="10500" r="31521"/>
          <a:stretch>
            <a:fillRect/>
          </a:stretch>
        </p:blipFill>
        <p:spPr bwMode="auto">
          <a:xfrm>
            <a:off x="6143636" y="2285992"/>
            <a:ext cx="2574924" cy="2243561"/>
          </a:xfrm>
          <a:prstGeom prst="rect">
            <a:avLst/>
          </a:prstGeom>
          <a:noFill/>
        </p:spPr>
      </p:pic>
      <p:pic>
        <p:nvPicPr>
          <p:cNvPr id="5" name="Picture 4" descr="D:\_DESKTOP_\a1477804a96efa28adfce51de0055bd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15008" y="4786322"/>
            <a:ext cx="2487595" cy="1865696"/>
          </a:xfrm>
          <a:prstGeom prst="rect">
            <a:avLst/>
          </a:prstGeom>
          <a:noFill/>
        </p:spPr>
      </p:pic>
      <p:cxnSp>
        <p:nvCxnSpPr>
          <p:cNvPr id="12" name="Прямая соединительная линия 11"/>
          <p:cNvCxnSpPr/>
          <p:nvPr/>
        </p:nvCxnSpPr>
        <p:spPr>
          <a:xfrm rot="5400000">
            <a:off x="1214414" y="3929066"/>
            <a:ext cx="285752" cy="142876"/>
          </a:xfrm>
          <a:prstGeom prst="line">
            <a:avLst/>
          </a:prstGeom>
          <a:ln w="444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5"/>
          <p:cNvSpPr>
            <a:spLocks noGrp="1" noChangeArrowheads="1"/>
          </p:cNvSpPr>
          <p:nvPr>
            <p:ph type="ctrTitle"/>
          </p:nvPr>
        </p:nvSpPr>
        <p:spPr>
          <a:xfrm>
            <a:off x="500034" y="785794"/>
            <a:ext cx="807249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ru-RU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тур</a:t>
            </a:r>
            <a:br>
              <a:rPr lang="ru-RU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6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«Фразеология»</a:t>
            </a:r>
            <a:endParaRPr lang="ru-RU" sz="60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14282" y="2428868"/>
          <a:ext cx="8644000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800"/>
                <a:gridCol w="1728800"/>
                <a:gridCol w="1728800"/>
                <a:gridCol w="1728800"/>
                <a:gridCol w="1728800"/>
              </a:tblGrid>
              <a:tr h="2143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10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40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8" name="Стрелка вниз 7">
            <a:hlinkClick r:id="rId7" action="ppaction://hlinksldjump"/>
          </p:cNvPr>
          <p:cNvSpPr/>
          <p:nvPr/>
        </p:nvSpPr>
        <p:spPr>
          <a:xfrm>
            <a:off x="7429520" y="5143512"/>
            <a:ext cx="1000132" cy="1500198"/>
          </a:xfrm>
          <a:prstGeom prst="down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1648" cy="571504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Фразеология</a:t>
            </a:r>
            <a:br>
              <a:rPr lang="ru-RU" sz="3600" i="1" dirty="0" smtClean="0"/>
            </a:br>
            <a:r>
              <a:rPr lang="ru-RU" sz="3600" i="1" dirty="0" smtClean="0"/>
              <a:t>10</a:t>
            </a:r>
            <a:endParaRPr lang="ru-RU" sz="3600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44" y="1071546"/>
            <a:ext cx="8715436" cy="5572164"/>
          </a:xfrm>
        </p:spPr>
        <p:txBody>
          <a:bodyPr>
            <a:normAutofit fontScale="85000" lnSpcReduction="20000"/>
          </a:bodyPr>
          <a:lstStyle/>
          <a:p>
            <a:pPr algn="ctr">
              <a:lnSpc>
                <a:spcPct val="90000"/>
              </a:lnSpc>
            </a:pPr>
            <a:r>
              <a:rPr lang="ru-RU" sz="38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Что это? </a:t>
            </a:r>
          </a:p>
          <a:p>
            <a:pPr algn="ctr">
              <a:lnSpc>
                <a:spcPct val="90000"/>
              </a:lnSpc>
            </a:pPr>
            <a:endParaRPr lang="ru-RU" sz="2800" dirty="0" smtClean="0"/>
          </a:p>
          <a:p>
            <a:pPr algn="l">
              <a:lnSpc>
                <a:spcPct val="90000"/>
              </a:lnSpc>
            </a:pPr>
            <a:r>
              <a:rPr lang="ru-RU" sz="2800" dirty="0" smtClean="0"/>
              <a:t>Его вешают, приходя в уныние;  его задирают, зазнаваясь;  </a:t>
            </a:r>
          </a:p>
          <a:p>
            <a:pPr algn="l">
              <a:lnSpc>
                <a:spcPct val="90000"/>
              </a:lnSpc>
            </a:pPr>
            <a:r>
              <a:rPr lang="ru-RU" sz="2800" dirty="0" smtClean="0"/>
              <a:t>его всюду суют, не в своё дело. </a:t>
            </a:r>
          </a:p>
          <a:p>
            <a:pPr algn="l">
              <a:lnSpc>
                <a:spcPct val="90000"/>
              </a:lnSpc>
            </a:pPr>
            <a:r>
              <a:rPr lang="ru-RU" sz="3200" b="1" dirty="0" smtClean="0">
                <a:solidFill>
                  <a:srgbClr val="FFC000"/>
                </a:solidFill>
              </a:rPr>
              <a:t>    </a:t>
            </a:r>
            <a:r>
              <a:rPr lang="ru-RU" sz="3600" b="1" dirty="0" smtClean="0">
                <a:solidFill>
                  <a:srgbClr val="FFC000"/>
                </a:solidFill>
              </a:rPr>
              <a:t>НОС</a:t>
            </a:r>
            <a:endParaRPr lang="ru-RU" sz="2800" b="1" dirty="0" smtClean="0">
              <a:solidFill>
                <a:srgbClr val="FFC000"/>
              </a:solidFill>
            </a:endParaRPr>
          </a:p>
          <a:p>
            <a:pPr algn="l">
              <a:lnSpc>
                <a:spcPct val="90000"/>
              </a:lnSpc>
            </a:pPr>
            <a:endParaRPr lang="ru-RU" sz="2800" dirty="0" smtClean="0"/>
          </a:p>
          <a:p>
            <a:pPr algn="l">
              <a:lnSpc>
                <a:spcPct val="90000"/>
              </a:lnSpc>
            </a:pPr>
            <a:r>
              <a:rPr lang="ru-RU" sz="2800" dirty="0" smtClean="0"/>
              <a:t>Не цветы, а вянут;  не ладоши, а ими хлопают, если чего - то не понимают;  не бельё, а их развешивают. </a:t>
            </a:r>
          </a:p>
          <a:p>
            <a:pPr algn="l">
              <a:lnSpc>
                <a:spcPct val="90000"/>
              </a:lnSpc>
            </a:pPr>
            <a:r>
              <a:rPr lang="ru-RU" sz="4100" dirty="0" smtClean="0"/>
              <a:t>   </a:t>
            </a:r>
            <a:r>
              <a:rPr lang="ru-RU" sz="3600" b="1" dirty="0" smtClean="0">
                <a:solidFill>
                  <a:srgbClr val="FFC000"/>
                </a:solidFill>
              </a:rPr>
              <a:t>УШИ</a:t>
            </a:r>
          </a:p>
          <a:p>
            <a:pPr algn="l">
              <a:lnSpc>
                <a:spcPct val="90000"/>
              </a:lnSpc>
            </a:pPr>
            <a:endParaRPr lang="ru-RU" sz="2800" dirty="0" smtClean="0"/>
          </a:p>
          <a:p>
            <a:pPr algn="l">
              <a:lnSpc>
                <a:spcPct val="90000"/>
              </a:lnSpc>
            </a:pPr>
            <a:r>
              <a:rPr lang="ru-RU" sz="2800" dirty="0" smtClean="0"/>
              <a:t>Он в голове у легкомысленного, несерьёзного человека; </a:t>
            </a:r>
          </a:p>
          <a:p>
            <a:pPr algn="l">
              <a:lnSpc>
                <a:spcPct val="90000"/>
              </a:lnSpc>
            </a:pPr>
            <a:r>
              <a:rPr lang="ru-RU" sz="2800" dirty="0" smtClean="0"/>
              <a:t>его советуют искать в поле, когда кто-нибудь бесследно исчезает;  на него бросают слова и деньги, кто их не ценит. </a:t>
            </a:r>
          </a:p>
          <a:p>
            <a:pPr algn="l">
              <a:lnSpc>
                <a:spcPct val="90000"/>
              </a:lnSpc>
            </a:pPr>
            <a:endParaRPr lang="ru-RU" sz="2800" b="1" dirty="0" smtClean="0">
              <a:solidFill>
                <a:srgbClr val="FFC000"/>
              </a:solidFill>
            </a:endParaRPr>
          </a:p>
          <a:p>
            <a:pPr algn="l">
              <a:lnSpc>
                <a:spcPct val="90000"/>
              </a:lnSpc>
            </a:pPr>
            <a:r>
              <a:rPr lang="ru-RU" sz="2800" b="1" dirty="0" smtClean="0">
                <a:solidFill>
                  <a:srgbClr val="FFC000"/>
                </a:solidFill>
              </a:rPr>
              <a:t>      </a:t>
            </a:r>
            <a:r>
              <a:rPr lang="ru-RU" sz="3600" b="1" dirty="0" smtClean="0">
                <a:solidFill>
                  <a:srgbClr val="FFC000"/>
                </a:solidFill>
              </a:rPr>
              <a:t>ВЕТЕР</a:t>
            </a:r>
            <a:endParaRPr lang="ru-RU" sz="2800" b="1" dirty="0" smtClean="0">
              <a:solidFill>
                <a:srgbClr val="FFC000"/>
              </a:solidFill>
            </a:endParaRPr>
          </a:p>
          <a:p>
            <a:endParaRPr lang="ru-RU" dirty="0"/>
          </a:p>
        </p:txBody>
      </p:sp>
      <p:sp>
        <p:nvSpPr>
          <p:cNvPr id="6" name="Управляющая кнопка: домой 5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4"/>
            <a:ext cx="7851648" cy="714380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Фразеология</a:t>
            </a:r>
            <a:br>
              <a:rPr lang="ru-RU" sz="3600" i="1" dirty="0" smtClean="0"/>
            </a:br>
            <a:r>
              <a:rPr lang="ru-RU" sz="3600" i="1" dirty="0" smtClean="0"/>
              <a:t>20</a:t>
            </a:r>
            <a:endParaRPr lang="ru-RU" sz="3600" i="1" dirty="0"/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0" y="500042"/>
            <a:ext cx="4071934" cy="107157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 fontScale="75000" lnSpcReduction="20000"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Какие фразеологизмы вы узнали?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Объясните их смысл.</a:t>
            </a:r>
            <a:endParaRPr kumimoji="0" lang="ru-RU" sz="3600" b="1" i="1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Управляющая кнопка: домой 19">
            <a:hlinkClick r:id="rId2" action="ppaction://hlinksldjump" highlightClick="1"/>
          </p:cNvPr>
          <p:cNvSpPr/>
          <p:nvPr/>
        </p:nvSpPr>
        <p:spPr>
          <a:xfrm>
            <a:off x="8429620" y="0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D:\_DESKTOP_\u_b4b86d9279db1868a84d62e58a3cedce_8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1714488"/>
            <a:ext cx="2592404" cy="3946747"/>
          </a:xfrm>
          <a:prstGeom prst="rect">
            <a:avLst/>
          </a:prstGeom>
          <a:noFill/>
        </p:spPr>
      </p:pic>
      <p:pic>
        <p:nvPicPr>
          <p:cNvPr id="1027" name="Picture 3" descr="D:\_DESKTOP_\IGRvn8RC76g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9190" y="1142984"/>
            <a:ext cx="3676650" cy="2857500"/>
          </a:xfrm>
          <a:prstGeom prst="rect">
            <a:avLst/>
          </a:prstGeom>
          <a:noFill/>
        </p:spPr>
      </p:pic>
      <p:pic>
        <p:nvPicPr>
          <p:cNvPr id="1028" name="Picture 4" descr="D:\_DESKTOP_\10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4086782"/>
            <a:ext cx="3938593" cy="27712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2357430"/>
            <a:ext cx="8715436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i="1" dirty="0" smtClean="0">
                <a:solidFill>
                  <a:srgbClr val="FFC000"/>
                </a:solidFill>
              </a:rPr>
              <a:t>Найти объяснение каждому </a:t>
            </a:r>
            <a:br>
              <a:rPr lang="ru-RU" sz="3600" i="1" dirty="0" smtClean="0">
                <a:solidFill>
                  <a:srgbClr val="FFC000"/>
                </a:solidFill>
              </a:rPr>
            </a:br>
            <a:r>
              <a:rPr lang="ru-RU" sz="3600" i="1" dirty="0" smtClean="0">
                <a:solidFill>
                  <a:srgbClr val="FFC000"/>
                </a:solidFill>
              </a:rPr>
              <a:t>фразеологическому обороту.</a:t>
            </a:r>
            <a:br>
              <a:rPr lang="ru-RU" sz="3600" i="1" dirty="0" smtClean="0">
                <a:solidFill>
                  <a:srgbClr val="FFC000"/>
                </a:solidFill>
              </a:rPr>
            </a:b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142852"/>
            <a:ext cx="7854696" cy="1129158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sz="36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Фразеология</a:t>
            </a:r>
            <a:br>
              <a:rPr lang="ru-RU" sz="36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3600" b="1" i="1" dirty="0" smtClean="0">
                <a:solidFill>
                  <a:srgbClr val="92D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30</a:t>
            </a:r>
            <a:endParaRPr lang="ru-RU" sz="3200" b="1" i="1" dirty="0">
              <a:solidFill>
                <a:srgbClr val="92D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2000240"/>
          <a:ext cx="4786346" cy="4643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86346"/>
              </a:tblGrid>
              <a:tr h="4643470"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реветь белугой - </a:t>
                      </a:r>
                      <a:br>
                        <a:rPr lang="ru-RU" sz="3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мастер на все руки -</a:t>
                      </a:r>
                      <a:br>
                        <a:rPr lang="ru-RU" sz="3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 под боком- </a:t>
                      </a:r>
                      <a:br>
                        <a:rPr lang="ru-RU" sz="3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 водить за нос-</a:t>
                      </a:r>
                      <a:br>
                        <a:rPr lang="ru-RU" sz="3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3600" smtClean="0">
                          <a:solidFill>
                            <a:schemeClr val="tx1"/>
                          </a:solidFill>
                        </a:rPr>
                        <a:t>мамаево побоище-</a:t>
                      </a: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/>
                      </a:r>
                      <a:br>
                        <a:rPr lang="ru-RU" sz="3600" dirty="0" smtClean="0">
                          <a:solidFill>
                            <a:schemeClr val="tx1"/>
                          </a:solidFill>
                        </a:rPr>
                      </a:br>
                      <a:r>
                        <a:rPr lang="ru-RU" sz="3600" dirty="0" smtClean="0">
                          <a:solidFill>
                            <a:schemeClr val="tx1"/>
                          </a:solidFill>
                        </a:rPr>
                        <a:t> не в своей тарелке -</a:t>
                      </a:r>
                      <a:endParaRPr lang="ru-RU" sz="3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5286380" y="1928802"/>
            <a:ext cx="20828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dirty="0" smtClean="0">
                <a:solidFill>
                  <a:srgbClr val="FFC000"/>
                </a:solidFill>
              </a:rPr>
              <a:t>плакать</a:t>
            </a:r>
          </a:p>
          <a:p>
            <a:pPr lvl="0"/>
            <a:endParaRPr lang="ru-RU" sz="3600" b="1" dirty="0" smtClean="0">
              <a:solidFill>
                <a:srgbClr val="FFC00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86380" y="2500306"/>
            <a:ext cx="19084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C000"/>
                </a:solidFill>
              </a:rPr>
              <a:t> умелец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3143248"/>
            <a:ext cx="17804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C000"/>
                </a:solidFill>
              </a:rPr>
              <a:t>близко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143504" y="3643314"/>
            <a:ext cx="3714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C000"/>
                </a:solidFill>
              </a:rPr>
              <a:t>  обманывать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4214818"/>
            <a:ext cx="3786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C000"/>
                </a:solidFill>
              </a:rPr>
              <a:t>  беспорядок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214942" y="4786322"/>
            <a:ext cx="23882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600" b="1" dirty="0" smtClean="0">
                <a:solidFill>
                  <a:srgbClr val="FFC000"/>
                </a:solidFill>
              </a:rPr>
              <a:t>  неуютно</a:t>
            </a:r>
            <a:endParaRPr lang="ru-RU" sz="3600" b="1" dirty="0">
              <a:solidFill>
                <a:prstClr val="white"/>
              </a:solidFill>
            </a:endParaRPr>
          </a:p>
        </p:txBody>
      </p:sp>
      <p:sp>
        <p:nvSpPr>
          <p:cNvPr id="15" name="Управляющая кнопка: домой 14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142852"/>
            <a:ext cx="7851648" cy="9858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/>
              <a:t>Фразеология</a:t>
            </a: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>40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214282" y="1285860"/>
            <a:ext cx="8715436" cy="5214974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Указать фразеологизмы со значением 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3200" i="1" u="sng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“очень мало”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, затем со значением </a:t>
            </a:r>
            <a:r>
              <a:rPr kumimoji="0" lang="ru-RU" sz="3200" i="1" u="sng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“медленно” </a:t>
            </a: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и со значением </a:t>
            </a:r>
            <a:r>
              <a:rPr kumimoji="0" lang="ru-RU" sz="3200" i="1" u="sng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“глупый”.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кот наплакал                     ветер в голове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тянуть канитель                капля в море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без царя в голове               тянуть резину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с гулькин нос                      дубина стоеросовая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 час по чайной ложке      на один зуб</a:t>
            </a:r>
          </a:p>
          <a:p>
            <a:pPr marL="0" marR="45720" lvl="0" indent="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черепашьим шагом           дубовая голова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43438" y="857232"/>
            <a:ext cx="3643338" cy="2357454"/>
          </a:xfrm>
        </p:spPr>
        <p:txBody>
          <a:bodyPr>
            <a:normAutofit/>
          </a:bodyPr>
          <a:lstStyle/>
          <a:p>
            <a:pPr algn="l"/>
            <a:r>
              <a:rPr lang="ru-RU" sz="2800" b="1" u="sng" dirty="0" smtClean="0">
                <a:solidFill>
                  <a:srgbClr val="FF0000"/>
                </a:solidFill>
                <a:latin typeface="+mj-lt"/>
              </a:rPr>
              <a:t>«Медленно»</a:t>
            </a:r>
          </a:p>
          <a:p>
            <a:pPr lvl="0" algn="l"/>
            <a:r>
              <a:rPr lang="ru-RU" sz="2800" dirty="0" smtClean="0">
                <a:latin typeface="+mj-lt"/>
              </a:rPr>
              <a:t> тянуть канитель</a:t>
            </a:r>
          </a:p>
          <a:p>
            <a:pPr lvl="0" algn="l"/>
            <a:r>
              <a:rPr lang="ru-RU" sz="2800" dirty="0" smtClean="0">
                <a:latin typeface="+mj-lt"/>
              </a:rPr>
              <a:t>тянуть резину </a:t>
            </a:r>
          </a:p>
          <a:p>
            <a:pPr lvl="0" algn="l"/>
            <a:r>
              <a:rPr lang="ru-RU" sz="2800" dirty="0" smtClean="0">
                <a:latin typeface="+mj-lt"/>
              </a:rPr>
              <a:t>черепашьим шагом </a:t>
            </a:r>
          </a:p>
          <a:p>
            <a:pPr algn="l"/>
            <a:endParaRPr lang="ru-RU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2844" y="357166"/>
            <a:ext cx="3643338" cy="5115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sz="2400" dirty="0" smtClean="0">
              <a:latin typeface="+mj-lt"/>
            </a:endParaRP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b="1" u="sng" dirty="0" smtClean="0">
                <a:solidFill>
                  <a:srgbClr val="FF0000"/>
                </a:solidFill>
                <a:latin typeface="+mj-lt"/>
              </a:rPr>
              <a:t>«Очень мало»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dirty="0" smtClean="0"/>
              <a:t> </a:t>
            </a:r>
            <a:r>
              <a:rPr lang="ru-RU" sz="2800" dirty="0" smtClean="0">
                <a:latin typeface="+mj-lt"/>
              </a:rPr>
              <a:t>кот наплакал</a:t>
            </a:r>
            <a:r>
              <a:rPr lang="ru-RU" sz="2800" dirty="0" smtClean="0"/>
              <a:t> </a:t>
            </a:r>
            <a:endParaRPr lang="ru-RU" sz="2800" dirty="0" smtClean="0">
              <a:latin typeface="+mj-lt"/>
            </a:endParaRP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dirty="0" smtClean="0">
                <a:latin typeface="+mj-lt"/>
              </a:rPr>
              <a:t>капля в море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dirty="0" smtClean="0">
                <a:latin typeface="+mj-lt"/>
              </a:rPr>
              <a:t>с гулькин нос</a:t>
            </a:r>
          </a:p>
          <a:p>
            <a:pPr marR="457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dirty="0" smtClean="0">
                <a:latin typeface="+mj-lt"/>
              </a:rPr>
              <a:t>на один зуб</a:t>
            </a:r>
          </a:p>
          <a:p>
            <a:pPr marR="4572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r>
              <a:rPr lang="ru-RU" sz="2800" dirty="0" smtClean="0">
                <a:latin typeface="+mj-lt"/>
              </a:rPr>
              <a:t>в час по чайной ложке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sz="2800" dirty="0" smtClean="0">
              <a:latin typeface="+mj-lt"/>
            </a:endParaRP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sz="2800" dirty="0" smtClean="0">
              <a:latin typeface="+mj-lt"/>
            </a:endParaRP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  <a:defRPr/>
            </a:pPr>
            <a:endParaRPr lang="ru-RU" sz="2800" dirty="0" smtClean="0">
              <a:latin typeface="+mj-lt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357686" y="3429000"/>
            <a:ext cx="3929090" cy="2571768"/>
          </a:xfrm>
          <a:prstGeom prst="rect">
            <a:avLst/>
          </a:prstGeom>
        </p:spPr>
        <p:txBody>
          <a:bodyPr vert="horz" lIns="0" rIns="18288">
            <a:noAutofit/>
          </a:bodyPr>
          <a:lstStyle/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n-ea"/>
                <a:cs typeface="+mn-cs"/>
              </a:rPr>
              <a:t>«Глупый»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dirty="0" smtClean="0">
                <a:latin typeface="+mj-lt"/>
              </a:rPr>
              <a:t> без царя в голове </a:t>
            </a:r>
          </a:p>
          <a:p>
            <a:pPr marR="457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dirty="0" smtClean="0">
                <a:latin typeface="+mj-lt"/>
              </a:rPr>
              <a:t>дубовая голова</a:t>
            </a:r>
          </a:p>
          <a:p>
            <a:pPr marR="457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dirty="0" smtClean="0">
                <a:solidFill>
                  <a:prstClr val="white"/>
                </a:solidFill>
                <a:latin typeface="+mj-lt"/>
              </a:rPr>
              <a:t>ветер в голове</a:t>
            </a:r>
          </a:p>
          <a:p>
            <a:pPr marR="4572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dirty="0" smtClean="0">
                <a:solidFill>
                  <a:prstClr val="white"/>
                </a:solidFill>
                <a:latin typeface="+mj-lt"/>
              </a:rPr>
              <a:t>дубина стоеросовая</a:t>
            </a:r>
          </a:p>
          <a:p>
            <a:pPr marR="45720" lvl="0">
              <a:spcBef>
                <a:spcPct val="20000"/>
              </a:spcBef>
              <a:buClr>
                <a:schemeClr val="accent3"/>
              </a:buClr>
              <a:buSzPct val="95000"/>
            </a:pPr>
            <a:r>
              <a:rPr lang="ru-RU" sz="2800" dirty="0" smtClean="0">
                <a:latin typeface="+mj-lt"/>
              </a:rPr>
              <a:t> 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n-ea"/>
              <a:cs typeface="+mn-cs"/>
            </a:endParaRPr>
          </a:p>
        </p:txBody>
      </p:sp>
      <p:sp>
        <p:nvSpPr>
          <p:cNvPr id="7" name="Управляющая кнопка: домой 6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71472" y="714356"/>
            <a:ext cx="7851648" cy="98583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i="1" dirty="0" smtClean="0"/>
              <a:t>Фразеология</a:t>
            </a:r>
            <a:r>
              <a:rPr lang="ru-RU" sz="4000" i="1" dirty="0"/>
              <a:t/>
            </a:r>
            <a:br>
              <a:rPr lang="ru-RU" sz="4000" i="1" dirty="0"/>
            </a:br>
            <a:r>
              <a:rPr lang="ru-RU" sz="4000" i="1" dirty="0"/>
              <a:t>50</a:t>
            </a: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>
          <a:xfrm>
            <a:off x="457200" y="1935480"/>
            <a:ext cx="8229600" cy="1922148"/>
          </a:xfrm>
          <a:prstGeom prst="rect">
            <a:avLst/>
          </a:prstGeom>
        </p:spPr>
        <p:txBody>
          <a:bodyPr vert="horz" lIns="0" rIns="18288">
            <a:normAutofit/>
          </a:bodyPr>
          <a:lstStyle/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Творческий конкурс «Мим»</a:t>
            </a: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r>
              <a:rPr kumimoji="0" lang="ru-RU" sz="3200" i="1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Показать мимикой, жестами фразеологизм.</a:t>
            </a:r>
          </a:p>
          <a:p>
            <a:pPr marL="0" marR="4572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" pitchFamily="2" charset="2"/>
              <a:buNone/>
              <a:tabLst/>
              <a:defRPr/>
            </a:pPr>
            <a:endParaRPr kumimoji="0" lang="ru-RU" sz="2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145" name="Picture 1" descr="D:\_DESKTOP_\1630347779_12-alimentola-info-p-frantsuzskii-mim-kostyum-zhenskie-krasivo-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214686"/>
            <a:ext cx="2743290" cy="3500438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14348" y="4714884"/>
            <a:ext cx="8072494" cy="914844"/>
          </a:xfrm>
        </p:spPr>
        <p:txBody>
          <a:bodyPr>
            <a:normAutofit/>
          </a:bodyPr>
          <a:lstStyle/>
          <a:p>
            <a:pPr algn="ctr"/>
            <a:r>
              <a:rPr lang="ru-RU" sz="4800" b="1" i="1" dirty="0" smtClean="0">
                <a:solidFill>
                  <a:srgbClr val="C00000"/>
                </a:solidFill>
                <a:latin typeface="+mj-lt"/>
              </a:rPr>
              <a:t>Поздравляем с победой!!!!</a:t>
            </a:r>
            <a:endParaRPr lang="ru-RU" sz="4800" b="1" i="1" dirty="0">
              <a:solidFill>
                <a:srgbClr val="C00000"/>
              </a:solidFill>
              <a:latin typeface="+mj-lt"/>
            </a:endParaRPr>
          </a:p>
        </p:txBody>
      </p:sp>
      <p:pic>
        <p:nvPicPr>
          <p:cNvPr id="4" name="Picture 2" descr="http://zakazshar.ru/images/articles/main_page_balloons_delivery_helium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8858312" cy="3735518"/>
          </a:xfrm>
          <a:prstGeom prst="rect">
            <a:avLst/>
          </a:prstGeom>
          <a:noFill/>
        </p:spPr>
      </p:pic>
      <p:sp>
        <p:nvSpPr>
          <p:cNvPr id="5" name="Управляющая кнопка: домой 4">
            <a:hlinkClick r:id="rId3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8429684" cy="3113099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hlinkClick r:id="rId2" action="ppaction://hlinksldjump"/>
              </a:rPr>
              <a:t>Интеллектуальная викторина  </a:t>
            </a:r>
            <a:br>
              <a:rPr lang="ru-RU" sz="7200" dirty="0" smtClean="0">
                <a:solidFill>
                  <a:schemeClr val="tx1"/>
                </a:solidFill>
                <a:hlinkClick r:id="rId2" action="ppaction://hlinksldjump"/>
              </a:rPr>
            </a:br>
            <a:r>
              <a:rPr lang="ru-RU" sz="7200" dirty="0" smtClean="0">
                <a:solidFill>
                  <a:schemeClr val="tx1"/>
                </a:solidFill>
                <a:hlinkClick r:id="rId2" action="ppaction://hlinksldjump"/>
              </a:rPr>
              <a:t>«Умники и умницы»</a:t>
            </a:r>
            <a:endParaRPr lang="ru-RU" sz="7200" dirty="0">
              <a:solidFill>
                <a:schemeClr val="tx1"/>
              </a:solidFill>
            </a:endParaRPr>
          </a:p>
        </p:txBody>
      </p:sp>
      <p:pic>
        <p:nvPicPr>
          <p:cNvPr id="1026" name="Picture 2" descr="D:\_DESKTOP_\1-1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5984" y="3500438"/>
            <a:ext cx="4527542" cy="32258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5" y="214290"/>
          <a:ext cx="9001155" cy="6072232"/>
        </p:xfrm>
        <a:graphic>
          <a:graphicData uri="http://schemas.openxmlformats.org/drawingml/2006/table">
            <a:tbl>
              <a:tblPr/>
              <a:tblGrid>
                <a:gridCol w="502279"/>
                <a:gridCol w="420160"/>
                <a:gridCol w="420160"/>
                <a:gridCol w="428132"/>
                <a:gridCol w="501481"/>
                <a:gridCol w="539752"/>
                <a:gridCol w="419362"/>
                <a:gridCol w="539752"/>
                <a:gridCol w="419362"/>
                <a:gridCol w="420160"/>
                <a:gridCol w="420160"/>
                <a:gridCol w="427336"/>
                <a:gridCol w="427336"/>
                <a:gridCol w="420160"/>
                <a:gridCol w="501481"/>
                <a:gridCol w="501481"/>
                <a:gridCol w="427336"/>
                <a:gridCol w="409797"/>
                <a:gridCol w="428132"/>
                <a:gridCol w="427336"/>
              </a:tblGrid>
              <a:tr h="8674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7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5404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43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Х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7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Т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В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8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8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8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9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23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П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Ф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С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Л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8529"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4"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4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5"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852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232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800" b="1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6.</a:t>
                      </a: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Ж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А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Р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Г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О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>
                          <a:latin typeface="Times New Roman"/>
                          <a:ea typeface="Times New Roman"/>
                          <a:cs typeface="Times New Roman"/>
                        </a:rPr>
                        <a:t>Н</a:t>
                      </a:r>
                      <a:endParaRPr lang="ru-RU" sz="1100" b="1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И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З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М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11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61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endParaRPr lang="ru-RU" sz="12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1935480" algn="l"/>
                        </a:tabLst>
                      </a:pPr>
                      <a:r>
                        <a:rPr lang="ru-RU" sz="1200">
                          <a:latin typeface="Times New Roman"/>
                          <a:ea typeface="Times New Roman"/>
                          <a:cs typeface="Times New Roman"/>
                        </a:rPr>
                        <a:t>Ы</a:t>
                      </a:r>
                      <a:endParaRPr lang="ru-RU" sz="9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58314" marR="58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 dirty="0">
                          <a:latin typeface="Calibri"/>
                          <a:ea typeface="Times New Roman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Управляющая кнопка: домой 2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1928802"/>
            <a:ext cx="8572528" cy="4429156"/>
          </a:xfrm>
        </p:spPr>
        <p:txBody>
          <a:bodyPr>
            <a:noAutofit/>
          </a:bodyPr>
          <a:lstStyle/>
          <a:p>
            <a:pPr lvl="0" algn="l"/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effectLst/>
              </a:rPr>
              <a:t>                              </a:t>
            </a:r>
            <a:r>
              <a:rPr lang="ru-RU" sz="36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Подведем итоги</a:t>
            </a:r>
            <a:r>
              <a:rPr lang="ru-RU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effectLst/>
              </a:rPr>
              <a:t/>
            </a:r>
            <a:br>
              <a:rPr lang="ru-RU" sz="3200" dirty="0" smtClean="0"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- Что понравилось? В чём испытывал трудности? 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-Хотел бы в будущем участвовать в интеллектуальных играх или нет?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/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- Комфортно чувствовал себя в команде или нет?</a:t>
            </a:r>
            <a:br>
              <a:rPr lang="ru-RU" sz="3200" dirty="0" smtClean="0">
                <a:solidFill>
                  <a:schemeClr val="tx1"/>
                </a:solidFill>
                <a:effectLst/>
              </a:rPr>
            </a:br>
            <a:r>
              <a:rPr lang="ru-RU" sz="3200" dirty="0" smtClean="0">
                <a:solidFill>
                  <a:schemeClr val="tx1"/>
                </a:solidFill>
                <a:effectLst/>
              </a:rPr>
              <a:t>- Оцени свою работу и работу своей команды по пятибалльной системе.</a:t>
            </a:r>
            <a:endParaRPr lang="ru-RU" sz="3200" dirty="0">
              <a:solidFill>
                <a:schemeClr val="tx1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3714752"/>
            <a:ext cx="8643998" cy="2857520"/>
          </a:xfrm>
        </p:spPr>
        <p:txBody>
          <a:bodyPr>
            <a:normAutofit fontScale="90000"/>
          </a:bodyPr>
          <a:lstStyle/>
          <a:p>
            <a:pPr algn="l"/>
            <a:r>
              <a:rPr lang="ru-RU" sz="4000" dirty="0" smtClean="0"/>
              <a:t>                     </a:t>
            </a:r>
            <a:r>
              <a:rPr lang="ru-RU" sz="4000" i="1" dirty="0" smtClean="0">
                <a:solidFill>
                  <a:schemeClr val="tx1"/>
                </a:solidFill>
              </a:rPr>
              <a:t>Домашнее задание</a:t>
            </a: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3100" dirty="0" smtClean="0"/>
              <a:t/>
            </a:r>
            <a:br>
              <a:rPr lang="ru-RU" sz="3100" dirty="0" smtClean="0"/>
            </a:br>
            <a:r>
              <a:rPr lang="ru-RU" sz="2700" dirty="0" smtClean="0"/>
              <a:t>Параграфы 20-33, страницы 53-98. Подготовиться к контрольной работе.</a:t>
            </a:r>
            <a:br>
              <a:rPr lang="ru-RU" sz="2700" dirty="0" smtClean="0"/>
            </a:br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3100" u="sng" dirty="0" smtClean="0">
                <a:solidFill>
                  <a:schemeClr val="tx1"/>
                </a:solidFill>
              </a:rPr>
              <a:t>1 уровень </a:t>
            </a:r>
            <a:r>
              <a:rPr lang="ru-RU" sz="3100" dirty="0" smtClean="0">
                <a:solidFill>
                  <a:schemeClr val="tx1"/>
                </a:solidFill>
              </a:rPr>
              <a:t>(учащиеся, получившие «3»)  упражнение  190 (по заданию)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u="sng" dirty="0" smtClean="0">
                <a:solidFill>
                  <a:schemeClr val="tx1"/>
                </a:solidFill>
              </a:rPr>
              <a:t>2 уровень </a:t>
            </a:r>
            <a:r>
              <a:rPr lang="ru-RU" sz="3100" dirty="0" smtClean="0">
                <a:solidFill>
                  <a:schemeClr val="tx1"/>
                </a:solidFill>
              </a:rPr>
              <a:t>(учащиеся, получившие «4»)   – упражнение в учебнике  сделать на выбор: 196 или 199.</a:t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dirty="0" smtClean="0">
                <a:solidFill>
                  <a:schemeClr val="tx1"/>
                </a:solidFill>
              </a:rPr>
              <a:t/>
            </a:r>
            <a:br>
              <a:rPr lang="ru-RU" sz="3100" dirty="0" smtClean="0">
                <a:solidFill>
                  <a:schemeClr val="tx1"/>
                </a:solidFill>
              </a:rPr>
            </a:br>
            <a:r>
              <a:rPr lang="ru-RU" sz="3100" u="sng" dirty="0" smtClean="0">
                <a:solidFill>
                  <a:schemeClr val="tx1"/>
                </a:solidFill>
              </a:rPr>
              <a:t>3 уровень </a:t>
            </a:r>
            <a:r>
              <a:rPr lang="ru-RU" sz="3100" dirty="0" smtClean="0">
                <a:solidFill>
                  <a:schemeClr val="tx1"/>
                </a:solidFill>
              </a:rPr>
              <a:t>(учащиеся, получившие «5»)     - выписать из рассказа  В.П.Астафьева «</a:t>
            </a:r>
            <a:r>
              <a:rPr lang="ru-RU" sz="3100" dirty="0" err="1" smtClean="0">
                <a:solidFill>
                  <a:schemeClr val="tx1"/>
                </a:solidFill>
              </a:rPr>
              <a:t>Васюткино</a:t>
            </a:r>
            <a:r>
              <a:rPr lang="ru-RU" sz="3100" dirty="0" smtClean="0">
                <a:solidFill>
                  <a:schemeClr val="tx1"/>
                </a:solidFill>
              </a:rPr>
              <a:t> озеро» устаревшие слова, дать им толкование.   </a:t>
            </a:r>
            <a:r>
              <a:rPr lang="ru-RU" sz="2400" dirty="0" smtClean="0">
                <a:solidFill>
                  <a:schemeClr val="tx1"/>
                </a:solidFill>
              </a:rPr>
              <a:t/>
            </a:r>
            <a:br>
              <a:rPr lang="ru-RU" sz="2400" dirty="0" smtClean="0">
                <a:solidFill>
                  <a:schemeClr val="tx1"/>
                </a:solidFill>
              </a:rPr>
            </a:br>
            <a:r>
              <a:rPr lang="ru-RU" sz="2800" dirty="0" smtClean="0">
                <a:solidFill>
                  <a:schemeClr val="tx1"/>
                </a:solidFill>
              </a:rPr>
              <a:t/>
            </a:r>
            <a:br>
              <a:rPr lang="ru-RU" sz="2800" dirty="0" smtClean="0">
                <a:solidFill>
                  <a:schemeClr val="tx1"/>
                </a:solidFill>
              </a:rPr>
            </a:br>
            <a:endParaRPr lang="ru-RU" sz="2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5"/>
          <p:cNvSpPr>
            <a:spLocks noGrp="1" noChangeArrowheads="1"/>
          </p:cNvSpPr>
          <p:nvPr>
            <p:ph type="ctrTitle"/>
          </p:nvPr>
        </p:nvSpPr>
        <p:spPr>
          <a:xfrm>
            <a:off x="500034" y="785794"/>
            <a:ext cx="8072494" cy="78581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ru-RU" sz="6000" b="1" i="1" dirty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6000" b="1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тур</a:t>
            </a:r>
            <a:r>
              <a:rPr lang="ru-RU" sz="6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6000" b="1" i="1" dirty="0" smtClean="0"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6000" i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«Лексикология»</a:t>
            </a:r>
            <a:endParaRPr lang="ru-RU" sz="6000" b="1" i="1" dirty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14282" y="1714488"/>
            <a:ext cx="8643998" cy="4714908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285719" y="2428868"/>
          <a:ext cx="8429683" cy="21431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91393"/>
                <a:gridCol w="1691393"/>
                <a:gridCol w="1691393"/>
                <a:gridCol w="1691393"/>
                <a:gridCol w="1664111"/>
              </a:tblGrid>
              <a:tr h="21431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  <a:hlinkClick r:id="rId2" action="ppaction://hlinksldjump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charset="0"/>
                          <a:hlinkClick r:id="rId2" action="ppaction://hlinksldjump"/>
                        </a:rPr>
                        <a:t>10</a:t>
                      </a:r>
                      <a:endParaRPr kumimoji="0" lang="ru-RU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  <a:hlinkClick r:id="rId3" action="ppaction://hlinksldjump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charset="0"/>
                          <a:hlinkClick r:id="rId3" action="ppaction://hlinksldjump"/>
                        </a:rPr>
                        <a:t>20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  <a:hlinkClick r:id="rId4" action="ppaction://hlinksldjump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charset="0"/>
                          <a:hlinkClick r:id="rId4" action="ppaction://hlinksldjump"/>
                        </a:rPr>
                        <a:t>30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charset="0"/>
                          <a:hlinkClick r:id="rId5" action="ppaction://hlinksldjump"/>
                        </a:rPr>
                        <a:t>40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Arial" charset="0"/>
                          <a:hlinkClick r:id="rId6" action="ppaction://hlinksldjump"/>
                        </a:rPr>
                        <a:t>50</a:t>
                      </a:r>
                      <a:endParaRPr kumimoji="0" lang="ru-RU" sz="4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8" name="Стрелка вниз 7">
            <a:hlinkClick r:id="rId7" action="ppaction://hlinksldjump"/>
          </p:cNvPr>
          <p:cNvSpPr/>
          <p:nvPr/>
        </p:nvSpPr>
        <p:spPr>
          <a:xfrm>
            <a:off x="7572396" y="5143512"/>
            <a:ext cx="928694" cy="1143008"/>
          </a:xfrm>
          <a:prstGeom prst="downArrow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642918"/>
            <a:ext cx="8929718" cy="1828800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Лексикология </a:t>
            </a:r>
            <a:br>
              <a:rPr lang="ru-RU" sz="3600" i="1" dirty="0" smtClean="0"/>
            </a:br>
            <a:r>
              <a:rPr lang="ru-RU" sz="3600" i="1" dirty="0" smtClean="0"/>
              <a:t>10</a:t>
            </a:r>
            <a:r>
              <a:rPr lang="ru-RU" sz="3200" i="1" dirty="0" smtClean="0"/>
              <a:t/>
            </a:r>
            <a:br>
              <a:rPr lang="ru-RU" sz="3200" i="1" dirty="0" smtClean="0"/>
            </a:br>
            <a:r>
              <a:rPr lang="ru-RU" sz="3200" i="1" dirty="0" smtClean="0">
                <a:solidFill>
                  <a:srgbClr val="FFC000"/>
                </a:solidFill>
              </a:rPr>
              <a:t>Прочитайте синонимы к словам. Какое языковое явление они иллюстрируют? </a:t>
            </a:r>
            <a:br>
              <a:rPr lang="ru-RU" sz="3200" i="1" dirty="0" smtClean="0">
                <a:solidFill>
                  <a:srgbClr val="FFC000"/>
                </a:solidFill>
              </a:rPr>
            </a:br>
            <a:r>
              <a:rPr lang="ru-RU" sz="3200" i="1" dirty="0" smtClean="0">
                <a:solidFill>
                  <a:srgbClr val="FFC000"/>
                </a:solidFill>
              </a:rPr>
              <a:t>Дайте определение термину.</a:t>
            </a:r>
            <a:endParaRPr lang="ru-RU" sz="3200" dirty="0">
              <a:solidFill>
                <a:srgbClr val="FFC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2357430"/>
            <a:ext cx="8643998" cy="4286280"/>
          </a:xfrm>
        </p:spPr>
        <p:txBody>
          <a:bodyPr>
            <a:normAutofit/>
          </a:bodyPr>
          <a:lstStyle/>
          <a:p>
            <a:pPr algn="l"/>
            <a:r>
              <a:rPr lang="ru-RU" sz="3200" dirty="0" smtClean="0"/>
              <a:t>Юноша – </a:t>
            </a:r>
            <a:r>
              <a:rPr lang="ru-RU" sz="3200" dirty="0" err="1" smtClean="0"/>
              <a:t>чувак</a:t>
            </a:r>
            <a:r>
              <a:rPr lang="ru-RU" sz="3200" dirty="0" smtClean="0"/>
              <a:t>, перец, крендель.</a:t>
            </a:r>
          </a:p>
          <a:p>
            <a:pPr algn="l"/>
            <a:r>
              <a:rPr lang="ru-RU" sz="3200" dirty="0" smtClean="0"/>
              <a:t>Девушка – </a:t>
            </a:r>
            <a:r>
              <a:rPr lang="ru-RU" sz="3200" dirty="0" err="1" smtClean="0"/>
              <a:t>чувиха</a:t>
            </a:r>
            <a:r>
              <a:rPr lang="ru-RU" sz="3200" dirty="0" smtClean="0"/>
              <a:t>.</a:t>
            </a:r>
          </a:p>
          <a:p>
            <a:pPr algn="l"/>
            <a:r>
              <a:rPr lang="ru-RU" sz="3200" dirty="0" smtClean="0"/>
              <a:t>Родители – старики, предки, черепа, </a:t>
            </a:r>
            <a:r>
              <a:rPr lang="ru-RU" sz="3200" dirty="0" err="1" smtClean="0"/>
              <a:t>родаки</a:t>
            </a:r>
            <a:r>
              <a:rPr lang="ru-RU" sz="3200" dirty="0" smtClean="0"/>
              <a:t>.</a:t>
            </a:r>
          </a:p>
          <a:p>
            <a:pPr algn="l"/>
            <a:r>
              <a:rPr lang="ru-RU" sz="3200" dirty="0" smtClean="0"/>
              <a:t>Хорошо –</a:t>
            </a:r>
            <a:r>
              <a:rPr lang="ru-RU" sz="3200" dirty="0" err="1" smtClean="0"/>
              <a:t>ништяк</a:t>
            </a:r>
            <a:r>
              <a:rPr lang="ru-RU" sz="3200" dirty="0" smtClean="0"/>
              <a:t>, чётко, отпад, </a:t>
            </a:r>
            <a:r>
              <a:rPr lang="ru-RU" sz="3200" dirty="0" err="1" smtClean="0"/>
              <a:t>гламурно</a:t>
            </a:r>
            <a:r>
              <a:rPr lang="ru-RU" sz="3200" dirty="0" smtClean="0"/>
              <a:t>.</a:t>
            </a:r>
          </a:p>
          <a:p>
            <a:pPr algn="l"/>
            <a:r>
              <a:rPr lang="ru-RU" sz="3200" dirty="0" smtClean="0"/>
              <a:t>Квартира – хата, пещера.</a:t>
            </a:r>
          </a:p>
          <a:p>
            <a:pPr algn="l"/>
            <a:r>
              <a:rPr lang="ru-RU" sz="3200" dirty="0" smtClean="0"/>
              <a:t>Плохо – отпад, труба. </a:t>
            </a:r>
          </a:p>
          <a:p>
            <a:pPr algn="l"/>
            <a:r>
              <a:rPr lang="ru-RU" sz="3200" dirty="0" smtClean="0"/>
              <a:t>Деньги –капуста, бабки.</a:t>
            </a:r>
          </a:p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6072206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hlinkClick r:id="rId2" action="ppaction://hlinksldjump"/>
              </a:rPr>
              <a:t>ОТВЕТ</a:t>
            </a:r>
            <a:endParaRPr lang="ru-RU" sz="32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285728"/>
            <a:ext cx="4357718" cy="7715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Жаргонизмы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D:\_DESKTOP_\slide-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76350" y="1751013"/>
            <a:ext cx="5826065" cy="4035441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3" action="ppaction://hlinksldjump" highlightClick="1"/>
          </p:cNvPr>
          <p:cNvSpPr/>
          <p:nvPr/>
        </p:nvSpPr>
        <p:spPr>
          <a:xfrm>
            <a:off x="8001024" y="5500702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142852"/>
            <a:ext cx="7851648" cy="857232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Лексикология </a:t>
            </a:r>
            <a:br>
              <a:rPr lang="ru-RU" sz="3600" i="1" dirty="0" smtClean="0"/>
            </a:br>
            <a:r>
              <a:rPr lang="ru-RU" sz="3600" i="1" dirty="0" smtClean="0"/>
              <a:t>20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4282" y="1142984"/>
            <a:ext cx="8929718" cy="5000660"/>
          </a:xfrm>
        </p:spPr>
        <p:txBody>
          <a:bodyPr>
            <a:normAutofit fontScale="85000" lnSpcReduction="20000"/>
          </a:bodyPr>
          <a:lstStyle/>
          <a:p>
            <a:pPr marL="609600" indent="-609600" algn="l">
              <a:lnSpc>
                <a:spcPct val="90000"/>
              </a:lnSpc>
            </a:pPr>
            <a:r>
              <a:rPr lang="ru-RU" sz="2400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  </a:t>
            </a:r>
            <a:r>
              <a:rPr lang="ru-RU" sz="3500" b="1" i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Arial Unicode MS" pitchFamily="34" charset="-128"/>
                <a:cs typeface="Arial Unicode MS" pitchFamily="34" charset="-128"/>
              </a:rPr>
              <a:t>Найдите в  каждом отрывке диалектное слово, по контексту  определите, что оно означает. </a:t>
            </a:r>
          </a:p>
          <a:p>
            <a:pPr marL="609600" indent="-609600" algn="ctr">
              <a:lnSpc>
                <a:spcPct val="90000"/>
              </a:lnSpc>
            </a:pPr>
            <a:endParaRPr lang="ru-RU" sz="2800" b="1" i="1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algn="l"/>
            <a:r>
              <a:rPr lang="ru-RU" sz="3300" dirty="0" smtClean="0"/>
              <a:t>1</a:t>
            </a:r>
            <a:r>
              <a:rPr lang="ru-RU" sz="3800" dirty="0" smtClean="0">
                <a:latin typeface="+mj-lt"/>
              </a:rPr>
              <a:t>. </a:t>
            </a:r>
            <a:r>
              <a:rPr lang="ru-RU" sz="3300" dirty="0" smtClean="0">
                <a:latin typeface="+mj-lt"/>
              </a:rPr>
              <a:t>Сердце его колотилось, как мельничная ступа, пот лил градом. (Н.В.Гоголь)</a:t>
            </a:r>
          </a:p>
          <a:p>
            <a:pPr marL="609600" indent="-609600" algn="l">
              <a:lnSpc>
                <a:spcPct val="90000"/>
              </a:lnSpc>
            </a:pPr>
            <a:endParaRPr lang="ru-RU" sz="3300" dirty="0" smtClean="0">
              <a:latin typeface="+mj-lt"/>
            </a:endParaRPr>
          </a:p>
          <a:p>
            <a:pPr marL="609600" indent="-609600" algn="l">
              <a:lnSpc>
                <a:spcPct val="90000"/>
              </a:lnSpc>
            </a:pPr>
            <a:endParaRPr lang="ru-RU" sz="3300" dirty="0" smtClean="0">
              <a:latin typeface="+mj-lt"/>
            </a:endParaRPr>
          </a:p>
          <a:p>
            <a:pPr marL="609600" indent="-609600" algn="l">
              <a:lnSpc>
                <a:spcPct val="90000"/>
              </a:lnSpc>
            </a:pPr>
            <a:r>
              <a:rPr lang="ru-RU" sz="3300" dirty="0" smtClean="0">
                <a:latin typeface="+mj-lt"/>
              </a:rPr>
              <a:t>2. Хозяйская рука в такие дни спешит посадить яблоню, спрятать в омшанике пчёл.  (В.Песков)</a:t>
            </a:r>
          </a:p>
          <a:p>
            <a:pPr algn="l"/>
            <a:endParaRPr lang="ru-RU" sz="3300" dirty="0" smtClean="0">
              <a:latin typeface="+mj-lt"/>
            </a:endParaRPr>
          </a:p>
          <a:p>
            <a:pPr algn="l"/>
            <a:r>
              <a:rPr lang="ru-RU" sz="3300" dirty="0" smtClean="0">
                <a:latin typeface="+mj-lt"/>
              </a:rPr>
              <a:t>3. Ребята поощряли меня: давай, действуй, и не один калач неси. Может, ещё шанег прихватишь либо пирог. (В.П.Астафьев)</a:t>
            </a:r>
            <a:endParaRPr lang="ru-RU" sz="3300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500794" y="6286496"/>
            <a:ext cx="2643206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hlinkClick r:id="" action="ppaction://hlinkshowjump?jump=nextslide"/>
              </a:rPr>
              <a:t>ОТВЕТ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5688" y="428604"/>
            <a:ext cx="8858312" cy="6000792"/>
          </a:xfrm>
        </p:spPr>
        <p:txBody>
          <a:bodyPr>
            <a:noAutofit/>
          </a:bodyPr>
          <a:lstStyle/>
          <a:p>
            <a:pPr algn="l"/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>Ступа – </a:t>
            </a:r>
            <a:r>
              <a:rPr lang="ru-RU" sz="4000" dirty="0" smtClean="0">
                <a:solidFill>
                  <a:schemeClr val="tx1"/>
                </a:solidFill>
              </a:rPr>
              <a:t>выдолбленное из дерева приспособление для ручного размола зерна.</a:t>
            </a:r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/>
            </a:r>
            <a:br>
              <a:rPr lang="ru-RU" sz="4000" u="sng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>Омшаник</a:t>
            </a:r>
            <a:r>
              <a:rPr lang="ru-RU" sz="4000" dirty="0" smtClean="0">
                <a:solidFill>
                  <a:schemeClr val="tx1"/>
                </a:solidFill>
              </a:rPr>
              <a:t> – сарай для зимовки пчел.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> </a:t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dirty="0" smtClean="0">
                <a:solidFill>
                  <a:schemeClr val="tx1"/>
                </a:solidFill>
              </a:rPr>
              <a:t/>
            </a:r>
            <a:br>
              <a:rPr lang="ru-RU" sz="4000" dirty="0" smtClean="0">
                <a:solidFill>
                  <a:schemeClr val="tx1"/>
                </a:solidFill>
              </a:rPr>
            </a:br>
            <a:r>
              <a:rPr lang="ru-RU" sz="4000" u="sng" dirty="0" smtClean="0">
                <a:solidFill>
                  <a:schemeClr val="tx1"/>
                </a:solidFill>
              </a:rPr>
              <a:t>Шаньга</a:t>
            </a:r>
            <a:r>
              <a:rPr lang="ru-RU" sz="4000" dirty="0" smtClean="0">
                <a:solidFill>
                  <a:schemeClr val="tx1"/>
                </a:solidFill>
              </a:rPr>
              <a:t> – род ватрушки, сочня или простой лепёшки.</a:t>
            </a:r>
            <a:endParaRPr lang="ru-RU" sz="4000" dirty="0"/>
          </a:p>
        </p:txBody>
      </p:sp>
      <p:pic>
        <p:nvPicPr>
          <p:cNvPr id="1027" name="Picture 3" descr="D:\_DESKTOP_\omshanik-dlya-pchel-svoimi-rukami-61.jpg"/>
          <p:cNvPicPr>
            <a:picLocks noChangeAspect="1" noChangeArrowheads="1"/>
          </p:cNvPicPr>
          <p:nvPr/>
        </p:nvPicPr>
        <p:blipFill>
          <a:blip r:embed="rId2" cstate="print"/>
          <a:srcRect t="24573" r="25949" b="18803"/>
          <a:stretch>
            <a:fillRect/>
          </a:stretch>
        </p:blipFill>
        <p:spPr bwMode="auto">
          <a:xfrm>
            <a:off x="928662" y="3571876"/>
            <a:ext cx="1643074" cy="1674672"/>
          </a:xfrm>
          <a:prstGeom prst="rect">
            <a:avLst/>
          </a:prstGeom>
          <a:noFill/>
        </p:spPr>
      </p:pic>
      <p:pic>
        <p:nvPicPr>
          <p:cNvPr id="1028" name="Picture 4" descr="D:\_DESKTOP_\IMG_90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8" y="3357562"/>
            <a:ext cx="3001568" cy="2000264"/>
          </a:xfrm>
          <a:prstGeom prst="rect">
            <a:avLst/>
          </a:prstGeom>
          <a:noFill/>
        </p:spPr>
      </p:pic>
      <p:sp>
        <p:nvSpPr>
          <p:cNvPr id="7" name="Управляющая кнопка: домой 6">
            <a:hlinkClick r:id="rId4" action="ppaction://hlinksldjump" highlightClick="1"/>
          </p:cNvPr>
          <p:cNvSpPr/>
          <p:nvPr/>
        </p:nvSpPr>
        <p:spPr>
          <a:xfrm>
            <a:off x="8001024" y="5500702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5" name="Picture 1" descr="D:\_DESKTOP_\000050011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96" y="1484386"/>
            <a:ext cx="1143008" cy="15240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851648" cy="1357298"/>
          </a:xfrm>
        </p:spPr>
        <p:txBody>
          <a:bodyPr>
            <a:noAutofit/>
          </a:bodyPr>
          <a:lstStyle/>
          <a:p>
            <a:pPr algn="ctr"/>
            <a:r>
              <a:rPr lang="ru-RU" sz="3600" i="1" dirty="0" smtClean="0"/>
              <a:t>Лексикология </a:t>
            </a:r>
            <a:br>
              <a:rPr lang="ru-RU" sz="3600" i="1" dirty="0" smtClean="0"/>
            </a:br>
            <a:r>
              <a:rPr lang="ru-RU" sz="3600" i="1" dirty="0" smtClean="0"/>
              <a:t>30</a:t>
            </a:r>
            <a:r>
              <a:rPr lang="ru-RU" sz="4000" i="1" dirty="0" smtClean="0"/>
              <a:t/>
            </a:r>
            <a:br>
              <a:rPr lang="ru-RU" sz="4000" i="1" dirty="0" smtClean="0"/>
            </a:br>
            <a:r>
              <a:rPr lang="ru-RU" sz="4000" i="1" dirty="0" smtClean="0">
                <a:solidFill>
                  <a:srgbClr val="FFC000"/>
                </a:solidFill>
              </a:rPr>
              <a:t>Разгадайте кроссворд</a:t>
            </a:r>
            <a:endParaRPr lang="ru-RU" sz="4000" dirty="0">
              <a:solidFill>
                <a:srgbClr val="FFC000"/>
              </a:solidFill>
            </a:endParaRPr>
          </a:p>
        </p:txBody>
      </p:sp>
      <p:pic>
        <p:nvPicPr>
          <p:cNvPr id="1026" name="Picture 2" descr="D:\_DESKTOP_\1616696135_36-p-fon-dlya-krossvorda-3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714488"/>
            <a:ext cx="6647889" cy="4429156"/>
          </a:xfrm>
          <a:prstGeom prst="rect">
            <a:avLst/>
          </a:prstGeom>
          <a:noFill/>
        </p:spPr>
      </p:pic>
      <p:sp>
        <p:nvSpPr>
          <p:cNvPr id="6" name="Управляющая кнопка: домой 5">
            <a:hlinkClick r:id="rId3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571868" y="6429357"/>
            <a:ext cx="2143108" cy="42864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algn="ctr"/>
            <a:r>
              <a:rPr lang="ru-RU" sz="3200" b="1" dirty="0" smtClean="0">
                <a:solidFill>
                  <a:srgbClr val="FFC000"/>
                </a:solidFill>
                <a:hlinkClick r:id="rId4" action="ppaction://hlinksldjump"/>
              </a:rPr>
              <a:t>ОТВЕТ</a:t>
            </a:r>
            <a:endParaRPr lang="ru-RU" sz="32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571472" y="571480"/>
            <a:ext cx="835824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600" b="1" dirty="0" smtClean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latin typeface="Arial Black" pitchFamily="34" charset="0"/>
              <a:cs typeface="Times New Roman" pitchFamily="18" charset="0"/>
            </a:endParaRPr>
          </a:p>
          <a:p>
            <a:r>
              <a:rPr lang="ru-RU" sz="3200" b="1" dirty="0" smtClean="0">
                <a:effectLst>
                  <a:outerShdw blurRad="60007" dist="310007" dir="7680000" sy="30000" kx="1300200" algn="ctr" rotWithShape="0">
                    <a:prstClr val="black">
                      <a:alpha val="32000"/>
                    </a:prstClr>
                  </a:outerShdw>
                </a:effectLst>
                <a:cs typeface="Times New Roman" pitchFamily="18" charset="0"/>
              </a:rPr>
              <a:t>Соедините архаизмы  с их  синонимами. </a:t>
            </a:r>
            <a:endParaRPr lang="ru-RU" sz="3200" b="1" dirty="0">
              <a:effectLst>
                <a:outerShdw blurRad="60007" dist="310007" dir="7680000" sy="30000" kx="1300200" algn="ctr" rotWithShape="0">
                  <a:prstClr val="black">
                    <a:alpha val="32000"/>
                  </a:prstClr>
                </a:outerShdw>
              </a:effectLst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8596" y="1714488"/>
            <a:ext cx="2286016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Рамена</a:t>
            </a:r>
          </a:p>
          <a:p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Лечба</a:t>
            </a:r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Зерцало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Пиит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Ветрило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Витязь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Ланиты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96003D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9600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786182" y="2143116"/>
            <a:ext cx="257176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Поэт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Воин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Плечи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Парус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Щёки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Лечение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Зеркало</a:t>
            </a:r>
          </a:p>
          <a:p>
            <a:endParaRPr lang="ru-RU" sz="2400" b="1" dirty="0" smtClean="0">
              <a:solidFill>
                <a:srgbClr val="96003D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96003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571604" y="142852"/>
            <a:ext cx="59293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 smtClean="0">
                <a:latin typeface="+mj-lt"/>
              </a:rPr>
              <a:t>Лексикология </a:t>
            </a:r>
            <a:br>
              <a:rPr lang="ru-RU" sz="3600" dirty="0" smtClean="0">
                <a:latin typeface="+mj-lt"/>
              </a:rPr>
            </a:br>
            <a:r>
              <a:rPr lang="ru-RU" sz="3600" dirty="0" smtClean="0">
                <a:latin typeface="+mj-lt"/>
              </a:rPr>
              <a:t>40</a:t>
            </a:r>
            <a:endParaRPr lang="ru-RU" sz="3600" dirty="0">
              <a:latin typeface="+mj-lt"/>
            </a:endParaRPr>
          </a:p>
        </p:txBody>
      </p:sp>
      <p:sp>
        <p:nvSpPr>
          <p:cNvPr id="9" name="Двойная стрелка влево/вправо 8"/>
          <p:cNvSpPr/>
          <p:nvPr/>
        </p:nvSpPr>
        <p:spPr>
          <a:xfrm rot="1409612">
            <a:off x="1805062" y="2784242"/>
            <a:ext cx="2216340" cy="360822"/>
          </a:xfrm>
          <a:prstGeom prst="left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Двойная стрелка влево/вправо 9"/>
          <p:cNvSpPr/>
          <p:nvPr/>
        </p:nvSpPr>
        <p:spPr>
          <a:xfrm rot="2308829">
            <a:off x="1350591" y="3598065"/>
            <a:ext cx="3042345" cy="581097"/>
          </a:xfrm>
          <a:prstGeom prst="leftRightArrow">
            <a:avLst>
              <a:gd name="adj1" fmla="val 29436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войная стрелка влево/вправо 10"/>
          <p:cNvSpPr/>
          <p:nvPr/>
        </p:nvSpPr>
        <p:spPr>
          <a:xfrm rot="2308829">
            <a:off x="1073615" y="4207665"/>
            <a:ext cx="3157516" cy="581097"/>
          </a:xfrm>
          <a:prstGeom prst="leftRightArrow">
            <a:avLst>
              <a:gd name="adj1" fmla="val 29436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Двойная стрелка влево/вправо 11"/>
          <p:cNvSpPr/>
          <p:nvPr/>
        </p:nvSpPr>
        <p:spPr>
          <a:xfrm rot="19645101">
            <a:off x="1404788" y="2880608"/>
            <a:ext cx="2635448" cy="581097"/>
          </a:xfrm>
          <a:prstGeom prst="leftRightArrow">
            <a:avLst>
              <a:gd name="adj1" fmla="val 29436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Двойная стрелка влево/вправо 12"/>
          <p:cNvSpPr/>
          <p:nvPr/>
        </p:nvSpPr>
        <p:spPr>
          <a:xfrm rot="20622359">
            <a:off x="1823716" y="3790709"/>
            <a:ext cx="2134357" cy="455374"/>
          </a:xfrm>
          <a:prstGeom prst="leftRightArrow">
            <a:avLst>
              <a:gd name="adj1" fmla="val 29436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войная стрелка влево/вправо 14"/>
          <p:cNvSpPr/>
          <p:nvPr/>
        </p:nvSpPr>
        <p:spPr>
          <a:xfrm rot="19365025">
            <a:off x="1450591" y="3669986"/>
            <a:ext cx="2800592" cy="406849"/>
          </a:xfrm>
          <a:prstGeom prst="leftRightArrow">
            <a:avLst>
              <a:gd name="adj1" fmla="val 29436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Двойная стрелка влево/вправо 17"/>
          <p:cNvSpPr/>
          <p:nvPr/>
        </p:nvSpPr>
        <p:spPr>
          <a:xfrm rot="20746212">
            <a:off x="1445267" y="4734457"/>
            <a:ext cx="2547531" cy="352906"/>
          </a:xfrm>
          <a:prstGeom prst="leftRightArrow">
            <a:avLst>
              <a:gd name="adj1" fmla="val 40037"/>
              <a:gd name="adj2" fmla="val 5000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Управляющая кнопка: домой 18">
            <a:hlinkClick r:id="rId2" action="ppaction://hlinksldjump" highlightClick="1"/>
          </p:cNvPr>
          <p:cNvSpPr/>
          <p:nvPr/>
        </p:nvSpPr>
        <p:spPr>
          <a:xfrm>
            <a:off x="8429620" y="5857868"/>
            <a:ext cx="714380" cy="1000132"/>
          </a:xfrm>
          <a:prstGeom prst="actionButtonHome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_DESKTOP_\304898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714488"/>
            <a:ext cx="2517895" cy="1809737"/>
          </a:xfrm>
          <a:prstGeom prst="rect">
            <a:avLst/>
          </a:prstGeom>
          <a:noFill/>
        </p:spPr>
      </p:pic>
      <p:pic>
        <p:nvPicPr>
          <p:cNvPr id="2051" name="Picture 3" descr="D:\_DESKTOP_\64684_2-500x500.jpg"/>
          <p:cNvPicPr>
            <a:picLocks noChangeAspect="1" noChangeArrowheads="1"/>
          </p:cNvPicPr>
          <p:nvPr/>
        </p:nvPicPr>
        <p:blipFill>
          <a:blip r:embed="rId4"/>
          <a:srcRect l="13463" t="7525" r="18811"/>
          <a:stretch>
            <a:fillRect/>
          </a:stretch>
        </p:blipFill>
        <p:spPr bwMode="auto">
          <a:xfrm>
            <a:off x="7572396" y="3571876"/>
            <a:ext cx="1285884" cy="1755776"/>
          </a:xfrm>
          <a:prstGeom prst="rect">
            <a:avLst/>
          </a:prstGeom>
          <a:noFill/>
        </p:spPr>
      </p:pic>
      <p:sp>
        <p:nvSpPr>
          <p:cNvPr id="2053" name="AutoShape 5" descr="https://avatars.dzeninfra.ru/get-zen_doc/5238996/pub_6150e58abd8bbb297276da42_6150e75729b6880b0210dcdd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55" name="AutoShape 7" descr="https://avatars.dzeninfra.ru/get-zen_doc/5238996/pub_6150e58abd8bbb297276da42_6150e75729b6880b0210dcdd/scale_120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6" name="Picture 8" descr="D:\_DESKTOP_\1625712022_36-phonoteka-org-p-slavyanskii-voin-art-krasivo-4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72132" y="4071942"/>
            <a:ext cx="1912922" cy="191292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1114</TotalTime>
  <Words>419</Words>
  <PresentationFormat>Экран (4:3)</PresentationFormat>
  <Paragraphs>190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Поток</vt:lpstr>
      <vt:lpstr>  Девятое ноября. Классная работа. Обобщение по теме «Лексикология  и фразеология» </vt:lpstr>
      <vt:lpstr>Интеллектуальная викторина   «Умники и умницы»</vt:lpstr>
      <vt:lpstr>1 тур «Лексикология»</vt:lpstr>
      <vt:lpstr>Лексикология  10 Прочитайте синонимы к словам. Какое языковое явление они иллюстрируют?  Дайте определение термину.</vt:lpstr>
      <vt:lpstr>Жаргонизмы</vt:lpstr>
      <vt:lpstr>Лексикология  20</vt:lpstr>
      <vt:lpstr>    Ступа – выдолбленное из дерева приспособление для ручного размола зерна.  Омшаник – сарай для зимовки пчел.     Шаньга – род ватрушки, сочня или простой лепёшки.</vt:lpstr>
      <vt:lpstr>Лексикология  30 Разгадайте кроссворд</vt:lpstr>
      <vt:lpstr>Слайд 9</vt:lpstr>
      <vt:lpstr>Лексикология  50 Найдите устаревшие слова в стихотворении И.Сурикова. Попробуйте дать  им толкование.</vt:lpstr>
      <vt:lpstr> Лапти –это обувь, которую плели из коры липы, березы, дуба и т.д.   Прялка – приспособление для ручного прядения одной нити пряжи.  Светец – подставка для лучины, освещающей жильё, избу.</vt:lpstr>
      <vt:lpstr>2 тур «Фразеология»</vt:lpstr>
      <vt:lpstr>Фразеология 10</vt:lpstr>
      <vt:lpstr>Фразеология 20</vt:lpstr>
      <vt:lpstr>Найти объяснение каждому  фразеологическому обороту.   </vt:lpstr>
      <vt:lpstr>Фразеология 40</vt:lpstr>
      <vt:lpstr>Слайд 17</vt:lpstr>
      <vt:lpstr>Фразеология 50</vt:lpstr>
      <vt:lpstr>Слайд 19</vt:lpstr>
      <vt:lpstr>Слайд 20</vt:lpstr>
      <vt:lpstr>                                Подведем итоги  - Что понравилось? В чём испытывал трудности?  -Хотел бы в будущем участвовать в интеллектуальных играх или нет?  - Комфортно чувствовал себя в команде или нет? - Оцени свою работу и работу своей команды по пятибалльной системе.</vt:lpstr>
      <vt:lpstr>                     Домашнее задание  Параграфы 20-33, страницы 53-98. Подготовиться к контрольной работе.  1 уровень (учащиеся, получившие «3»)  упражнение  190 (по заданию)  2 уровень (учащиеся, получившие «4»)   – упражнение в учебнике  сделать на выбор: 196 или 199.  3 уровень (учащиеся, получившие «5»)     - выписать из рассказа  В.П.Астафьева «Васюткино озеро» устаревшие слова, дать им толкование.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Викторина   «Своя игра»</dc:title>
  <dc:creator>Администратор</dc:creator>
  <cp:lastModifiedBy>Администратор</cp:lastModifiedBy>
  <cp:revision>110</cp:revision>
  <dcterms:created xsi:type="dcterms:W3CDTF">2022-10-30T05:03:38Z</dcterms:created>
  <dcterms:modified xsi:type="dcterms:W3CDTF">2022-11-29T08:51:32Z</dcterms:modified>
</cp:coreProperties>
</file>