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1" r:id="rId3"/>
    <p:sldMasterId id="2147483734" r:id="rId4"/>
    <p:sldMasterId id="2147483747" r:id="rId5"/>
    <p:sldMasterId id="2147483759" r:id="rId6"/>
    <p:sldMasterId id="2147483771" r:id="rId7"/>
    <p:sldMasterId id="2147483940" r:id="rId8"/>
  </p:sldMasterIdLst>
  <p:sldIdLst>
    <p:sldId id="257" r:id="rId9"/>
    <p:sldId id="259" r:id="rId10"/>
    <p:sldId id="260" r:id="rId11"/>
    <p:sldId id="275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1" r:id="rId22"/>
    <p:sldId id="272" r:id="rId23"/>
    <p:sldId id="273" r:id="rId24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D587E-7A31-49C5-84C9-427D36EE9608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CC6DC-396F-4BD2-9F1A-3A74507EEE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6350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160D4-C0C1-4B7C-82DD-11F3F5F9924A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F0052-AB6D-4513-868E-F54E3C0CFD5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395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3D73E-FDF7-40E1-9BAB-D2DCB7040A23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86667-02B6-4651-B0DD-01159911A4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37027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21A8E-5A6D-4836-8E0A-82218CDE1DB6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B4848-3778-450F-9545-74B4C20297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372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19FFC-B688-410F-B78F-DE8A7A4A703B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A8E7A-79FD-45EE-9120-046BD35782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16466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F5814-22E3-4F89-A429-349DAD3DB8CC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D62CF-DB0A-4EAB-99AA-30B2FACF34C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14262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1F249-D0F9-44B0-838F-94FF7DA526B8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D3D60-BA77-4222-AC23-D57E10C1DC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99634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791A3-5DDE-43D6-B8BC-1687F0914E77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4C595-0581-454E-BC2C-C701D2E223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23602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98DB7-6F49-4F8C-8B21-45BA7EB78152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7804D-0F0B-461C-91A8-01461C86E6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08503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B6DF8-6122-4544-85EF-7177EA005807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DF2BF-45BB-4C00-9520-D6D858E2597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36208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7B7E0-1D2E-4B8E-AA16-05B67AA9D160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F8D85-B8AC-42A5-849E-829B5CB6CB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5181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EB329-D064-4539-AA64-B0EDB449EB5B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B60F0-5AEA-4173-A51E-22661B4DE5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44869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7B95E-68B8-44B2-81B1-7456C5B38F39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54566-846B-4AF5-AD41-22F3D8AE40D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94337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D1657-9CD1-494D-BCB5-5FD42BFAC47E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AE76E-B007-4B70-9B8A-7404A546FF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42397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001E5-A2B9-43D5-82E8-083834456BC1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A0241-07F3-425A-A64A-8464E16B4B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36165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167" y="228601"/>
            <a:ext cx="1134745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02168" y="1676401"/>
            <a:ext cx="5592233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7601" y="1676400"/>
            <a:ext cx="5592233" cy="2135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197601" y="3963989"/>
            <a:ext cx="5592233" cy="2135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734FB80-227E-47CF-8E63-C71154AF2AD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801278007"/>
      </p:ext>
    </p:extLst>
  </p:cSld>
  <p:clrMapOvr>
    <a:masterClrMapping/>
  </p:clrMapOvr>
  <p:transition advClick="0" advTm="8000">
    <p:wheel spokes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AAB66-CF5A-49B1-AD75-1D35D4FA8D69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A2094-AED9-4B24-B80C-93FD87B52F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68858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DB990-F7D6-4C51-9589-C093D6672C2F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2A804-5313-49CF-A3A0-FC964C6146D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92980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93FC3-CFD8-4C04-9B8D-3880EC3BA5AD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09757-D888-42A0-AC19-82879CB7B36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17284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67775-2AFB-4038-A300-84D595AD6BF0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FF569-6329-4769-A5DA-91DFD02A656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10585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E5967-DC2C-44D2-8033-FEDAE2FC8B60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74ED6-5532-4635-97D7-0FF80A1118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9199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21631-20AD-45AA-80D6-9F73386B1E55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61C58-B0E7-4AB0-AE10-1F999F85FBA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6186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AFA1F-0EE7-4844-95B4-46908B08B9DA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39B00-ECAD-4D61-8AA0-5541E7BE70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18394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8479E-F6A6-4863-B045-641E30C90ED5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72B6C-4AE6-4F98-9FE7-5DF4A3CA42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71753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D2FC4-EEA8-47FB-8A62-D005B7F399F9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1F322-1833-4D2A-A59C-E83890B06F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11120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2DDD4-3DC2-4ACE-9A62-70CDB8985FDB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1E24F-8D39-4CB5-B4F3-49D14D356A0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64784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36480-3110-459B-8627-DA9E9D5C549E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41E08-6EA8-4055-B3F0-9D352832F0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54921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D1321-175B-4D97-9A83-FCD7B4CBCFEA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7AD2F-8A13-4129-88F3-06A8B32FE2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10741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167" y="228601"/>
            <a:ext cx="1134745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02168" y="1676401"/>
            <a:ext cx="5592233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7601" y="1676400"/>
            <a:ext cx="5592233" cy="2135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197601" y="3963989"/>
            <a:ext cx="5592233" cy="2135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DE30C7C-7FFF-4D24-BA2B-34D7D1301DB4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590429113"/>
      </p:ext>
    </p:extLst>
  </p:cSld>
  <p:clrMapOvr>
    <a:masterClrMapping/>
  </p:clrMapOvr>
  <p:transition advClick="0" advTm="8000">
    <p:wheel spokes="1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AD7A7-D761-4F7B-A715-F09867B9E432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1EEEA-3743-4692-82A8-E7DC78F3BD0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18715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805DF-5F7B-4F5D-9158-408D54064F70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77DC3-967E-44AA-AFFB-0C78C94DFA6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529550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6BE42-D043-4087-A810-05556A1C85B0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82D9C-2B04-49E1-BB80-FF4ACEE5A03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690478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CCEC0-DC9B-4F7E-B8B5-2642458FC5BB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5851E-7534-4F45-A9BB-E58B1FB834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9023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BD365-14EB-4DEF-A948-0B8DF5055822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148DC-ED93-46A5-919F-8308199B133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11740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5302C-D308-454E-B341-FB4784D1E142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9968E-20BF-47E1-A6AF-34BA2A626F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132249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53660-A880-4D2F-BB98-8FCDD3F9CD22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54CB2-D48C-44FA-B62F-0E70E72EEEE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44511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59C04-634B-4C90-91DB-6F7080429C4E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CA0E3-97F8-41C6-A3F9-8BD954586C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754617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B1C36-0D7D-4F4C-AFAB-7FBAF6398488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6F353-DD25-4ADD-9F50-B81565FF4F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92009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A2D05-D4B9-4A73-A230-2B10E4D94666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E6AC7-52C2-42BF-ABC5-2C8A97D8BE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598060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45730-532D-482A-9353-EDC3E5C49E38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82E5B-F3BC-4169-A8F3-38C17BDA19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146858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A46E9-33B1-473B-8D29-1831F690AFC7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51503-C7D0-4F9A-AF25-9A3E1063B0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806053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167" y="228601"/>
            <a:ext cx="1134745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02168" y="1676401"/>
            <a:ext cx="5592233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7601" y="1676400"/>
            <a:ext cx="5592233" cy="2135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197601" y="3963989"/>
            <a:ext cx="5592233" cy="2135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889A953-B84C-4587-9C65-2D879A7C64B6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794870891"/>
      </p:ext>
    </p:extLst>
  </p:cSld>
  <p:clrMapOvr>
    <a:masterClrMapping/>
  </p:clrMapOvr>
  <p:transition advClick="0" advTm="8000">
    <p:wheel spokes="1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E25D7-0C74-4AA9-B92A-0847CFDAC0BD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AC4A4-D986-4BD8-8AD8-B9D5550178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37917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52BF-1861-4370-A709-53F4337C50EC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59750-AF7E-49D3-B0D5-75DE9F92EC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6400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00893-B45D-4F42-9FA1-BC7E61B9E910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4BEDB-6173-4539-A7F5-81109F03B1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016574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D9895-D546-4671-A986-B99B30B37B40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9A0E4-D80B-40D0-8374-FA58FA4B4E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148444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148C5-D346-4F83-9172-D137D67F23F1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EA4E5-5A67-449D-BFC4-157679DCA8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582496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97E9A-1051-4C8D-9A23-83C0C6CEB36D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535F5-9007-4285-A396-8A75EBEF29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301026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2C58-FD4A-4588-AEEA-7E18742E70F6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AEC33-F0ED-4B06-974A-0E4D6FEC26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118915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C6019-4BA0-4034-AE0D-33675E65C98E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46A9B-A1C5-46EE-8917-339A6A1CA6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524145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C4884-23BC-4142-846C-2C77E7010C94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977C9-5777-4B51-AA0B-12165BE68AB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08768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7DBDF-AEB6-43F8-B9FF-71A4D2D25AA1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51955-5E32-49FC-A157-4B28A45E98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626229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8BF13-8FD1-4307-9869-922974DE7485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FEA4D-B610-440F-8A5C-4F929A21EE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68372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F7363-7E5D-4392-B60A-AA9514B0842F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D1B36-8EB5-4ED5-B1D4-7799382932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103388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91118-A484-4BA9-A3BA-3D2849A386A7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454A9-5EC3-4F02-95AF-DCFA367A40C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1833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90738-5834-4672-89D4-A0E182E2B8C5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AB6AC-B013-4D20-8D5B-6A5ABB43FF3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637714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B333A-F95B-43CC-96DD-EDAA60BB8529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EFD53-916D-43EE-A0FD-B90F5022AF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445145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68A19-15A4-4D15-B764-48937855D3A1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DE520-32C7-4755-952D-755D3D20C4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853862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796E8-A003-4140-9BE3-66F6DE568240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C74D-7F81-4CA7-86EC-55347EBE56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03824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C556C-BD18-41DE-B413-163FAD9237A6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59D72-5508-4EE6-8B0F-436452993AC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431478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E969D-4A61-4E9B-8FE0-708F776CB8D5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83DEF-980A-442E-9F50-959D8807A8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551096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83605-196E-4402-B6E7-BA266E24B6CE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6ABDF-E8AF-4D07-9B03-8A69563BB0B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027421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C9D76-B9B5-4E01-A6F6-5EF352AF480A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F97FE-B724-4A67-A201-CFEA6E5D7F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520289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AF703-5060-4671-B839-780F2221C33E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A1EAA-EEB2-4941-B9AF-922A6F1A8DF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715570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B0756-1B1B-4CBF-BDF6-BCC4D47BC687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BCE2E-6DD1-4C63-B7A9-7EE1C2BCBDA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399543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1512A-5312-4228-B66C-5D5576E66189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89687-7E8F-42B4-AD95-A780F708E8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5769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B6EF7-D9D2-422C-97D9-3396FACE4DCE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F9652-C877-43C8-BC6A-C5930CBE8B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544354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78AEA-90B9-4660-BDD4-0AABA64D93EE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E947B-93BB-4973-91A5-2A8C956EDCE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531653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BAC1E-B773-4129-B107-9EDB8D4FEE0C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66EDC-CCDD-439A-82D9-98DA5314E1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302859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85B1E-07D0-4106-8083-044D3B963507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5BBDF-84BD-450E-BDE0-94DBF46C50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0858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154F8-56B0-437E-A77C-4ED708B749D5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B7E8F-028A-435E-BABB-E77533F6AC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84840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6C50D-09E0-4748-BB1D-C87B8377522B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E398A-05C4-4D41-878C-5549634BA52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556353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8E6F4-0B82-41AE-81E6-F57522D44C29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F935C-A31C-496F-A3C3-A50EEFA475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88897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EC983-55C7-4905-B029-7F524C551E74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733FC-3B52-4A25-B2D9-4A23FC024D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758312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52A28-AADF-4756-B768-8A3EB1E0859B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0D52A-595E-487D-8446-9F0FAA78F5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844150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27BBE-F804-458E-B9F4-6B3BE2AAED90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F502B-C933-473D-BFC8-9A77C277818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791782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C00AA-FC76-4DCA-AC3B-61C6ED8AA682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72F17-5271-4A11-B3E8-D49CAE42D7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5321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17A45-95DA-40CA-AC5D-5471C0E8D4B5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75885-EB9F-4686-B06A-E412852DCF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509033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6FE5C-0D44-4206-A85A-2106FCB2894F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AE353-2179-434C-891D-59C65A52ED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035134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CE61CF-7D11-4499-AB03-352E0548D2A9}" type="datetimeFigureOut">
              <a:rPr lang="ru-RU" smtClean="0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F49619-1DF9-4CF9-9CE9-B27DE7FD9D5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241802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2F3CB0-F7A0-41C5-9574-0D4B5D8EA7A8}" type="datetimeFigureOut">
              <a:rPr lang="ru-RU" smtClean="0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090A8B-3953-4057-8AB9-6EC699E5CE7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280762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A02E6F-6FA9-4409-ADB4-32C2AB57235D}" type="datetimeFigureOut">
              <a:rPr lang="ru-RU" smtClean="0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61D004-1DCB-44A2-9185-E86E2594403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501973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1D9C9A-536C-4F47-8674-D60C4DFC0098}" type="datetimeFigureOut">
              <a:rPr lang="ru-RU" smtClean="0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1B6798-AB36-4752-B849-F55C99AED0F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059819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20C451-2FFC-406D-8C95-6360C0D26E9B}" type="datetimeFigureOut">
              <a:rPr lang="ru-RU" smtClean="0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4E9BA9-7C03-42F1-B241-1BAF23B7661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375081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C8C7BF-596B-4E56-95C6-1E5458987C5A}" type="datetimeFigureOut">
              <a:rPr lang="ru-RU" smtClean="0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E5F981-6D7A-4C02-900C-040CAE218D3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886975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C77060-5DEC-43FC-A0A3-569ECB28FCDB}" type="datetimeFigureOut">
              <a:rPr lang="ru-RU" smtClean="0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176FD5-3EBF-43AF-BF84-F9C4A7F2AAA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465808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7F1BFC-0DF2-459E-B469-1CDC63EBA1F1}" type="datetimeFigureOut">
              <a:rPr lang="ru-RU" smtClean="0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67AC01-FD4A-456E-9AEB-D28923433D0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888325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415D63-DA59-4C36-8488-C2A32483D370}" type="datetimeFigureOut">
              <a:rPr lang="ru-RU" smtClean="0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17EF4-EBB2-4B64-9C00-C337F6D72EC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2661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2DF22-CE42-4D9F-826A-EF67AF83DEE9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A5814-532D-41AA-BBBC-A09FF74C69E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305331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14C7BD-ED5A-4342-8435-2FDA2086574D}" type="datetimeFigureOut">
              <a:rPr lang="ru-RU" smtClean="0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1EA5B2-1A7E-4A26-A349-5D3F987B9A8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657641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471846-B832-4F15-87D0-E58D8ECD9310}" type="datetimeFigureOut">
              <a:rPr lang="ru-RU" smtClean="0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29C846-AF8B-4DAE-B070-58742C19316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9284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7A425F07-F9B3-46E3-AC86-70CA1FAA3CDE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086B5627-A72C-4ED2-A31F-5D05CC87B8D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31157843-EBE8-4C63-8FF4-846DDED12C8F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303A7D2F-46AF-45A6-8DB1-532399B045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919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14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E4DE4212-707C-47CE-A2EB-5512FA5F23D3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B6CC1B98-0F7B-4120-A9D8-9DBBDB2434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920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4E4C2512-59B8-48B4-AA73-57CBDD76A8A4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3E7CABD9-442D-406C-BCF9-D79C5EDB80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  <p:sldLayoutId id="2147483921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195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F7472C03-5B8F-49D1-A802-C929367AF206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AC1A075F-78B8-495E-8637-FDA40B1B8AC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9219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C8347633-CBAB-49F6-9494-81D08A1254AB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E1D9DF56-6A28-4D2D-893E-A01CC1FB069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890" r:id="rId5"/>
    <p:sldLayoutId id="2147483891" r:id="rId6"/>
    <p:sldLayoutId id="2147483892" r:id="rId7"/>
    <p:sldLayoutId id="2147483893" r:id="rId8"/>
    <p:sldLayoutId id="2147483894" r:id="rId9"/>
    <p:sldLayoutId id="2147483895" r:id="rId10"/>
    <p:sldLayoutId id="214748389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43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82BC84DA-94CC-4541-A435-48228BC9D350}" type="datetimeFigureOut">
              <a:rPr lang="ru-RU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4192A2FB-EBAF-4311-AC8B-920AAF0D65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3" r:id="rId7"/>
    <p:sldLayoutId id="2147483904" r:id="rId8"/>
    <p:sldLayoutId id="2147483905" r:id="rId9"/>
    <p:sldLayoutId id="2147483906" r:id="rId10"/>
    <p:sldLayoutId id="21474839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A425F07-F9B3-46E3-AC86-70CA1FAA3CDE}" type="datetimeFigureOut">
              <a:rPr lang="ru-RU" smtClean="0"/>
              <a:pPr>
                <a:defRPr/>
              </a:pPr>
              <a:t>13.01.2023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6B5627-A72C-4ED2-A31F-5D05CC87B8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5372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hcity.ru&#8250;data/455/89_10_12_2015_AGVS.pdf" TargetMode="External"/><Relationship Id="rId2" Type="http://schemas.openxmlformats.org/officeDocument/2006/relationships/hyperlink" Target="http://murmansk-nordika.blogspot.com/2018/11/blog-post.html" TargetMode="External"/><Relationship Id="rId1" Type="http://schemas.openxmlformats.org/officeDocument/2006/relationships/slideLayout" Target="../slideLayouts/slideLayout6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228600"/>
            <a:ext cx="8858250" cy="3843338"/>
          </a:xfrm>
        </p:spPr>
        <p:txBody>
          <a:bodyPr>
            <a:normAutofit/>
          </a:bodyPr>
          <a:lstStyle/>
          <a:p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НАУКИ РОССИЙСКОЙ ФЕДЕРАЦИИ</a:t>
            </a:r>
            <a:b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АВТОНОМНОЕ ПРОФЕССИОНАЛЬНОЕ ОБРАЗОВАТЕЛЬНОЕ УЧРЕЖДЕНИЕ МУРМАНСКОЙ ОБЛАСТИ</a:t>
            </a:r>
            <a:b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МУРМАНСКИЙ ИНДУСТРИАЛЬНЫЙ КОЛЛЕДЖ</a:t>
            </a:r>
            <a:b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конкурс педагогических проектов «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Гиперфокус»</a:t>
            </a:r>
            <a:b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Номинация: Профессиональное образование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«Открытое 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внеклассное мероприятие, посвященное </a:t>
            </a: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Дню </a:t>
            </a: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Защитника 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Отечества</a:t>
            </a:r>
            <a:b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«Боевая слава 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Заполярья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»».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95600" y="3929066"/>
            <a:ext cx="7315200" cy="2776534"/>
          </a:xfrm>
        </p:spPr>
        <p:txBody>
          <a:bodyPr rtlCol="0">
            <a:normAutofit/>
          </a:bodyPr>
          <a:lstStyle/>
          <a:p>
            <a:pPr lvl="8" algn="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Разработал:                                                                                                                                                                 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de-DE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Митин Ю.Г.,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ГАПОУ МО «МИК», преподаватель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общественных дисциплин.</a:t>
            </a:r>
            <a:r>
              <a:rPr lang="de-DE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Aft>
                <a:spcPts val="0"/>
              </a:spcAft>
              <a:defRPr/>
            </a:pPr>
            <a:r>
              <a:rPr lang="de-DE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de-DE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Мурманск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de-DE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Aft>
                <a:spcPts val="0"/>
              </a:spcAft>
              <a:defRPr/>
            </a:pPr>
            <a:endParaRPr lang="ru-RU" sz="6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lnSpc>
                <a:spcPct val="80000"/>
              </a:lnSpc>
              <a:spcAft>
                <a:spcPts val="0"/>
              </a:spcAft>
              <a:defRPr/>
            </a:pPr>
            <a:endParaRPr lang="ru-RU" sz="6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35138" y="1931988"/>
            <a:ext cx="2828925" cy="4351337"/>
          </a:xfrm>
        </p:spPr>
      </p:pic>
      <p:sp>
        <p:nvSpPr>
          <p:cNvPr id="26627" name="Объект 3"/>
          <p:cNvSpPr>
            <a:spLocks noGrp="1"/>
          </p:cNvSpPr>
          <p:nvPr>
            <p:ph sz="half" idx="2"/>
          </p:nvPr>
        </p:nvSpPr>
        <p:spPr>
          <a:xfrm>
            <a:off x="5003800" y="660400"/>
            <a:ext cx="6350000" cy="55165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Лаврентьевич Ивченко (1916-1944)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октября 1944 г. в сражении за высоту Малый Кариквайвиш среди атакующих бойцов 10-й гвардейской дивизии проявил себя и гвардии ефрейтор Михаил Лаврентьевич Ивченко.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Тогда Ивченко пополз к доту. Когда до цели осталось не более 12-15 метров, он привстал и метнул в амбразуру гранату. Пулемет умолк, но через минуту вновь ожил. Тогда прижатый к земле гвардеец вскочил и бросился к амбразуре, закрыв её своим телом.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1825625"/>
            <a:ext cx="3606800" cy="4244975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18000" y="647700"/>
            <a:ext cx="7035800" cy="5529263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 Петрович Зимаков (1908-1944)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штурме Малого Кариквайвиша отличился и командир артдивизиона 29-го артполка той же дивизии Иван Петрович Зимаков. Его артиллеристы отразили пять контратак и подавили огонь пяти немецких батарей.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критический момент, когда егеря вплотную подобрались к наблюдательному пункту и уже было невозможно стрелять из орудий, гвардии майор Зимаков поднял своих бойцов в атаку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 сам майор был тяжело ранен и через несколько дней скончался в госпитале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7713" y="1825625"/>
            <a:ext cx="2771775" cy="435133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657600" y="990600"/>
            <a:ext cx="7696200" cy="5186363"/>
          </a:xfrm>
        </p:spPr>
        <p:txBody>
          <a:bodyPr rtlCol="0">
            <a:normAutofit fontScale="92500" lnSpcReduction="20000"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Анатолий Федорович Бредов (1923-1944)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Осенью 1944 началась Петсамо-Киркенесская операция по освобождению Заполярья от немецко-фашистских захватчиков.  Рота Бредова захватила важную в тактическом отношении высоту и удерживала под контролем дорогу Луостари – Петсамо, преграждая путь отступающим вражеским частям.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егеря уже со всех сторон окружают Анатолия Фёдоровича Бредова. Вот они совсем рядом. И тогда с зажатой в руке противотанковой гранатой Бредов поднялся во весь рост и с размаху ударил гранатой о камень. Он подорвал себя и окруживших его фашистов. Так с занесенной над головой гранатой в октябре 1944 года Анатолий Бредов шагнул в свое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бессмертие.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762000" y="-142875"/>
            <a:ext cx="10515600" cy="1325563"/>
          </a:xfrm>
        </p:spPr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Оленно-транспортные батальоны</a:t>
            </a:r>
          </a:p>
        </p:txBody>
      </p:sp>
      <p:pic>
        <p:nvPicPr>
          <p:cNvPr id="29699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2274888"/>
            <a:ext cx="4889500" cy="345440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29300" y="952500"/>
            <a:ext cx="5524500" cy="522446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Петсамо-Киркенесской операции 1944 года были прорваны немецкие оборонительные позиции. Преследуя отступающие вражеские войска, 14-я армия Карельского фронта пересекла финскую, а затем и норвежскую границу. В этом ей немало помогали оленно-транспортные батальоны, несмотря на то, что времени из десятитысячного стада уцелело чуть более тысячи оленей, остальные погибли.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826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</a:p>
        </p:txBody>
      </p:sp>
      <p:sp>
        <p:nvSpPr>
          <p:cNvPr id="31747" name="Объект 2"/>
          <p:cNvSpPr>
            <a:spLocks noGrp="1"/>
          </p:cNvSpPr>
          <p:nvPr>
            <p:ph idx="1"/>
          </p:nvPr>
        </p:nvSpPr>
        <p:spPr>
          <a:xfrm>
            <a:off x="609600" y="1076325"/>
            <a:ext cx="10972800" cy="504983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Жирохов М. А. Асы над тундрой. Воздушная война в Заполярье. 1941-1944 — М.: Центрполиграф, 2011. — 272 с.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Киселёв А. А. Как жили и сражались мурманчане в войну: менталитет северян в 1941-1945 годах / А. А. Киселев. - 2-е изд., доп. - Мурманск : Мурманское книжное издательство, 2005. – 509 с.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Румянцев Н.М. Победа Советской Армии в Заполярье: десятый удар (1944 г.) [Текст]/ Н. М. Румянцев. - М.: Воениздат, 1955. – 102 с.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Северные конвои: Исследования, воспоминания, документы / АН СССР. Геогр. о-во СССР. Арханг. фил., и др. / Сост. В.В. Брызгалов и др.; отв. ред. М.Н. Супрун. - Архангельск ,1991. - Вып. 1 – 174 с.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Смирнов, В. Асу заполярного неба / В. Смирнов – Североморская Правда. - №49. - 4 мая 1991. - С. 3.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Сорокажердьев, В. В. Они сражались в Заполярье: Герои Советского Союза, 1939-1945: боевые биографии / Владимир Сорокажердьев. – Мурманск: Мурманское книжное изд-во, 2007. - 303 с.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7. Фронтовой альбом : сборник документов и воспоминаний : к 70-й годовщине Победы в Великой Отечественной войне 1941−1945 годов и 70-летию разгрома немецко-фашистских войск в Заполярье. / Сост.: С. А. Заборщикова и др.. - Мурманск : РУСМА , 2015 . − 312 с.</a:t>
            </a:r>
          </a:p>
          <a:p>
            <a:pPr marL="0" indent="0"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Чапенко, А. А. Титовская оборонительная операция. 22 июня - 5 июля 1941 года / А. А. Чапенко. – Мурманск: МГГУ, 2014. – 189 с.</a:t>
            </a:r>
          </a:p>
          <a:p>
            <a:pPr marL="0" indent="0">
              <a:buNone/>
            </a:pP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alt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Интернет-ресурсы</a:t>
            </a:r>
          </a:p>
        </p:txBody>
      </p:sp>
      <p:sp>
        <p:nvSpPr>
          <p:cNvPr id="32771" name="Объект 2"/>
          <p:cNvSpPr>
            <a:spLocks noGrp="1"/>
          </p:cNvSpPr>
          <p:nvPr>
            <p:ph idx="1"/>
          </p:nvPr>
        </p:nvSpPr>
        <p:spPr>
          <a:xfrm>
            <a:off x="609600" y="1417638"/>
            <a:ext cx="10972800" cy="4708525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Петсамо-Киркенесская операция: хроника событий [Электронный ресурс]: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http://murmansk-nordika.blogspot.com/2018/11/blog-post.html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(Дата обращения: 06.01.2023).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Северные конвои: история, память, традиции // Городская газета – Архангельск-город воинской славы. - №89. -10 декабря 2015. - 64 с. [Электронный ресурс]: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http://www.arhcity.xn--rudata-qo0c/455/89_10_12_2015_AGVS.pdf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(Дата обращения</a:t>
            </a:r>
            <a:r>
              <a:rPr lang="ru-RU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06.01.2023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ru-RU" alt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Основной части 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материал поможет студентам показать роль Заполярья во Второй Мировой войне; показать примеры мужества и героизма узнать больше о решающей наступательной операции на Кольской земле.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активизировать навыки работы в группах и взаимодействия между студентами.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формировать чувство патриотизма и сохранения памяти.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к Основной части</a:t>
            </a:r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Вы знаете имена летчиков-североморцев, подводников погибших в годы войны. Однако, только их взаимодействие, могло привести к тому, что план молниеносной войны в Заполярье не сработал. А подвиги героев первых дней войны были продолжены в осенние дни 1944 года.</a:t>
            </a:r>
          </a:p>
          <a:p>
            <a:endParaRPr lang="ru-RU" altLang="ru-RU" dirty="0" smtClean="0"/>
          </a:p>
          <a:p>
            <a:endParaRPr lang="ru-RU" altLang="ru-RU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ъект 2"/>
          <p:cNvSpPr>
            <a:spLocks noGrp="1"/>
          </p:cNvSpPr>
          <p:nvPr>
            <p:ph sz="half" idx="1"/>
          </p:nvPr>
        </p:nvSpPr>
        <p:spPr>
          <a:xfrm>
            <a:off x="3719513" y="1260475"/>
            <a:ext cx="8070850" cy="46355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Борис Феоктистович Сафонов (1915-1942)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Дважды Герой Советского Союза лётчик-североморец Борис Феоктистович Сафонова (1915-1942). 24 июня 1941г. он первым из лётчиков морской авиации страны сбил вражеский самолёт. За неполный год войны Б.Ф. Сафонов сделал 224 боевых вылета, сбил 39 вражеских самолётов, в том числе 25 лично, 14 – в групповых боях. Погиб в бою</a:t>
            </a:r>
            <a:r>
              <a:rPr lang="ru-RU" alt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1507" name="Объект 5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1638" y="1749425"/>
            <a:ext cx="2976562" cy="4429125"/>
          </a:xfrm>
        </p:spPr>
      </p:pic>
    </p:spTree>
  </p:cSld>
  <p:clrMapOvr>
    <a:masterClrMapping/>
  </p:clrMapOvr>
  <p:transition advClick="0" advTm="8000"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93913" y="1825625"/>
            <a:ext cx="2670175" cy="435133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55000" lnSpcReduction="20000"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Алексей Степанович Хлобыстов родился на Рязанщине в 1918.Алексей был сиротой. Работал электромонтером на заводе и занимался в аэроклубе. Позднее окончил Качинское авиационное училище.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войны встретил на фронте под Ленинградом. Там он сбил первый бомбардировщик «Юнкерс-88».Был награжден орденом Красного Знамени.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1942 воевал под Мурманском. Среди авиаторов отличался особой дерзостью.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8апреля 1942 произошла неравная встреча с врагом 6 против26 немецких самолетов. В один из моментов один из «мессершмитов» оказался рядом и молодой солдат крылом своего истребителя ударил по вражеской машине, прорубив хвост и тот рухнул в лес. Но тут еще два  «мессершмита» взяли его в клещи. Тогда он пошел в лобовую атаку.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Погиб 13 декабря 1943 , удостоен звания Героя Советского Союза.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 smtClean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Rot="1" noChangeArrowheads="1"/>
          </p:cNvSpPr>
          <p:nvPr>
            <p:ph sz="half" idx="1"/>
          </p:nvPr>
        </p:nvSpPr>
        <p:spPr>
          <a:xfrm>
            <a:off x="5029200" y="1447800"/>
            <a:ext cx="5638800" cy="52578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Магомед Имадутдинович Гаджиев (1907-1942) - командир дивизиона подводных лодок Северного флота, капитан 2 ранга, Герой Советского Союза (посмертно).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дивизион стал самой мощной ударной силой в бригаде подводных лодок. Его прозвали "Человеком войны". На личном боевом счету Гаджиева к лету 1942 года числилось 10 потопленных транспортов противника.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Магомед Гаджиев после первого же выхода в море, на коммуникации противника (на второй день войны), доложил свои выводы из рекогносцировочного поиска: "Уничтожать вражеские суда следует не только торпедами, но и применяя артиллерию подводных лодок".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alt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5" name="Picture 10" descr="http://upload.wikimedia.org/wikipedia/commons/b/bd/%D0%93%D0%B0%D0%B4%D0%B6%D0%B8%D0%B5%D0%B2_%D0%9C%D0%B0%D0%B3%D0%BE%D0%BC%D0%B5%D1%82_%D0%98%D0%BC%D0%B0%D0%B4%D1%83%D1%82%D0%B4%D0%B8%D0%BD%D0%BE%D0%B2%D0%B8%D1%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447800"/>
            <a:ext cx="3084513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Заголовок 1"/>
          <p:cNvSpPr>
            <a:spLocks noGrp="1"/>
          </p:cNvSpPr>
          <p:nvPr>
            <p:ph type="title"/>
          </p:nvPr>
        </p:nvSpPr>
        <p:spPr>
          <a:xfrm>
            <a:off x="401638" y="228600"/>
            <a:ext cx="11347450" cy="1325563"/>
          </a:xfrm>
        </p:spPr>
        <p:txBody>
          <a:bodyPr/>
          <a:lstStyle/>
          <a:p>
            <a:endParaRPr lang="ru-RU" altLang="ru-RU" dirty="0" smtClean="0"/>
          </a:p>
        </p:txBody>
      </p:sp>
    </p:spTree>
  </p:cSld>
  <p:clrMapOvr>
    <a:masterClrMapping/>
  </p:clrMapOvr>
  <p:transition advClick="0" advTm="8186"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Rot="1" noChangeArrowheads="1"/>
          </p:cNvSpPr>
          <p:nvPr>
            <p:ph type="title"/>
          </p:nvPr>
        </p:nvSpPr>
        <p:spPr>
          <a:xfrm>
            <a:off x="1524000" y="5562600"/>
            <a:ext cx="3352800" cy="585788"/>
          </a:xfrm>
        </p:spPr>
        <p:txBody>
          <a:bodyPr/>
          <a:lstStyle/>
          <a:p>
            <a:r>
              <a:rPr lang="ru-RU" altLang="ru-RU" sz="2000" b="1" dirty="0" smtClean="0"/>
              <a:t> </a:t>
            </a:r>
          </a:p>
        </p:txBody>
      </p:sp>
      <p:sp>
        <p:nvSpPr>
          <p:cNvPr id="24579" name="Rectangle 7"/>
          <p:cNvSpPr>
            <a:spLocks noGrp="1" noRot="1" noChangeArrowheads="1"/>
          </p:cNvSpPr>
          <p:nvPr>
            <p:ph sz="half" idx="1"/>
          </p:nvPr>
        </p:nvSpPr>
        <p:spPr>
          <a:xfrm>
            <a:off x="4800600" y="990600"/>
            <a:ext cx="5791200" cy="51054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 Александрович Колышкин (1902-1970) – участник Великой Отечественной войны с первого её дня. 22 июня 1941 года командир дивизиона бригады подлодок Северного флота капитан 3-го ранга вышел в свой первый боевой поход на Щ-401. С начала войны по январь 1942 года подводные лодки дивизиона под командованием капитана 2-го ранга Колышкина И. А. потопили 8 транспортов и сторожевых кораблей противника общим водоизмещением 72,5 тысячи тонн.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Указом Президиума Верховного Совета СССР от 17 января 1942 года за успешное командование вверенным дивизионом и проявленные мужество и героизм Колышкину И.А. присвоено звание Героя Советского Союза с вручением ордена Ленина и медали «Золотая Звезда» (№ 655). Он стал первым Героем из моряков-подводников, награждённых во время Великой Отечественной войны «Золотой Звездой». </a:t>
            </a:r>
          </a:p>
        </p:txBody>
      </p:sp>
      <p:pic>
        <p:nvPicPr>
          <p:cNvPr id="24580" name="Picture 10" descr="http://upload.wikimedia.org/wikipedia/ru/6/66/%D0%9A%D0%BE%D0%BB%D1%8B%D1%88%D0%BA%D0%B8%D0%BD%2C_%D0%98%D0%B2%D0%B0%D0%BD_%D0%90%D0%BB%D0%B5%D0%BA%D1%81%D0%B0%D0%BD%D0%B4%D1%80%D0%BE%D0%B2%D0%B8%D1%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219200"/>
            <a:ext cx="2921000" cy="425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9106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Rot="1" noChangeArrowheads="1"/>
          </p:cNvSpPr>
          <p:nvPr>
            <p:ph sz="half" idx="1"/>
          </p:nvPr>
        </p:nvSpPr>
        <p:spPr>
          <a:xfrm>
            <a:off x="5486400" y="1314450"/>
            <a:ext cx="5105400" cy="4781550"/>
          </a:xfrm>
        </p:spPr>
        <p:txBody>
          <a:bodyPr rtlCol="0">
            <a:normAutofit fontScale="92500" lnSpcReduction="10000"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Израиль Ильич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Фисанович (1914 - 1944) - советский подводник, Герой Советского Союза. В первом же боевом походе первым среди командиров бригады подводных лодок Северного флота потопил за один поход два транспорта врага.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1942 г. ему присвоено звание Героя Советского Союза. Подводная лодка М-172 была награждена орденом Красного Знамени, а в апреле 1943 года приказом наркома Военно-Морского флота Краснознамённая подводная лодка М-172 была преобразована в гвардейскую.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июле 1943 года капитан 2-го ранга Израиль Ильич Фисанович вступил в должность командира дивизиона бригады подводных лодок Северного флота. Погиб в 1944 году.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/>
              <a:t> </a:t>
            </a:r>
          </a:p>
        </p:txBody>
      </p:sp>
      <p:pic>
        <p:nvPicPr>
          <p:cNvPr id="25603" name="Picture 8" descr="http://upload.wikimedia.org/wikipedia/ru/0/00/Fisanivich_I_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314450"/>
            <a:ext cx="2971800" cy="411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Заголовок 1"/>
          <p:cNvSpPr>
            <a:spLocks noGrp="1"/>
          </p:cNvSpPr>
          <p:nvPr>
            <p:ph type="title"/>
          </p:nvPr>
        </p:nvSpPr>
        <p:spPr>
          <a:xfrm>
            <a:off x="401638" y="228600"/>
            <a:ext cx="11347450" cy="1325563"/>
          </a:xfrm>
        </p:spPr>
        <p:txBody>
          <a:bodyPr/>
          <a:lstStyle/>
          <a:p>
            <a:endParaRPr lang="ru-RU" altLang="ru-RU" dirty="0" smtClean="0"/>
          </a:p>
        </p:txBody>
      </p:sp>
    </p:spTree>
  </p:cSld>
  <p:clrMapOvr>
    <a:masterClrMapping/>
  </p:clrMapOvr>
  <p:transition advClick="0" advTm="7212">
    <p:wheel spokes="1"/>
  </p:transition>
</p:sld>
</file>

<file path=ppt/theme/theme1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1353</Words>
  <Application>Microsoft Office PowerPoint</Application>
  <PresentationFormat>Широкоэкранный</PresentationFormat>
  <Paragraphs>54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16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Тема Office</vt:lpstr>
      <vt:lpstr>МИНИСТЕРСТВО ОБРАЗОВАНИЯ И НАУКИ РОССИЙСКОЙ ФЕДЕРАЦИИ ГОСУДАРСТВЕННОЕ АВТОНОМНОЕ ПРОФЕССИОНАЛЬНОЕ ОБРАЗОВАТЕЛЬНОЕ УЧРЕЖДЕНИЕ МУРМАНСКОЙ ОБЛАСТИ  МУРМАНСКИЙ ИНДУСТРИАЛЬНЫЙ КОЛЛЕДЖ Всероссийский конкурс педагогических проектов «Гиперфокус»  Номинация: Профессиональное образование  «Открытое внеклассное мероприятие, посвященное Дню Защитника Отечества «Боевая слава Заполярья»».  </vt:lpstr>
      <vt:lpstr>Цель Основной части </vt:lpstr>
      <vt:lpstr>Задачи</vt:lpstr>
      <vt:lpstr>Введение к Основной части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Оленно-транспортные батальоны</vt:lpstr>
      <vt:lpstr>Литература</vt:lpstr>
      <vt:lpstr>Интернет-ресурсы</vt:lpstr>
      <vt:lpstr>Спасибо за внимание 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ОБРАЗОВАНИЯ И НАУКИ РОССИЙСКОЙ ФЕДЕРАЦИИ ГОСУДАРСТВЕННОЕ АВТОНОМНОЕ ПРОФЕССИОНАЛЬНОЕ ОБРАЗОВАТЕЛЬНОЕ УЧРЕЖДЕНИЕ МУРМАНСКОЙ ОБЛАСТИ  МУРМАНСКИЙ ИНДУСТРИАЛЬНЫЙ КОЛЛЕДЖ Заочный областной конкурс  методических разработок, посвященных 75-й годовщине разгрома немецко-фашистских войск в Заполярье  ВНЕКЛАССНОЕ МЕРОПРИЯТИЕ С ЭЛЕМЕНТАМИ ВИКТОРИНЫ «ГЕРОИ ЗАПОЛЯРЬЯ: С ПЕРВЫХ ДНЕЙ ДО ОСВОБОЖДЕНИЯ»</dc:title>
  <dc:creator>Home</dc:creator>
  <cp:lastModifiedBy>Home</cp:lastModifiedBy>
  <cp:revision>11</cp:revision>
  <dcterms:created xsi:type="dcterms:W3CDTF">2019-10-09T15:02:38Z</dcterms:created>
  <dcterms:modified xsi:type="dcterms:W3CDTF">2023-01-13T13:17:49Z</dcterms:modified>
</cp:coreProperties>
</file>