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6" r:id="rId2"/>
    <p:sldId id="260" r:id="rId3"/>
    <p:sldId id="261" r:id="rId4"/>
    <p:sldId id="262" r:id="rId5"/>
    <p:sldId id="263" r:id="rId6"/>
    <p:sldId id="257" r:id="rId7"/>
    <p:sldId id="258" r:id="rId8"/>
    <p:sldId id="267" r:id="rId9"/>
    <p:sldId id="264" r:id="rId10"/>
    <p:sldId id="265" r:id="rId11"/>
    <p:sldId id="266" r:id="rId12"/>
    <p:sldId id="268" r:id="rId13"/>
    <p:sldId id="269" r:id="rId14"/>
    <p:sldId id="270" r:id="rId15"/>
  </p:sldIdLst>
  <p:sldSz cx="9144000" cy="6858000" type="screen4x3"/>
  <p:notesSz cx="6888163" cy="100203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902075" y="0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D97FA43-556C-45CB-9C4A-AAFAC4FC04F9}" type="datetimeFigureOut">
              <a:rPr lang="ru-RU" smtClean="0"/>
              <a:pPr/>
              <a:t>28.12.2023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39800" y="750888"/>
            <a:ext cx="5008563" cy="37576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8975" y="4759325"/>
            <a:ext cx="5510213" cy="45100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517063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902075" y="9517063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00175F-F59F-4C4C-A9EE-F7571E154AC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00175F-F59F-4C4C-A9EE-F7571E154AC2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28.12.2023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image" Target="../media/image1.jpeg"/><Relationship Id="rId7" Type="http://schemas.openxmlformats.org/officeDocument/2006/relationships/image" Target="../media/image2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11" Type="http://schemas.openxmlformats.org/officeDocument/2006/relationships/image" Target="../media/image26.jpeg"/><Relationship Id="rId5" Type="http://schemas.openxmlformats.org/officeDocument/2006/relationships/image" Target="../media/image20.jpeg"/><Relationship Id="rId10" Type="http://schemas.openxmlformats.org/officeDocument/2006/relationships/image" Target="../media/image25.jpeg"/><Relationship Id="rId4" Type="http://schemas.openxmlformats.org/officeDocument/2006/relationships/image" Target="../media/image19.jpeg"/><Relationship Id="rId9" Type="http://schemas.openxmlformats.org/officeDocument/2006/relationships/image" Target="../media/image24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764704"/>
            <a:ext cx="8134672" cy="3960439"/>
          </a:xfrm>
        </p:spPr>
        <p:txBody>
          <a:bodyPr>
            <a:normAutofit fontScale="90000"/>
          </a:bodyPr>
          <a:lstStyle/>
          <a:p>
            <a:r>
              <a:rPr lang="ru-RU" sz="2200" dirty="0" smtClean="0"/>
              <a:t>Муниципальное казённое дошкольное образовательное учреждение</a:t>
            </a:r>
            <a:br>
              <a:rPr lang="ru-RU" sz="2200" dirty="0" smtClean="0"/>
            </a:br>
            <a:r>
              <a:rPr lang="ru-RU" sz="2200" dirty="0" smtClean="0"/>
              <a:t>  «</a:t>
            </a:r>
            <a:r>
              <a:rPr lang="ru-RU" sz="2200" dirty="0" err="1" smtClean="0"/>
              <a:t>Уйский</a:t>
            </a:r>
            <a:r>
              <a:rPr lang="ru-RU" sz="2200" dirty="0" smtClean="0"/>
              <a:t> детский сад № 4 «Сказка»</a:t>
            </a:r>
            <a:br>
              <a:rPr lang="ru-RU" sz="22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700" dirty="0" smtClean="0"/>
              <a:t> </a:t>
            </a:r>
            <a:r>
              <a:rPr lang="ru-RU" sz="4000" b="1" dirty="0" smtClean="0"/>
              <a:t>ПРОЕКТ</a:t>
            </a:r>
            <a:br>
              <a:rPr lang="ru-RU" sz="4000" b="1" dirty="0" smtClean="0"/>
            </a:br>
            <a:r>
              <a:rPr lang="ru-RU" sz="4000" b="1" dirty="0" smtClean="0"/>
              <a:t>Артикуляционная гимнастика от планирования до анализа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87624" y="4797152"/>
            <a:ext cx="6976864" cy="1752600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chemeClr val="tx1"/>
                </a:solidFill>
              </a:rPr>
              <a:t>Разработала: учитель-логопед</a:t>
            </a:r>
          </a:p>
          <a:p>
            <a:r>
              <a:rPr lang="ru-RU" sz="2400" b="1" dirty="0" smtClean="0">
                <a:solidFill>
                  <a:schemeClr val="tx1"/>
                </a:solidFill>
              </a:rPr>
              <a:t>высшей квалификационной категории </a:t>
            </a:r>
          </a:p>
          <a:p>
            <a:r>
              <a:rPr lang="ru-RU" sz="2800" dirty="0" smtClean="0">
                <a:solidFill>
                  <a:schemeClr val="tx1"/>
                </a:solidFill>
                <a:latin typeface="Arial Narrow" pitchFamily="34" charset="0"/>
              </a:rPr>
              <a:t>Захарова Анна Петровна</a:t>
            </a: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732240" y="908720"/>
            <a:ext cx="1728192" cy="18722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6" name="Рисунок 5" descr="https://sun6-21.userapi.com/s/v1/if1/rHtlh4ZZA-684TG7KnBpPLxoI_9ydtBhqaBPPB9DTd9ztBD-ShtT6-AASX0Z_yjBcZcLJ5Gp.jpg?size=435x435&amp;quality=96&amp;crop=45,15,435,435&amp;ava=1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04248" y="836712"/>
            <a:ext cx="1872208" cy="1872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043608" y="3717032"/>
            <a:ext cx="4248472" cy="29523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 rot="923416">
            <a:off x="116490" y="1135607"/>
            <a:ext cx="3855126" cy="282928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33265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Информационный материал для родителей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220072" y="1600200"/>
            <a:ext cx="3744416" cy="4525963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Артикуляционные упражнения для закрепления (отрабатываемые с детьми на занятиях в течение недели);</a:t>
            </a:r>
          </a:p>
          <a:p>
            <a:r>
              <a:rPr lang="ru-RU" dirty="0" smtClean="0"/>
              <a:t>Дозированный просветительный текст;</a:t>
            </a:r>
          </a:p>
          <a:p>
            <a:r>
              <a:rPr lang="ru-RU" dirty="0" smtClean="0"/>
              <a:t>Алгоритм поведения родителя для  эффективного закрепления изученного материала.</a:t>
            </a:r>
          </a:p>
          <a:p>
            <a:endParaRPr lang="ru-RU" dirty="0"/>
          </a:p>
        </p:txBody>
      </p:sp>
      <p:pic>
        <p:nvPicPr>
          <p:cNvPr id="4098" name="Picture 2" descr="C:\Users\а\Desktop\Конкурсы\Фото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958610">
            <a:off x="179512" y="1268760"/>
            <a:ext cx="3672408" cy="2592289"/>
          </a:xfrm>
          <a:prstGeom prst="rect">
            <a:avLst/>
          </a:prstGeom>
          <a:noFill/>
        </p:spPr>
      </p:pic>
      <p:pic>
        <p:nvPicPr>
          <p:cNvPr id="4099" name="Picture 3" descr="C:\Users\а\Desktop\Конкурсы\Фото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87624" y="3861048"/>
            <a:ext cx="4032448" cy="2703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33265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Буклеты из серии </a:t>
            </a:r>
            <a:br>
              <a:rPr lang="ru-RU" b="1" dirty="0" smtClean="0"/>
            </a:br>
            <a:r>
              <a:rPr lang="ru-RU" b="1" dirty="0" smtClean="0"/>
              <a:t>«Вместе с родителями»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67544" y="1628800"/>
            <a:ext cx="8352928" cy="496855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C:\Users\а\Desktop\буклеты фото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1763928"/>
            <a:ext cx="8129650" cy="456657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332656"/>
            <a:ext cx="8229600" cy="1143000"/>
          </a:xfrm>
        </p:spPr>
        <p:txBody>
          <a:bodyPr>
            <a:normAutofit/>
          </a:bodyPr>
          <a:lstStyle/>
          <a:p>
            <a:r>
              <a:rPr lang="ru-RU" b="1" dirty="0" smtClean="0"/>
              <a:t>Выводы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 smtClean="0"/>
              <a:t>Считаю, что такой подход в  работе по коррекции звукопроизношения эффективен. Так как он не только выстраивает  работу учителя-логопеда  в стройную, поэтапную рабочую систему, но и предполагает  взаимодействие учителя-логопеда и законных представителей. Они привлекаются в систему совместной    коррекционной работы, которая позволяет сделать родителя помощником, а следовательно, ускорить процесс коррекции звукопроизношения у детей.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332656"/>
            <a:ext cx="8229600" cy="1143000"/>
          </a:xfrm>
        </p:spPr>
        <p:txBody>
          <a:bodyPr>
            <a:normAutofit/>
          </a:bodyPr>
          <a:lstStyle/>
          <a:p>
            <a:r>
              <a:rPr lang="ru-RU" b="1" dirty="0" smtClean="0"/>
              <a:t>Перспективы проекта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dirty="0" smtClean="0"/>
              <a:t>На примере разработанной стройной поэтапной рабочей системы по коррекции звукопроизношения, планирую разработать и внедрить:</a:t>
            </a:r>
          </a:p>
          <a:p>
            <a:pPr lvl="0">
              <a:buNone/>
            </a:pPr>
            <a:r>
              <a:rPr lang="ru-RU" dirty="0" smtClean="0"/>
              <a:t>           Систему работы по коррекции слоговой структуры слова;</a:t>
            </a:r>
          </a:p>
          <a:p>
            <a:pPr lvl="0">
              <a:buNone/>
            </a:pPr>
            <a:r>
              <a:rPr lang="ru-RU" dirty="0" smtClean="0"/>
              <a:t>           Систему работы по коррекции фонематического слуха и восприятия;</a:t>
            </a:r>
          </a:p>
          <a:p>
            <a:pPr lvl="0">
              <a:buNone/>
            </a:pPr>
            <a:r>
              <a:rPr lang="ru-RU" dirty="0" smtClean="0"/>
              <a:t>           Систему работы по автоматизации поставленных звуков.</a:t>
            </a:r>
          </a:p>
          <a:p>
            <a:pPr lvl="0">
              <a:buNone/>
            </a:pPr>
            <a:r>
              <a:rPr lang="ru-RU" dirty="0" smtClean="0"/>
              <a:t>           Разместить наработанный материал на сайте учителя-логопеда.</a:t>
            </a:r>
          </a:p>
          <a:p>
            <a:pPr>
              <a:buNone/>
            </a:pPr>
            <a:endParaRPr lang="ru-RU" dirty="0" smtClean="0"/>
          </a:p>
          <a:p>
            <a:endParaRPr lang="ru-RU" dirty="0"/>
          </a:p>
        </p:txBody>
      </p:sp>
      <p:cxnSp>
        <p:nvCxnSpPr>
          <p:cNvPr id="5" name="Прямая со стрелкой 4"/>
          <p:cNvCxnSpPr/>
          <p:nvPr/>
        </p:nvCxnSpPr>
        <p:spPr>
          <a:xfrm>
            <a:off x="467544" y="3212976"/>
            <a:ext cx="792088" cy="0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 стрелкой 5"/>
          <p:cNvCxnSpPr/>
          <p:nvPr/>
        </p:nvCxnSpPr>
        <p:spPr>
          <a:xfrm>
            <a:off x="467544" y="3933056"/>
            <a:ext cx="792088" cy="0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>
            <a:off x="467544" y="4653136"/>
            <a:ext cx="792088" cy="0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>
            <a:off x="467544" y="5445224"/>
            <a:ext cx="792088" cy="0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332656"/>
            <a:ext cx="8229600" cy="1143000"/>
          </a:xfrm>
        </p:spPr>
        <p:txBody>
          <a:bodyPr>
            <a:normAutofit/>
          </a:bodyPr>
          <a:lstStyle/>
          <a:p>
            <a:r>
              <a:rPr lang="ru-RU" b="1" dirty="0" smtClean="0"/>
              <a:t>Спасибо за внимание!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endParaRPr lang="ru-RU" dirty="0" smtClean="0"/>
          </a:p>
          <a:p>
            <a:endParaRPr lang="ru-RU" dirty="0"/>
          </a:p>
        </p:txBody>
      </p:sp>
      <p:pic>
        <p:nvPicPr>
          <p:cNvPr id="1026" name="Picture 2" descr="C:\Users\а\Desktop\й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1196752"/>
            <a:ext cx="2736802" cy="2059016"/>
          </a:xfrm>
          <a:prstGeom prst="rect">
            <a:avLst/>
          </a:prstGeom>
          <a:noFill/>
        </p:spPr>
      </p:pic>
      <p:pic>
        <p:nvPicPr>
          <p:cNvPr id="1027" name="Picture 3" descr="C:\Users\а\Desktop\й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5536" y="3573016"/>
            <a:ext cx="2304256" cy="2847289"/>
          </a:xfrm>
          <a:prstGeom prst="rect">
            <a:avLst/>
          </a:prstGeom>
          <a:noFill/>
        </p:spPr>
      </p:pic>
      <p:pic>
        <p:nvPicPr>
          <p:cNvPr id="1030" name="Picture 6" descr="C:\Users\а\Desktop\й6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04248" y="3501008"/>
            <a:ext cx="2245731" cy="2983259"/>
          </a:xfrm>
          <a:prstGeom prst="rect">
            <a:avLst/>
          </a:prstGeom>
          <a:noFill/>
        </p:spPr>
      </p:pic>
      <p:pic>
        <p:nvPicPr>
          <p:cNvPr id="1032" name="Picture 8" descr="C:\Users\а\Desktop\й9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156176" y="1196752"/>
            <a:ext cx="2834949" cy="2132856"/>
          </a:xfrm>
          <a:prstGeom prst="rect">
            <a:avLst/>
          </a:prstGeom>
          <a:noFill/>
        </p:spPr>
      </p:pic>
      <p:pic>
        <p:nvPicPr>
          <p:cNvPr id="1033" name="Picture 9" descr="C:\Users\а\Desktop\й10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843808" y="4941168"/>
            <a:ext cx="2046575" cy="1539728"/>
          </a:xfrm>
          <a:prstGeom prst="rect">
            <a:avLst/>
          </a:prstGeom>
          <a:noFill/>
        </p:spPr>
      </p:pic>
      <p:pic>
        <p:nvPicPr>
          <p:cNvPr id="1035" name="Picture 11" descr="C:\Users\а\Desktop\й12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004048" y="3429000"/>
            <a:ext cx="1703022" cy="3030089"/>
          </a:xfrm>
          <a:prstGeom prst="rect">
            <a:avLst/>
          </a:prstGeom>
          <a:noFill/>
        </p:spPr>
      </p:pic>
      <p:pic>
        <p:nvPicPr>
          <p:cNvPr id="1031" name="Picture 7" descr="C:\Users\а\Desktop\й7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491880" y="1268760"/>
            <a:ext cx="2034391" cy="2702512"/>
          </a:xfrm>
          <a:prstGeom prst="rect">
            <a:avLst/>
          </a:prstGeom>
          <a:noFill/>
        </p:spPr>
      </p:pic>
      <p:pic>
        <p:nvPicPr>
          <p:cNvPr id="1034" name="Picture 10" descr="C:\Users\а\Desktop\й11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2483768" y="2852936"/>
            <a:ext cx="1426723" cy="196680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1882552" cy="6453336"/>
          </a:xfrm>
        </p:spPr>
        <p:txBody>
          <a:bodyPr>
            <a:noAutofit/>
          </a:bodyPr>
          <a:lstStyle/>
          <a:p>
            <a:pPr algn="l"/>
            <a:r>
              <a:rPr lang="ru-RU" sz="2000" b="1" dirty="0" smtClean="0"/>
              <a:t>Тема</a:t>
            </a:r>
            <a:br>
              <a:rPr lang="ru-RU" sz="2000" b="1" dirty="0" smtClean="0"/>
            </a:br>
            <a:r>
              <a:rPr lang="ru-RU" sz="2000" b="1" dirty="0" smtClean="0"/>
              <a:t> проекта: </a:t>
            </a:r>
            <a:br>
              <a:rPr lang="ru-RU" sz="2000" b="1" dirty="0" smtClean="0"/>
            </a:br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2000" b="1" dirty="0" smtClean="0"/>
              <a:t>Участники проекта:  </a:t>
            </a:r>
            <a:br>
              <a:rPr lang="ru-RU" sz="2000" b="1" dirty="0" smtClean="0"/>
            </a:br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2000" b="1" dirty="0" smtClean="0"/>
              <a:t>Тип проекта: </a:t>
            </a:r>
            <a:br>
              <a:rPr lang="ru-RU" sz="2000" b="1" dirty="0" smtClean="0"/>
            </a:br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2000" b="1" dirty="0" smtClean="0"/>
              <a:t>Объект проекта:</a:t>
            </a:r>
            <a:br>
              <a:rPr lang="ru-RU" sz="2000" b="1" dirty="0" smtClean="0"/>
            </a:br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2000" b="1" dirty="0" smtClean="0"/>
              <a:t>Предмет проекта:</a:t>
            </a:r>
            <a:br>
              <a:rPr lang="ru-RU" sz="2000" b="1" dirty="0" smtClean="0"/>
            </a:br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2000" b="1" dirty="0" smtClean="0"/>
              <a:t>Продолжительность проекта: </a:t>
            </a:r>
            <a:endParaRPr lang="ru-RU" sz="2000" b="1" dirty="0"/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2123728" y="620688"/>
            <a:ext cx="7020272" cy="6381328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400" b="1" dirty="0" smtClean="0">
                <a:solidFill>
                  <a:srgbClr val="0000FF"/>
                </a:solidFill>
              </a:rPr>
              <a:t>Артикуляционная гимнастика от планирования до анализа</a:t>
            </a:r>
          </a:p>
          <a:p>
            <a:pPr algn="ctr">
              <a:buNone/>
            </a:pPr>
            <a:endParaRPr lang="ru-RU" sz="2000" dirty="0" smtClean="0"/>
          </a:p>
          <a:p>
            <a:pPr algn="ctr">
              <a:buNone/>
            </a:pPr>
            <a:r>
              <a:rPr lang="ru-RU" sz="2400" b="1" dirty="0" smtClean="0">
                <a:solidFill>
                  <a:srgbClr val="0000FF"/>
                </a:solidFill>
              </a:rPr>
              <a:t>Воспитанники и родители воспитанников ДОУ, учитель – логопед</a:t>
            </a:r>
          </a:p>
          <a:p>
            <a:pPr algn="ctr">
              <a:buNone/>
            </a:pPr>
            <a:r>
              <a:rPr lang="ru-RU" sz="2400" b="1" dirty="0" smtClean="0">
                <a:solidFill>
                  <a:srgbClr val="0000FF"/>
                </a:solidFill>
              </a:rPr>
              <a:t>по методу (информационно - практический), </a:t>
            </a:r>
          </a:p>
          <a:p>
            <a:pPr marL="0" indent="0" algn="ctr">
              <a:buNone/>
            </a:pPr>
            <a:r>
              <a:rPr lang="ru-RU" sz="2400" b="1" dirty="0" smtClean="0">
                <a:solidFill>
                  <a:srgbClr val="0000FF"/>
                </a:solidFill>
              </a:rPr>
              <a:t>по содержанию (</a:t>
            </a:r>
            <a:r>
              <a:rPr lang="ru-RU" sz="2400" b="1" dirty="0" err="1" smtClean="0">
                <a:solidFill>
                  <a:srgbClr val="0000FF"/>
                </a:solidFill>
              </a:rPr>
              <a:t>ребенок-семья-учитель-логопед</a:t>
            </a:r>
            <a:r>
              <a:rPr lang="ru-RU" sz="2400" b="1" dirty="0" smtClean="0">
                <a:solidFill>
                  <a:srgbClr val="0000FF"/>
                </a:solidFill>
              </a:rPr>
              <a:t>)</a:t>
            </a:r>
          </a:p>
          <a:p>
            <a:pPr algn="ctr">
              <a:buNone/>
            </a:pPr>
            <a:endParaRPr lang="ru-RU" sz="1600" b="1" dirty="0" smtClean="0">
              <a:solidFill>
                <a:srgbClr val="0000FF"/>
              </a:solidFill>
            </a:endParaRPr>
          </a:p>
          <a:p>
            <a:pPr algn="ctr">
              <a:buNone/>
            </a:pPr>
            <a:r>
              <a:rPr lang="ru-RU" sz="2400" b="1" dirty="0" smtClean="0">
                <a:solidFill>
                  <a:srgbClr val="0000FF"/>
                </a:solidFill>
              </a:rPr>
              <a:t> ребёнок с речевыми нарушениями </a:t>
            </a:r>
          </a:p>
          <a:p>
            <a:pPr algn="ctr">
              <a:buNone/>
            </a:pPr>
            <a:endParaRPr lang="ru-RU" sz="2400" b="1" dirty="0" smtClean="0">
              <a:solidFill>
                <a:srgbClr val="0000FF"/>
              </a:solidFill>
            </a:endParaRPr>
          </a:p>
          <a:p>
            <a:pPr algn="ctr">
              <a:buNone/>
            </a:pPr>
            <a:r>
              <a:rPr lang="ru-RU" sz="2400" b="1" dirty="0" smtClean="0">
                <a:solidFill>
                  <a:srgbClr val="0000FF"/>
                </a:solidFill>
              </a:rPr>
              <a:t>специальные условия по максимальному устранению речевых нарушений (нарушения звукопроизношения) у детей в более короткие сроки </a:t>
            </a:r>
          </a:p>
          <a:p>
            <a:pPr algn="ctr">
              <a:buNone/>
            </a:pPr>
            <a:r>
              <a:rPr lang="ru-RU" sz="2400" b="1" dirty="0" smtClean="0">
                <a:solidFill>
                  <a:srgbClr val="0000FF"/>
                </a:solidFill>
              </a:rPr>
              <a:t>долгосрочный</a:t>
            </a:r>
          </a:p>
          <a:p>
            <a:pPr algn="ctr">
              <a:buNone/>
            </a:pPr>
            <a:endParaRPr lang="ru-RU" sz="2400" b="1" dirty="0" smtClean="0">
              <a:solidFill>
                <a:srgbClr val="4D4D4D"/>
              </a:solidFill>
            </a:endParaRPr>
          </a:p>
          <a:p>
            <a:pPr algn="ctr">
              <a:buNone/>
            </a:pPr>
            <a:endParaRPr lang="ru-RU" sz="2400" b="1" dirty="0" smtClean="0">
              <a:solidFill>
                <a:srgbClr val="4D4D4D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67744" y="1916832"/>
            <a:ext cx="6876256" cy="2736304"/>
          </a:xfrm>
          <a:ln>
            <a:solidFill>
              <a:schemeClr val="accent1"/>
            </a:solidFill>
          </a:ln>
        </p:spPr>
        <p:txBody>
          <a:bodyPr>
            <a:normAutofit fontScale="90000"/>
          </a:bodyPr>
          <a:lstStyle/>
          <a:p>
            <a:pPr algn="l"/>
            <a:r>
              <a:rPr lang="ru-RU" sz="2400" b="1" dirty="0" smtClean="0">
                <a:solidFill>
                  <a:srgbClr val="0000FF"/>
                </a:solidFill>
              </a:rPr>
              <a:t/>
            </a:r>
            <a:br>
              <a:rPr lang="ru-RU" sz="2400" b="1" dirty="0" smtClean="0">
                <a:solidFill>
                  <a:srgbClr val="0000FF"/>
                </a:solidFill>
              </a:rPr>
            </a:br>
            <a:r>
              <a:rPr lang="ru-RU" sz="2000" b="1" dirty="0" smtClean="0">
                <a:solidFill>
                  <a:srgbClr val="0000FF"/>
                </a:solidFill>
              </a:rPr>
              <a:t>Создать такие условия коррекционного воздействия, которые способствовали бы достижению максимального результата в минимальные сроки (</a:t>
            </a:r>
            <a:r>
              <a:rPr lang="ru-RU" sz="2000" b="1" dirty="0" smtClean="0">
                <a:solidFill>
                  <a:srgbClr val="0000FF"/>
                </a:solidFill>
              </a:rPr>
              <a:t>ускорить </a:t>
            </a:r>
            <a:r>
              <a:rPr lang="ru-RU" sz="2000" b="1" dirty="0" smtClean="0">
                <a:solidFill>
                  <a:srgbClr val="0000FF"/>
                </a:solidFill>
              </a:rPr>
              <a:t>процесс коррекции звукопроизношения у детей)</a:t>
            </a:r>
            <a:r>
              <a:rPr lang="ru-RU" sz="2200" b="1" dirty="0" smtClean="0">
                <a:solidFill>
                  <a:srgbClr val="0000FF"/>
                </a:solidFill>
              </a:rPr>
              <a:t/>
            </a:r>
            <a:br>
              <a:rPr lang="ru-RU" sz="2200" b="1" dirty="0" smtClean="0">
                <a:solidFill>
                  <a:srgbClr val="0000FF"/>
                </a:solidFill>
              </a:rPr>
            </a:br>
            <a:r>
              <a:rPr lang="ru-RU" sz="2200" b="1" dirty="0" smtClean="0">
                <a:solidFill>
                  <a:srgbClr val="0000FF"/>
                </a:solidFill>
              </a:rPr>
              <a:t/>
            </a:r>
            <a:br>
              <a:rPr lang="ru-RU" sz="2200" b="1" dirty="0" smtClean="0">
                <a:solidFill>
                  <a:srgbClr val="0000FF"/>
                </a:solidFill>
              </a:rPr>
            </a:br>
            <a:r>
              <a:rPr lang="ru-RU" sz="2000" b="1" dirty="0" smtClean="0">
                <a:solidFill>
                  <a:srgbClr val="0000FF"/>
                </a:solidFill>
              </a:rPr>
              <a:t>1. Детально проработать и привести в систему раздел работы учителя-логопеда «Подготовка органов артикуляционного аппарата к постановке звуков» (коррекция звукопроизношения) в «рабочую» систему;</a:t>
            </a:r>
            <a:br>
              <a:rPr lang="ru-RU" sz="2000" b="1" dirty="0" smtClean="0">
                <a:solidFill>
                  <a:srgbClr val="0000FF"/>
                </a:solidFill>
              </a:rPr>
            </a:br>
            <a:r>
              <a:rPr lang="ru-RU" sz="2000" b="1" dirty="0" smtClean="0">
                <a:solidFill>
                  <a:srgbClr val="0000FF"/>
                </a:solidFill>
              </a:rPr>
              <a:t>2. Разработать план знакомства с артикуляционными упражнениями;</a:t>
            </a:r>
            <a:br>
              <a:rPr lang="ru-RU" sz="2000" b="1" dirty="0" smtClean="0">
                <a:solidFill>
                  <a:srgbClr val="0000FF"/>
                </a:solidFill>
              </a:rPr>
            </a:br>
            <a:r>
              <a:rPr lang="ru-RU" sz="2000" b="1" dirty="0" smtClean="0">
                <a:solidFill>
                  <a:srgbClr val="0000FF"/>
                </a:solidFill>
              </a:rPr>
              <a:t>3. Создать и ввести в работу дидактический материал для проведения артикуляционной гимнастики; </a:t>
            </a:r>
            <a:br>
              <a:rPr lang="ru-RU" sz="2000" b="1" dirty="0" smtClean="0">
                <a:solidFill>
                  <a:srgbClr val="0000FF"/>
                </a:solidFill>
              </a:rPr>
            </a:br>
            <a:r>
              <a:rPr lang="ru-RU" sz="2000" b="1" dirty="0" smtClean="0">
                <a:solidFill>
                  <a:srgbClr val="0000FF"/>
                </a:solidFill>
              </a:rPr>
              <a:t>4. Разработать и внедрить более качественные «инструменты» анализа проведённой коррекционной работы;</a:t>
            </a:r>
            <a:br>
              <a:rPr lang="ru-RU" sz="2000" b="1" dirty="0" smtClean="0">
                <a:solidFill>
                  <a:srgbClr val="0000FF"/>
                </a:solidFill>
              </a:rPr>
            </a:br>
            <a:r>
              <a:rPr lang="ru-RU" sz="2000" b="1" dirty="0" smtClean="0">
                <a:solidFill>
                  <a:srgbClr val="0000FF"/>
                </a:solidFill>
              </a:rPr>
              <a:t>4. Разнообразить приёмы работы, вызывая интерес к выполнению артикуляционной гимнастики;</a:t>
            </a:r>
            <a:br>
              <a:rPr lang="ru-RU" sz="2000" b="1" dirty="0" smtClean="0">
                <a:solidFill>
                  <a:srgbClr val="0000FF"/>
                </a:solidFill>
              </a:rPr>
            </a:br>
            <a:r>
              <a:rPr lang="ru-RU" sz="2000" b="1" dirty="0" smtClean="0">
                <a:solidFill>
                  <a:srgbClr val="0000FF"/>
                </a:solidFill>
              </a:rPr>
              <a:t>5. Индивидуализировать коррекционный процесс;</a:t>
            </a:r>
            <a:br>
              <a:rPr lang="ru-RU" sz="2000" b="1" dirty="0" smtClean="0">
                <a:solidFill>
                  <a:srgbClr val="0000FF"/>
                </a:solidFill>
              </a:rPr>
            </a:br>
            <a:r>
              <a:rPr lang="ru-RU" sz="2000" b="1" dirty="0" smtClean="0">
                <a:solidFill>
                  <a:srgbClr val="0000FF"/>
                </a:solidFill>
              </a:rPr>
              <a:t>6. Привлечь к коррекционной работе родителей (законных представителей) в рамках взаимодействия </a:t>
            </a:r>
            <a:br>
              <a:rPr lang="ru-RU" sz="2000" b="1" dirty="0" smtClean="0">
                <a:solidFill>
                  <a:srgbClr val="0000FF"/>
                </a:solidFill>
              </a:rPr>
            </a:br>
            <a:r>
              <a:rPr lang="ru-RU" sz="2200" dirty="0" smtClean="0">
                <a:solidFill>
                  <a:srgbClr val="0000FF"/>
                </a:solidFill>
              </a:rPr>
              <a:t/>
            </a:r>
            <a:br>
              <a:rPr lang="ru-RU" sz="2200" dirty="0" smtClean="0">
                <a:solidFill>
                  <a:srgbClr val="0000FF"/>
                </a:solidFill>
              </a:rPr>
            </a:br>
            <a:r>
              <a:rPr lang="ru-RU" sz="2200" b="1" dirty="0" smtClean="0">
                <a:solidFill>
                  <a:srgbClr val="0000FF"/>
                </a:solidFill>
              </a:rPr>
              <a:t>1 год (с 10.01.2023 по 10.01.2024г)</a:t>
            </a:r>
            <a:r>
              <a:rPr lang="ru-RU" sz="3100" dirty="0" smtClean="0"/>
              <a:t/>
            </a:r>
            <a:br>
              <a:rPr lang="ru-RU" sz="3100" dirty="0" smtClean="0"/>
            </a:br>
            <a:endParaRPr lang="ru-RU" sz="36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88640"/>
            <a:ext cx="2088232" cy="6408712"/>
          </a:xfrm>
        </p:spPr>
        <p:txBody>
          <a:bodyPr>
            <a:noAutofit/>
          </a:bodyPr>
          <a:lstStyle/>
          <a:p>
            <a:pPr>
              <a:buNone/>
            </a:pPr>
            <a:endParaRPr lang="ru-RU" sz="2000" b="1" dirty="0" smtClean="0"/>
          </a:p>
          <a:p>
            <a:pPr>
              <a:buNone/>
            </a:pPr>
            <a:r>
              <a:rPr lang="ru-RU" sz="2000" b="1" dirty="0" smtClean="0"/>
              <a:t>Цели проекта:</a:t>
            </a:r>
          </a:p>
          <a:p>
            <a:pPr>
              <a:buNone/>
            </a:pPr>
            <a:endParaRPr lang="ru-RU" sz="2000" b="1" dirty="0" smtClean="0"/>
          </a:p>
          <a:p>
            <a:pPr>
              <a:buNone/>
            </a:pPr>
            <a:r>
              <a:rPr lang="ru-RU" sz="2000" b="1" dirty="0" smtClean="0"/>
              <a:t> </a:t>
            </a:r>
          </a:p>
          <a:p>
            <a:pPr>
              <a:buNone/>
            </a:pPr>
            <a:endParaRPr lang="ru-RU" sz="2000" b="1" dirty="0" smtClean="0"/>
          </a:p>
          <a:p>
            <a:pPr>
              <a:buNone/>
            </a:pPr>
            <a:r>
              <a:rPr lang="ru-RU" sz="2000" b="1" dirty="0" smtClean="0"/>
              <a:t>Задачи проекта:</a:t>
            </a:r>
          </a:p>
          <a:p>
            <a:pPr>
              <a:buNone/>
            </a:pPr>
            <a:endParaRPr lang="ru-RU" sz="2000" b="1" dirty="0" smtClean="0"/>
          </a:p>
          <a:p>
            <a:pPr>
              <a:buNone/>
            </a:pPr>
            <a:endParaRPr lang="ru-RU" sz="2000" b="1" dirty="0" smtClean="0"/>
          </a:p>
          <a:p>
            <a:pPr>
              <a:buNone/>
            </a:pPr>
            <a:endParaRPr lang="ru-RU" sz="2000" b="1" dirty="0" smtClean="0"/>
          </a:p>
          <a:p>
            <a:pPr>
              <a:buNone/>
            </a:pPr>
            <a:endParaRPr lang="ru-RU" sz="2000" b="1" dirty="0" smtClean="0"/>
          </a:p>
          <a:p>
            <a:pPr>
              <a:buNone/>
            </a:pPr>
            <a:endParaRPr lang="ru-RU" sz="2000" b="1" dirty="0" smtClean="0"/>
          </a:p>
          <a:p>
            <a:pPr>
              <a:buNone/>
            </a:pPr>
            <a:endParaRPr lang="ru-RU" sz="2000" b="1" dirty="0" smtClean="0"/>
          </a:p>
          <a:p>
            <a:pPr>
              <a:buNone/>
            </a:pPr>
            <a:endParaRPr lang="ru-RU" sz="2000" b="1" dirty="0" smtClean="0"/>
          </a:p>
          <a:p>
            <a:pPr>
              <a:buNone/>
            </a:pPr>
            <a:endParaRPr lang="ru-RU" sz="2000" b="1" dirty="0" smtClean="0"/>
          </a:p>
          <a:p>
            <a:pPr>
              <a:buNone/>
            </a:pPr>
            <a:endParaRPr lang="ru-RU" sz="2000" b="1" dirty="0" smtClean="0"/>
          </a:p>
          <a:p>
            <a:pPr>
              <a:buNone/>
            </a:pPr>
            <a:r>
              <a:rPr lang="ru-RU" sz="2000" b="1" dirty="0" smtClean="0"/>
              <a:t>Длительность проекта:</a:t>
            </a:r>
            <a:endParaRPr lang="ru-RU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404664"/>
            <a:ext cx="8136904" cy="108012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000" b="1" dirty="0" smtClean="0"/>
              <a:t>Три этапа реализации проекта</a:t>
            </a:r>
            <a:endParaRPr lang="ru-RU" sz="40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23528" y="1700808"/>
            <a:ext cx="5472608" cy="1080120"/>
          </a:xfrm>
          <a:prstGeom prst="rect">
            <a:avLst/>
          </a:prstGeom>
          <a:solidFill>
            <a:schemeClr val="accent5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 этап: подготовительный </a:t>
            </a:r>
          </a:p>
          <a:p>
            <a:pPr algn="ctr"/>
            <a:r>
              <a:rPr lang="ru-RU" sz="2800" b="1" dirty="0" smtClean="0"/>
              <a:t>(информационно-аналитический)</a:t>
            </a:r>
            <a:endParaRPr lang="ru-RU" sz="2800" b="1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03648" y="3284984"/>
            <a:ext cx="6707088" cy="1152128"/>
          </a:xfrm>
          <a:prstGeom prst="rect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90000"/>
          </a:bodyPr>
          <a:lstStyle/>
          <a:p>
            <a:r>
              <a:rPr lang="ru-RU" sz="3100" b="1" dirty="0" smtClean="0"/>
              <a:t/>
            </a:r>
            <a:br>
              <a:rPr lang="ru-RU" sz="3100" b="1" dirty="0" smtClean="0"/>
            </a:br>
            <a:r>
              <a:rPr lang="ru-RU" sz="3100" b="1" dirty="0" smtClean="0">
                <a:solidFill>
                  <a:schemeClr val="tx1"/>
                </a:solidFill>
              </a:rPr>
              <a:t>2 этап: основной (практический)</a:t>
            </a:r>
            <a:r>
              <a:rPr lang="ru-RU" b="1" dirty="0" smtClean="0">
                <a:solidFill>
                  <a:schemeClr val="tx1"/>
                </a:solidFill>
              </a:rPr>
              <a:t/>
            </a:r>
            <a:br>
              <a:rPr lang="ru-RU" b="1" dirty="0" smtClean="0">
                <a:solidFill>
                  <a:schemeClr val="tx1"/>
                </a:solidFill>
              </a:rPr>
            </a:b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059832" y="5013176"/>
            <a:ext cx="5832648" cy="1224136"/>
          </a:xfrm>
          <a:prstGeom prst="rect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dirty="0" smtClean="0"/>
          </a:p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3 этап: заключительный  </a:t>
            </a:r>
          </a:p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(выводы и перспективы)</a:t>
            </a:r>
          </a:p>
          <a:p>
            <a:pPr algn="ctr"/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 rot="1171084">
            <a:off x="6424206" y="2375009"/>
            <a:ext cx="2160240" cy="284161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 rot="21090770">
            <a:off x="4234423" y="868255"/>
            <a:ext cx="3541743" cy="251879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74" name="Picture 2" descr="C:\Users\а\Desktop\Конкурсы\фото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5694468">
            <a:off x="4930599" y="403543"/>
            <a:ext cx="2236390" cy="3345292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404664"/>
            <a:ext cx="8136904" cy="108012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000" b="1" dirty="0" smtClean="0"/>
              <a:t>В рамках проекта было сделано:</a:t>
            </a:r>
            <a:endParaRPr lang="ru-RU" sz="4000" b="1" dirty="0"/>
          </a:p>
        </p:txBody>
      </p:sp>
      <p:pic>
        <p:nvPicPr>
          <p:cNvPr id="4" name="Picture 2" descr="C:\Users\а\Desktop\Конкурсы\план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6522927">
            <a:off x="6129220" y="2792675"/>
            <a:ext cx="2695247" cy="2027752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 rot="20992505">
            <a:off x="4783628" y="2725645"/>
            <a:ext cx="2038111" cy="25882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C:\Users\а\Desktop\Конкурсы\аг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20967343">
            <a:off x="4917016" y="2825347"/>
            <a:ext cx="1849134" cy="2465512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 rot="691050">
            <a:off x="4978444" y="4600629"/>
            <a:ext cx="1849066" cy="209385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6732240" y="4509120"/>
            <a:ext cx="2411760" cy="209385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7" name="Picture 3" descr="C:\Users\а\Desktop\Карта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749747">
            <a:off x="5056362" y="4698900"/>
            <a:ext cx="1690710" cy="1999879"/>
          </a:xfrm>
          <a:prstGeom prst="rect">
            <a:avLst/>
          </a:prstGeom>
          <a:noFill/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395536" y="1628800"/>
            <a:ext cx="5184576" cy="4896544"/>
          </a:xfrm>
        </p:spPr>
        <p:txBody>
          <a:bodyPr>
            <a:noAutofit/>
          </a:bodyPr>
          <a:lstStyle/>
          <a:p>
            <a:pPr algn="l">
              <a:buFont typeface="+mj-lt"/>
              <a:buAutoNum type="arabicPeriod"/>
            </a:pPr>
            <a:r>
              <a:rPr lang="ru-RU" sz="2400" dirty="0" smtClean="0"/>
              <a:t>Составлен </a:t>
            </a:r>
            <a:r>
              <a:rPr lang="ru-RU" sz="2400" b="1" dirty="0" smtClean="0"/>
              <a:t>перечень артикуляционных упражнений</a:t>
            </a:r>
            <a:r>
              <a:rPr lang="ru-RU" sz="2400" dirty="0" smtClean="0"/>
              <a:t>, изучаемых и отрабатываемых  на логопункте ДОУ ; </a:t>
            </a:r>
            <a:br>
              <a:rPr lang="ru-RU" sz="2400" dirty="0" smtClean="0"/>
            </a:br>
            <a:r>
              <a:rPr lang="ru-RU" sz="2400" dirty="0" smtClean="0"/>
              <a:t>2. Составлен  </a:t>
            </a:r>
            <a:r>
              <a:rPr lang="ru-RU" sz="2400" b="1" dirty="0" smtClean="0"/>
              <a:t>план изучения артикуляционных упражнений</a:t>
            </a:r>
            <a:r>
              <a:rPr lang="ru-RU" sz="2400" dirty="0" smtClean="0"/>
              <a:t>;</a:t>
            </a:r>
            <a:br>
              <a:rPr lang="ru-RU" sz="2400" dirty="0" smtClean="0"/>
            </a:br>
            <a:r>
              <a:rPr lang="ru-RU" sz="2400" dirty="0" smtClean="0"/>
              <a:t>3. Создан </a:t>
            </a:r>
            <a:r>
              <a:rPr lang="ru-RU" sz="2400" b="1" dirty="0" smtClean="0"/>
              <a:t>дидактический материал </a:t>
            </a:r>
            <a:r>
              <a:rPr lang="ru-RU" sz="2400" dirty="0" smtClean="0"/>
              <a:t>для проведения артикуляционной гимнастики;</a:t>
            </a:r>
            <a:br>
              <a:rPr lang="ru-RU" sz="2400" dirty="0" smtClean="0"/>
            </a:br>
            <a:r>
              <a:rPr lang="ru-RU" sz="2400" dirty="0" smtClean="0"/>
              <a:t>4. Разработана </a:t>
            </a:r>
            <a:r>
              <a:rPr lang="ru-RU" sz="2400" b="1" dirty="0" smtClean="0"/>
              <a:t>индивидуальная  карта оценки эффективности выполнения арт. упражнений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5. Оформлен </a:t>
            </a:r>
            <a:r>
              <a:rPr lang="ru-RU" sz="2400" b="1" dirty="0" smtClean="0"/>
              <a:t>информационный материал </a:t>
            </a:r>
            <a:r>
              <a:rPr lang="ru-RU" sz="2400" dirty="0" smtClean="0"/>
              <a:t> для родителей </a:t>
            </a:r>
            <a:r>
              <a:rPr lang="ru-RU" sz="2400" b="1" dirty="0" smtClean="0"/>
              <a:t>в форме </a:t>
            </a:r>
            <a:r>
              <a:rPr lang="ru-RU" sz="2400" b="1" dirty="0" smtClean="0"/>
              <a:t> </a:t>
            </a:r>
            <a:r>
              <a:rPr lang="ru-RU" sz="2400" b="1" dirty="0" smtClean="0"/>
              <a:t>буклетов.</a:t>
            </a:r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400" dirty="0"/>
          </a:p>
        </p:txBody>
      </p:sp>
      <p:pic>
        <p:nvPicPr>
          <p:cNvPr id="14" name="Picture 2" descr="C:\Users\а\Desktop\буклеты фото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760624" y="4581128"/>
            <a:ext cx="2383376" cy="193744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95536" y="1124744"/>
            <a:ext cx="4248472" cy="554461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16016" y="1340768"/>
            <a:ext cx="3970784" cy="4785395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/>
              <a:t>Перечислены все артикуляционные упражнения, изучаемые на логопункте;</a:t>
            </a:r>
          </a:p>
          <a:p>
            <a:r>
              <a:rPr lang="ru-RU" dirty="0" smtClean="0"/>
              <a:t>Обозначены цели каждого упражнения;</a:t>
            </a:r>
          </a:p>
          <a:p>
            <a:r>
              <a:rPr lang="ru-RU" dirty="0" smtClean="0"/>
              <a:t>Описаны правила выполнения;</a:t>
            </a:r>
          </a:p>
          <a:p>
            <a:r>
              <a:rPr lang="ru-RU" dirty="0" smtClean="0"/>
              <a:t>Все упражнения классифицированы: упражнения для челюсти,  щёк, губ, языка;</a:t>
            </a:r>
          </a:p>
          <a:p>
            <a:r>
              <a:rPr lang="ru-RU" dirty="0" smtClean="0"/>
              <a:t>Упражнения распределены по возрастам с учётом степени сложности.</a:t>
            </a:r>
          </a:p>
          <a:p>
            <a:endParaRPr lang="ru-RU" dirty="0"/>
          </a:p>
        </p:txBody>
      </p:sp>
      <p:pic>
        <p:nvPicPr>
          <p:cNvPr id="1027" name="Picture 3" descr="C:\Users\а\Desktop\Конкурсы\перечень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1268760"/>
            <a:ext cx="4020317" cy="5340643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Перечень артикуляционных упражнений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79512" y="764704"/>
            <a:ext cx="3024336" cy="39604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r"/>
            <a:r>
              <a:rPr lang="ru-RU" sz="3600" b="1" dirty="0" smtClean="0"/>
              <a:t>План изучения артикуляционных упражнений</a:t>
            </a:r>
            <a:endParaRPr lang="ru-RU" sz="36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245224" y="1556792"/>
            <a:ext cx="3898776" cy="4781128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Все упражнения расписаны на каждую неделю;</a:t>
            </a:r>
          </a:p>
          <a:p>
            <a:r>
              <a:rPr lang="ru-RU" dirty="0" smtClean="0"/>
              <a:t>В конце каждой недели даются рекомендации родителям (в форме буклетов) для закрепления изученных упражнений в домашних условиях;</a:t>
            </a:r>
          </a:p>
          <a:p>
            <a:r>
              <a:rPr lang="ru-RU" dirty="0" smtClean="0"/>
              <a:t>Запланирована работа с родителями во взаимодействии.</a:t>
            </a:r>
          </a:p>
          <a:p>
            <a:endParaRPr lang="ru-RU" dirty="0"/>
          </a:p>
        </p:txBody>
      </p:sp>
      <p:pic>
        <p:nvPicPr>
          <p:cNvPr id="2050" name="Picture 2" descr="C:\Users\а\Desktop\Конкурсы\план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-221061" y="1309292"/>
            <a:ext cx="3816426" cy="2871265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043608" y="3717032"/>
            <a:ext cx="4248472" cy="28803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Picture 2" descr="C:\Users\а\Desktop\план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0800000">
            <a:off x="1043608" y="3789039"/>
            <a:ext cx="4174362" cy="273630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6084168" y="4293096"/>
            <a:ext cx="3059832" cy="22048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4716016" y="1196752"/>
            <a:ext cx="4427984" cy="345638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 rot="21318510">
            <a:off x="3102625" y="4115051"/>
            <a:ext cx="3096344" cy="23762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143000"/>
          </a:xfrm>
        </p:spPr>
        <p:txBody>
          <a:bodyPr>
            <a:noAutofit/>
          </a:bodyPr>
          <a:lstStyle/>
          <a:p>
            <a:r>
              <a:rPr lang="ru-RU" sz="3200" b="1" dirty="0" smtClean="0"/>
              <a:t>Дидактический материал для проведения артикуляционной гимнастики</a:t>
            </a:r>
            <a:endParaRPr lang="ru-RU" sz="32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39552" y="1628800"/>
            <a:ext cx="3456384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Карточки разного формата(А4, А5, 9,5*5, 6*6);</a:t>
            </a:r>
          </a:p>
          <a:p>
            <a:r>
              <a:rPr lang="ru-RU" sz="2400" dirty="0" smtClean="0"/>
              <a:t>Кубики;</a:t>
            </a:r>
          </a:p>
          <a:p>
            <a:r>
              <a:rPr lang="ru-RU" sz="2400" dirty="0" err="1" smtClean="0"/>
              <a:t>Бродилки</a:t>
            </a:r>
            <a:r>
              <a:rPr lang="ru-RU" sz="2400" dirty="0" smtClean="0"/>
              <a:t>  и блокноты (комплексы упражнений на каждую группу звуков);</a:t>
            </a:r>
          </a:p>
          <a:p>
            <a:r>
              <a:rPr lang="ru-RU" sz="2400" dirty="0" smtClean="0"/>
              <a:t>Универсальная </a:t>
            </a:r>
          </a:p>
          <a:p>
            <a:r>
              <a:rPr lang="ru-RU" sz="2400" dirty="0" smtClean="0"/>
              <a:t>к</a:t>
            </a:r>
            <a:r>
              <a:rPr lang="ru-RU" sz="2400" dirty="0" smtClean="0"/>
              <a:t>арта</a:t>
            </a:r>
            <a:endParaRPr lang="ru-RU" sz="2400" dirty="0" smtClean="0"/>
          </a:p>
          <a:p>
            <a:r>
              <a:rPr lang="ru-RU" sz="2400" dirty="0" smtClean="0"/>
              <a:t> артикуляционных упражнений.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1026" name="Picture 2" descr="C:\Users\а\Desktop\Конкурсы\аг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36064" y="1340768"/>
            <a:ext cx="4307936" cy="3240359"/>
          </a:xfrm>
          <a:prstGeom prst="rect">
            <a:avLst/>
          </a:prstGeom>
          <a:noFill/>
        </p:spPr>
      </p:pic>
      <p:pic>
        <p:nvPicPr>
          <p:cNvPr id="1027" name="Picture 3" descr="C:\Users\а\Desktop\Конкурсы\аг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72200" y="4437112"/>
            <a:ext cx="2771800" cy="1944216"/>
          </a:xfrm>
          <a:prstGeom prst="rect">
            <a:avLst/>
          </a:prstGeom>
          <a:noFill/>
        </p:spPr>
      </p:pic>
      <p:pic>
        <p:nvPicPr>
          <p:cNvPr id="4" name="Picture 2" descr="C:\Users\а\Desktop\лабиринт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21273195">
            <a:off x="3197799" y="4221375"/>
            <a:ext cx="1781162" cy="2238667"/>
          </a:xfrm>
          <a:prstGeom prst="rect">
            <a:avLst/>
          </a:prstGeom>
          <a:noFill/>
        </p:spPr>
      </p:pic>
      <p:pic>
        <p:nvPicPr>
          <p:cNvPr id="5" name="Picture 3" descr="C:\Users\а\Desktop\лабиринт 2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932040" y="4149080"/>
            <a:ext cx="1673972" cy="217294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dirty="0" smtClean="0"/>
              <a:t>Индивидуальная карта оценки эффективности выполнения артикуляционных упражнений</a:t>
            </a:r>
            <a:endParaRPr lang="ru-RU" sz="3600" b="1" dirty="0"/>
          </a:p>
        </p:txBody>
      </p:sp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139952" y="1600201"/>
            <a:ext cx="4546848" cy="2044824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dirty="0" smtClean="0"/>
              <a:t>     Позволяет оценить качество выполнения артикуляционных упражнений воспитанником в динамике!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95536" y="1772816"/>
            <a:ext cx="2952328" cy="40324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3707904" y="3212976"/>
            <a:ext cx="5184576" cy="338437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0" name="Picture 2" descr="C:\Users\а\Desktop\Карта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1916832"/>
            <a:ext cx="2570367" cy="3662264"/>
          </a:xfrm>
          <a:prstGeom prst="rect">
            <a:avLst/>
          </a:prstGeom>
          <a:noFill/>
        </p:spPr>
      </p:pic>
      <p:pic>
        <p:nvPicPr>
          <p:cNvPr id="2051" name="Picture 3" descr="C:\Users\а\Desktop\карта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6200000">
            <a:off x="4742118" y="2394786"/>
            <a:ext cx="3188153" cy="49685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9041</TotalTime>
  <Words>401</Words>
  <Application>Microsoft Office PowerPoint</Application>
  <PresentationFormat>Экран (4:3)</PresentationFormat>
  <Paragraphs>75</Paragraphs>
  <Slides>14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Муниципальное казённое дошкольное образовательное учреждение   «Уйский детский сад № 4 «Сказка»      ПРОЕКТ Артикуляционная гимнастика от планирования до анализа  </vt:lpstr>
      <vt:lpstr>Тема  проекта:    Участники проекта:    Тип проекта:     Объект проекта:  Предмет проекта:   Продолжительность проекта: </vt:lpstr>
      <vt:lpstr> Создать такие условия коррекционного воздействия, которые способствовали бы достижению максимального результата в минимальные сроки (ускорить процесс коррекции звукопроизношения у детей)  1. Детально проработать и привести в систему раздел работы учителя-логопеда «Подготовка органов артикуляционного аппарата к постановке звуков» (коррекция звукопроизношения) в «рабочую» систему; 2. Разработать план знакомства с артикуляционными упражнениями; 3. Создать и ввести в работу дидактический материал для проведения артикуляционной гимнастики;  4. Разработать и внедрить более качественные «инструменты» анализа проведённой коррекционной работы; 4. Разнообразить приёмы работы, вызывая интерес к выполнению артикуляционной гимнастики; 5. Индивидуализировать коррекционный процесс; 6. Привлечь к коррекционной работе родителей (законных представителей) в рамках взаимодействия   1 год (с 10.01.2023 по 10.01.2024г) </vt:lpstr>
      <vt:lpstr> 2 этап: основной (практический) </vt:lpstr>
      <vt:lpstr>Составлен перечень артикуляционных упражнений, изучаемых и отрабатываемых  на логопункте ДОУ ;  2. Составлен  план изучения артикуляционных упражнений; 3. Создан дидактический материал для проведения артикуляционной гимнастики; 4. Разработана индивидуальная  карта оценки эффективности выполнения арт. упражнений 5. Оформлен информационный материал  для родителей в форме  буклетов. </vt:lpstr>
      <vt:lpstr>Перечень артикуляционных упражнений</vt:lpstr>
      <vt:lpstr>План изучения артикуляционных упражнений</vt:lpstr>
      <vt:lpstr>Дидактический материал для проведения артикуляционной гимнастики</vt:lpstr>
      <vt:lpstr>Индивидуальная карта оценки эффективности выполнения артикуляционных упражнений</vt:lpstr>
      <vt:lpstr>Информационный материал для родителей</vt:lpstr>
      <vt:lpstr>Буклеты из серии  «Вместе с родителями»</vt:lpstr>
      <vt:lpstr>Выводы</vt:lpstr>
      <vt:lpstr>Перспективы проекта</vt:lpstr>
      <vt:lpstr>Спасибо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Муниципальное казённое дошкольное образовательное учреждение   «Уйский детский сад № 4 «Сказка»      ПРОЕКТ Артикуляционная гимнастика от планирования до анализа  </dc:title>
  <dc:creator>а</dc:creator>
  <cp:lastModifiedBy>а</cp:lastModifiedBy>
  <cp:revision>17</cp:revision>
  <dcterms:created xsi:type="dcterms:W3CDTF">2023-09-05T11:59:37Z</dcterms:created>
  <dcterms:modified xsi:type="dcterms:W3CDTF">2023-12-28T05:56:28Z</dcterms:modified>
</cp:coreProperties>
</file>