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  <p:embeddedFont>
      <p:font typeface="Constantia" panose="02030602050306030303" pitchFamily="18" charset="0"/>
      <p:regular r:id="rId32"/>
      <p:bold r:id="rId33"/>
      <p:italic r:id="rId34"/>
      <p:boldItalic r:id="rId35"/>
    </p:embeddedFont>
    <p:embeddedFont>
      <p:font typeface="Tahoma" panose="020B0604030504040204" pitchFamily="34" charset="0"/>
      <p:regular r:id="rId36"/>
      <p:bold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jpFXgzewaTCo2+CWY/m9AjDAH/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24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930" y="3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8" name="Google Shape;18;p20" descr="театр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2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объект">
  <p:cSld name="1_Заголовок и объек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31" name="Google Shape;31;p22" descr="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93" y="0"/>
            <a:ext cx="91292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раздела">
  <p:cSld name="1_Заголовок раздела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48" name="Google Shape;48;p25" descr="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913660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олько заголовок">
  <p:cSld name="1_Только заголовок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1" name="Google Shape;11;p19" descr="3.jp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.draw.demiart.ru/" TargetMode="External"/><Relationship Id="rId2" Type="http://schemas.openxmlformats.org/officeDocument/2006/relationships/hyperlink" Target="http://www.museum-online.ru/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smolpk.ru/" TargetMode="External"/><Relationship Id="rId4" Type="http://schemas.openxmlformats.org/officeDocument/2006/relationships/hyperlink" Target="https://kiro-karelia.ru/activity/journal/nomera/teatralnye-igry-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"/>
          <p:cNvSpPr/>
          <p:nvPr/>
        </p:nvSpPr>
        <p:spPr>
          <a:xfrm>
            <a:off x="1583668" y="2276872"/>
            <a:ext cx="5976664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1" u="none" strike="noStrike" cap="none" dirty="0">
                <a:solidFill>
                  <a:schemeClr val="accent6">
                    <a:lumMod val="50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Сценография-</a:t>
            </a:r>
            <a:endParaRPr sz="4000" b="1" i="1" u="none" strike="noStrike" cap="none" dirty="0">
              <a:solidFill>
                <a:schemeClr val="accent6">
                  <a:lumMod val="50000"/>
                </a:schemeClr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1" u="none" strike="noStrike" cap="none" dirty="0">
                <a:solidFill>
                  <a:schemeClr val="accent6">
                    <a:lumMod val="50000"/>
                  </a:schemeClr>
                </a:solidFill>
                <a:latin typeface="Arial Black"/>
                <a:ea typeface="Arial Black"/>
                <a:cs typeface="Arial Black"/>
                <a:sym typeface="Arial Black"/>
              </a:rPr>
              <a:t>особый вид художественного творчества 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1871700" y="5220182"/>
            <a:ext cx="5400600" cy="101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u="none" strike="noStrike" cap="none" dirty="0">
                <a:solidFill>
                  <a:srgbClr val="800000"/>
                </a:solidFill>
                <a:latin typeface="Constantia"/>
                <a:ea typeface="Constantia"/>
                <a:cs typeface="Constantia"/>
                <a:sym typeface="Constantia"/>
              </a:rPr>
              <a:t>      </a:t>
            </a:r>
            <a:r>
              <a:rPr lang="ru-RU" sz="1800" b="1" i="1" u="none" strike="noStrike" cap="none" dirty="0">
                <a:solidFill>
                  <a:srgbClr val="632423"/>
                </a:solidFill>
                <a:latin typeface="Constantia"/>
                <a:ea typeface="Constantia"/>
                <a:cs typeface="Constantia"/>
                <a:sym typeface="Constantia"/>
              </a:rPr>
              <a:t>Учитель изобразительного искусства, ГБОУ «Гимназия №271,г.Санкт-Петербург:   Лиманская Елена Николаевна</a:t>
            </a:r>
            <a:endParaRPr sz="1800" b="1" i="1" u="none" strike="noStrike" cap="none" dirty="0">
              <a:solidFill>
                <a:srgbClr val="632423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0"/>
          <p:cNvSpPr txBox="1">
            <a:spLocks noGrp="1"/>
          </p:cNvSpPr>
          <p:nvPr>
            <p:ph type="title"/>
          </p:nvPr>
        </p:nvSpPr>
        <p:spPr>
          <a:xfrm>
            <a:off x="228600" y="908720"/>
            <a:ext cx="8686800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200"/>
              <a:buFont typeface="Calibri"/>
              <a:buNone/>
            </a:pPr>
            <a:r>
              <a:rPr lang="ru-RU" sz="3200" dirty="0">
                <a:solidFill>
                  <a:srgbClr val="632423"/>
                </a:solidFill>
              </a:rPr>
              <a:t>Н. Гончарова. Эскиз декорации к опере</a:t>
            </a:r>
            <a:br>
              <a:rPr lang="ru-RU" sz="3200" dirty="0">
                <a:solidFill>
                  <a:srgbClr val="632423"/>
                </a:solidFill>
              </a:rPr>
            </a:br>
            <a:r>
              <a:rPr lang="ru-RU" sz="3200" dirty="0">
                <a:solidFill>
                  <a:srgbClr val="632423"/>
                </a:solidFill>
              </a:rPr>
              <a:t> Н. Римского-Корсакова </a:t>
            </a:r>
            <a:r>
              <a:rPr lang="ru-RU" sz="3200" b="1" dirty="0">
                <a:solidFill>
                  <a:srgbClr val="632423"/>
                </a:solidFill>
              </a:rPr>
              <a:t>«Золотой петушок»</a:t>
            </a:r>
            <a:br>
              <a:rPr lang="ru-RU" sz="3200" dirty="0">
                <a:solidFill>
                  <a:srgbClr val="632423"/>
                </a:solidFill>
              </a:rPr>
            </a:br>
            <a:endParaRPr sz="3200" dirty="0">
              <a:solidFill>
                <a:srgbClr val="632423"/>
              </a:solidFill>
            </a:endParaRPr>
          </a:p>
        </p:txBody>
      </p:sp>
      <p:pic>
        <p:nvPicPr>
          <p:cNvPr id="131" name="Google Shape;131;p10" descr="http://bualyu.narod.ru/Zhivopis/Bubnovyy_valet/Goncharova/Eskiz_dekoraciy_k_opere_N_A_Rimskogo-Korsakova_Zolotoy_petushok_1914_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67544" y="2132856"/>
            <a:ext cx="8136904" cy="4117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"/>
          <p:cNvSpPr txBox="1">
            <a:spLocks noGrp="1"/>
          </p:cNvSpPr>
          <p:nvPr>
            <p:ph type="title"/>
          </p:nvPr>
        </p:nvSpPr>
        <p:spPr>
          <a:xfrm>
            <a:off x="457200" y="1052736"/>
            <a:ext cx="8229600" cy="194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600"/>
              <a:buFont typeface="Calibri"/>
              <a:buNone/>
            </a:pPr>
            <a:r>
              <a:rPr lang="ru-RU" sz="3600" i="1" dirty="0">
                <a:solidFill>
                  <a:srgbClr val="632423"/>
                </a:solidFill>
              </a:rPr>
              <a:t>Что делает сценограф, прежде чем начать работу?</a:t>
            </a:r>
            <a:endParaRPr sz="3600" dirty="0">
              <a:solidFill>
                <a:srgbClr val="632423"/>
              </a:solidFill>
            </a:endParaRPr>
          </a:p>
        </p:txBody>
      </p:sp>
      <p:sp>
        <p:nvSpPr>
          <p:cNvPr id="137" name="Google Shape;137;p11"/>
          <p:cNvSpPr txBox="1">
            <a:spLocks noGrp="1"/>
          </p:cNvSpPr>
          <p:nvPr>
            <p:ph type="body" idx="1"/>
          </p:nvPr>
        </p:nvSpPr>
        <p:spPr>
          <a:xfrm>
            <a:off x="677119" y="3232231"/>
            <a:ext cx="8229600" cy="4176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dirty="0">
                <a:solidFill>
                  <a:srgbClr val="632423"/>
                </a:solidFill>
              </a:rPr>
              <a:t>- Изучает произведение, сценарий.</a:t>
            </a:r>
            <a:endParaRPr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dirty="0">
                <a:solidFill>
                  <a:srgbClr val="632423"/>
                </a:solidFill>
              </a:rPr>
              <a:t>- Подготавливает эскизы</a:t>
            </a:r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dirty="0">
                <a:solidFill>
                  <a:srgbClr val="632423"/>
                </a:solidFill>
              </a:rPr>
              <a:t>- Подбирает материал по теме.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2"/>
          <p:cNvSpPr txBox="1">
            <a:spLocks noGrp="1"/>
          </p:cNvSpPr>
          <p:nvPr>
            <p:ph type="title"/>
          </p:nvPr>
        </p:nvSpPr>
        <p:spPr>
          <a:xfrm>
            <a:off x="457200" y="471810"/>
            <a:ext cx="8229600" cy="2002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632423"/>
              </a:buClr>
              <a:buSzPts val="4400"/>
              <a:buFont typeface="Calibri"/>
              <a:buNone/>
            </a:pPr>
            <a:r>
              <a:rPr lang="ru-RU" b="1" i="1" dirty="0">
                <a:solidFill>
                  <a:srgbClr val="632423"/>
                </a:solidFill>
              </a:rPr>
              <a:t>Задание на урок</a:t>
            </a:r>
            <a:endParaRPr dirty="0"/>
          </a:p>
        </p:txBody>
      </p:sp>
      <p:sp>
        <p:nvSpPr>
          <p:cNvPr id="143" name="Google Shape;143;p12"/>
          <p:cNvSpPr txBox="1">
            <a:spLocks noGrp="1"/>
          </p:cNvSpPr>
          <p:nvPr>
            <p:ph type="body" idx="1"/>
          </p:nvPr>
        </p:nvSpPr>
        <p:spPr>
          <a:xfrm>
            <a:off x="457200" y="2492896"/>
            <a:ext cx="8229600" cy="3633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632423"/>
              </a:buClr>
              <a:buSzPts val="3200"/>
              <a:buNone/>
            </a:pPr>
            <a:r>
              <a:rPr lang="ru-RU" b="1" i="1">
                <a:solidFill>
                  <a:srgbClr val="632423"/>
                </a:solidFill>
              </a:rPr>
              <a:t>Выполнить в группах макет декорации</a:t>
            </a:r>
            <a:endParaRPr/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Clr>
                <a:srgbClr val="632423"/>
              </a:buClr>
              <a:buSzPts val="3200"/>
              <a:buNone/>
            </a:pPr>
            <a:r>
              <a:rPr lang="ru-RU" b="1" i="1">
                <a:solidFill>
                  <a:srgbClr val="632423"/>
                </a:solidFill>
              </a:rPr>
              <a:t>к школьному спектаклю «Золушка»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Arial"/>
              <a:buNone/>
            </a:pPr>
            <a:r>
              <a:rPr lang="ru-RU" i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Этапы работы:</a:t>
            </a:r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body" idx="1"/>
          </p:nvPr>
        </p:nvSpPr>
        <p:spPr>
          <a:xfrm>
            <a:off x="683568" y="1556792"/>
            <a:ext cx="7797552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ts val="3600"/>
              <a:buChar char="•"/>
            </a:pPr>
            <a:r>
              <a:rPr lang="ru-RU" sz="3600" b="1">
                <a:solidFill>
                  <a:srgbClr val="494429"/>
                </a:solidFill>
                <a:latin typeface="Calibri"/>
                <a:ea typeface="Calibri"/>
                <a:cs typeface="Calibri"/>
                <a:sym typeface="Calibri"/>
              </a:rPr>
              <a:t>Эскиз в цвете </a:t>
            </a:r>
            <a:endParaRPr/>
          </a:p>
          <a:p>
            <a:pPr marL="342900" lvl="0" indent="-342900" algn="l" rtl="0">
              <a:spcBef>
                <a:spcPts val="720"/>
              </a:spcBef>
              <a:spcAft>
                <a:spcPts val="0"/>
              </a:spcAft>
              <a:buClr>
                <a:srgbClr val="494429"/>
              </a:buClr>
              <a:buSzPts val="3600"/>
              <a:buChar char="•"/>
            </a:pPr>
            <a:r>
              <a:rPr lang="ru-RU" sz="3600" b="1">
                <a:solidFill>
                  <a:srgbClr val="494429"/>
                </a:solidFill>
                <a:latin typeface="Calibri"/>
                <a:ea typeface="Calibri"/>
                <a:cs typeface="Calibri"/>
                <a:sym typeface="Calibri"/>
              </a:rPr>
              <a:t>Изготовление объёмных и живописных декораций</a:t>
            </a:r>
            <a:endParaRPr/>
          </a:p>
          <a:p>
            <a:pPr marL="342900" lvl="0" indent="-342900" algn="l" rtl="0">
              <a:spcBef>
                <a:spcPts val="720"/>
              </a:spcBef>
              <a:spcAft>
                <a:spcPts val="0"/>
              </a:spcAft>
              <a:buClr>
                <a:srgbClr val="494429"/>
              </a:buClr>
              <a:buSzPts val="3600"/>
              <a:buChar char="•"/>
            </a:pPr>
            <a:r>
              <a:rPr lang="ru-RU" sz="3600" b="1">
                <a:solidFill>
                  <a:srgbClr val="494429"/>
                </a:solidFill>
                <a:latin typeface="Calibri"/>
                <a:ea typeface="Calibri"/>
                <a:cs typeface="Calibri"/>
                <a:sym typeface="Calibri"/>
              </a:rPr>
              <a:t>План размещения декораций на сцене</a:t>
            </a:r>
            <a:endParaRPr/>
          </a:p>
          <a:p>
            <a:pPr marL="342900" lvl="0" indent="-342900" algn="l" rtl="0">
              <a:spcBef>
                <a:spcPts val="720"/>
              </a:spcBef>
              <a:spcAft>
                <a:spcPts val="0"/>
              </a:spcAft>
              <a:buClr>
                <a:srgbClr val="494429"/>
              </a:buClr>
              <a:buSzPts val="3600"/>
              <a:buChar char="•"/>
            </a:pPr>
            <a:r>
              <a:rPr lang="ru-RU" sz="3600" b="1">
                <a:solidFill>
                  <a:srgbClr val="494429"/>
                </a:solidFill>
                <a:latin typeface="Calibri"/>
                <a:ea typeface="Calibri"/>
                <a:cs typeface="Calibri"/>
                <a:sym typeface="Calibri"/>
              </a:rPr>
              <a:t>Организация сценического пространства</a:t>
            </a:r>
            <a:endParaRPr/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i="1">
              <a:solidFill>
                <a:srgbClr val="953734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2824" y="1319515"/>
            <a:ext cx="3853602" cy="2492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5" name="Google Shape;15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3952" y="3721863"/>
            <a:ext cx="3517224" cy="2358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6" name="Google Shape;156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33664" y="1261640"/>
            <a:ext cx="3484362" cy="2492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7" name="Google Shape;157;p14"/>
          <p:cNvPicPr preferRelativeResize="0"/>
          <p:nvPr/>
        </p:nvPicPr>
        <p:blipFill rotWithShape="1">
          <a:blip r:embed="rId6">
            <a:alphaModFix/>
          </a:blip>
          <a:srcRect t="2187"/>
          <a:stretch/>
        </p:blipFill>
        <p:spPr>
          <a:xfrm>
            <a:off x="937548" y="3754315"/>
            <a:ext cx="3772577" cy="2393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5" descr="театр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72387" y="3369781"/>
            <a:ext cx="3708096" cy="296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5" name="Google Shape;165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3613" y="3369781"/>
            <a:ext cx="5038000" cy="2947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4" name="Google Shape;164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1330" y="773457"/>
            <a:ext cx="5461340" cy="2970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0617" y="1157467"/>
            <a:ext cx="6782765" cy="4965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/>
          <p:nvPr/>
        </p:nvSpPr>
        <p:spPr>
          <a:xfrm>
            <a:off x="827583" y="1443861"/>
            <a:ext cx="8316417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 dirty="0">
                <a:solidFill>
                  <a:srgbClr val="632423"/>
                </a:solidFill>
                <a:latin typeface="Tahoma"/>
                <a:ea typeface="Tahoma"/>
                <a:cs typeface="Tahoma"/>
                <a:sym typeface="Tahoma"/>
              </a:rPr>
              <a:t>Задача создания сценического пространства - одна из самых ответственных и сложных в работе театрального художника.</a:t>
            </a:r>
            <a:endParaRPr sz="2800" dirty="0">
              <a:solidFill>
                <a:srgbClr val="632423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632423"/>
                </a:solidFill>
                <a:latin typeface="Tahoma"/>
                <a:ea typeface="Tahoma"/>
                <a:cs typeface="Tahoma"/>
                <a:sym typeface="Tahoma"/>
              </a:rPr>
              <a:t>Вспомним, с чего начинается любой спектакль. Дан третий звонок, медленно гаснут люстры, занавес плавно раскрывается, </a:t>
            </a:r>
            <a:br>
              <a:rPr lang="ru-RU" sz="2800" b="1" dirty="0">
                <a:solidFill>
                  <a:srgbClr val="632423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ru-RU" sz="2800" b="1" dirty="0">
                <a:solidFill>
                  <a:srgbClr val="632423"/>
                </a:solidFill>
                <a:latin typeface="Tahoma"/>
                <a:ea typeface="Tahoma"/>
                <a:cs typeface="Tahoma"/>
                <a:sym typeface="Tahoma"/>
              </a:rPr>
              <a:t>и на сцене мы видим...</a:t>
            </a:r>
            <a:endParaRPr sz="2800" b="1" dirty="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62C8A9F-3ED4-4F99-BBBE-2EB198E3AE63}"/>
              </a:ext>
            </a:extLst>
          </p:cNvPr>
          <p:cNvSpPr txBox="1"/>
          <p:nvPr/>
        </p:nvSpPr>
        <p:spPr>
          <a:xfrm>
            <a:off x="2176152" y="409576"/>
            <a:ext cx="4791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>
                <a:solidFill>
                  <a:srgbClr val="632423"/>
                </a:solidFill>
              </a:rPr>
              <a:t>Работы учащихся.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570E14-540D-4D74-B01E-42931D03078A}"/>
              </a:ext>
            </a:extLst>
          </p:cNvPr>
          <p:cNvSpPr txBox="1"/>
          <p:nvPr/>
        </p:nvSpPr>
        <p:spPr>
          <a:xfrm>
            <a:off x="5438954" y="1574873"/>
            <a:ext cx="3541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rgbClr val="632423"/>
                </a:solidFill>
              </a:rPr>
              <a:t>Макет кухни </a:t>
            </a:r>
          </a:p>
          <a:p>
            <a:r>
              <a:rPr lang="ru-RU" sz="2000" i="1" dirty="0">
                <a:solidFill>
                  <a:srgbClr val="632423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B3C08-4D18-4716-965E-2D6126667696}"/>
              </a:ext>
            </a:extLst>
          </p:cNvPr>
          <p:cNvSpPr txBox="1"/>
          <p:nvPr/>
        </p:nvSpPr>
        <p:spPr>
          <a:xfrm>
            <a:off x="989898" y="1574873"/>
            <a:ext cx="345086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rgbClr val="632423"/>
                </a:solidFill>
              </a:rPr>
              <a:t>Макет комнаты мачехи </a:t>
            </a:r>
          </a:p>
          <a:p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5D57035-E68F-41CD-9F83-FEBBFEE25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203" y="1944542"/>
            <a:ext cx="3959138" cy="3624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31AE754-5643-4820-A883-88C54FD8A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59" y="1954194"/>
            <a:ext cx="3701544" cy="361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C98B3B-A38E-4105-8C7E-E4CA3B338679}"/>
              </a:ext>
            </a:extLst>
          </p:cNvPr>
          <p:cNvSpPr txBox="1"/>
          <p:nvPr/>
        </p:nvSpPr>
        <p:spPr>
          <a:xfrm>
            <a:off x="718837" y="1248769"/>
            <a:ext cx="793902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63242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Используемые электронные источники:</a:t>
            </a:r>
            <a:endParaRPr lang="ru-RU" sz="2800" i="1" dirty="0">
              <a:solidFill>
                <a:srgbClr val="63242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fontAlgn="base"/>
            <a:r>
              <a:rPr lang="ru-RU" sz="2000" i="1" u="sng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http://www.museum-online.ru/</a:t>
            </a:r>
            <a:endParaRPr lang="ru-RU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fontAlgn="base"/>
            <a:r>
              <a:rPr lang="ru-RU" sz="2000" i="1" u="sng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http://.draw.demiart.ru</a:t>
            </a:r>
            <a:endParaRPr lang="ru-RU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fontAlgn="base"/>
            <a:r>
              <a:rPr lang="ru-RU" sz="2000" i="1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https://kiro-karelia.ru/activity/journal/nomera/teatralnye-igry-2</a:t>
            </a:r>
            <a:endParaRPr lang="ru-RU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i="1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http://www.smolpk.ru/</a:t>
            </a:r>
            <a:endParaRPr lang="en-US" sz="2000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u="sng" dirty="0"/>
          </a:p>
          <a:p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244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"/>
          <p:cNvSpPr txBox="1">
            <a:spLocks noGrp="1"/>
          </p:cNvSpPr>
          <p:nvPr>
            <p:ph type="body" idx="1"/>
          </p:nvPr>
        </p:nvSpPr>
        <p:spPr>
          <a:xfrm>
            <a:off x="642394" y="960699"/>
            <a:ext cx="8229600" cy="5359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3300" b="1" i="1" dirty="0">
                <a:solidFill>
                  <a:srgbClr val="632423"/>
                </a:solidFill>
              </a:rPr>
              <a:t>Цель: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-Сформировать понимание какую роль работа сценографа играет в организации сценического пространства.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ru-RU" sz="3300" i="1" dirty="0">
              <a:solidFill>
                <a:srgbClr val="632423"/>
              </a:solidFill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	</a:t>
            </a:r>
            <a:r>
              <a:rPr lang="ru-RU" sz="3300" b="1" i="1" dirty="0">
                <a:solidFill>
                  <a:srgbClr val="632423"/>
                </a:solidFill>
              </a:rPr>
              <a:t>Задачи: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-Научиться различать творчество сценографа и художника-живописца. 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-Познакомиться с основными задачами театрального художника, с типами декорационного оформления спектакля. 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-Создать макет для школьного спектакля «Золушка». 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ru-RU" sz="3300" i="1" dirty="0">
                <a:solidFill>
                  <a:srgbClr val="632423"/>
                </a:solidFill>
              </a:rPr>
              <a:t>-Подвести итог и оценить свою деятельность на уроке.</a:t>
            </a:r>
            <a:endParaRPr sz="3300" i="1" dirty="0">
              <a:solidFill>
                <a:srgbClr val="63242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"/>
          <p:cNvSpPr txBox="1">
            <a:spLocks noGrp="1"/>
          </p:cNvSpPr>
          <p:nvPr>
            <p:ph type="body" idx="1"/>
          </p:nvPr>
        </p:nvSpPr>
        <p:spPr>
          <a:xfrm>
            <a:off x="539552" y="134076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200"/>
              <a:buNone/>
            </a:pPr>
            <a:r>
              <a:rPr lang="ru-RU" b="1" i="1" dirty="0">
                <a:solidFill>
                  <a:srgbClr val="632423"/>
                </a:solidFill>
              </a:rPr>
              <a:t>Сценография </a:t>
            </a:r>
            <a:r>
              <a:rPr lang="ru-RU" i="1" dirty="0">
                <a:solidFill>
                  <a:srgbClr val="632423"/>
                </a:solidFill>
              </a:rPr>
              <a:t>– это вид художественного творчества, занимающийся оформлением спектакля и созданием его изобразительно-пластического образа, существующего в сценическом времени и пространстве. В спектакле к искусству сценографии относится все, что окружает актера, все, с чем он имеет дело: декорации, костюмы, бутафория, грим, свет.</a:t>
            </a:r>
            <a:endParaRPr dirty="0">
              <a:solidFill>
                <a:srgbClr val="63242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"/>
          <p:cNvSpPr txBox="1">
            <a:spLocks noGrp="1"/>
          </p:cNvSpPr>
          <p:nvPr>
            <p:ph type="body" idx="1"/>
          </p:nvPr>
        </p:nvSpPr>
        <p:spPr>
          <a:xfrm>
            <a:off x="639502" y="1261641"/>
            <a:ext cx="7864996" cy="2688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2400"/>
              <a:buNone/>
            </a:pPr>
            <a:r>
              <a:rPr lang="ru-RU" sz="2400" i="1" dirty="0">
                <a:solidFill>
                  <a:srgbClr val="632423"/>
                </a:solidFill>
              </a:rPr>
              <a:t>Прежде чем оформлять реальное пространство сцены, художник театра делает макет декорации, предельно точно изображая в компактном масштабе все детали будущего решения сцены.</a:t>
            </a:r>
            <a:endParaRPr dirty="0">
              <a:solidFill>
                <a:srgbClr val="632423"/>
              </a:solidFill>
            </a:endParaRPr>
          </a:p>
        </p:txBody>
      </p:sp>
      <p:pic>
        <p:nvPicPr>
          <p:cNvPr id="95" name="Google Shape;95;p4" descr="http://expert.ru/data/public/339173/339196/ural_485_028-1.jpg"/>
          <p:cNvPicPr preferRelativeResize="0"/>
          <p:nvPr/>
        </p:nvPicPr>
        <p:blipFill rotWithShape="1">
          <a:blip r:embed="rId3">
            <a:alphaModFix/>
          </a:blip>
          <a:srcRect l="3014"/>
          <a:stretch/>
        </p:blipFill>
        <p:spPr>
          <a:xfrm>
            <a:off x="1316438" y="2720049"/>
            <a:ext cx="6511124" cy="3833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rgbClr val="632423"/>
                </a:solidFill>
              </a:rPr>
              <a:t>- Какие виды театральных декораций вы знаете? Чем они отличаются друг от друга? ___________________________________________________________________________</a:t>
            </a:r>
            <a:endParaRPr i="1"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rgbClr val="632423"/>
                </a:solidFill>
              </a:rPr>
              <a:t> </a:t>
            </a:r>
            <a:endParaRPr i="1"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rgbClr val="632423"/>
                </a:solidFill>
              </a:rPr>
              <a:t>- Как художник работает над оформлением сцены? ___________________________________________________________________________</a:t>
            </a:r>
            <a:endParaRPr i="1"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rgbClr val="632423"/>
                </a:solidFill>
              </a:rPr>
              <a:t> </a:t>
            </a:r>
            <a:endParaRPr i="1"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rgbClr val="632423"/>
                </a:solidFill>
              </a:rPr>
              <a:t>- Что такое </a:t>
            </a:r>
            <a:r>
              <a:rPr lang="ru-RU" i="1" dirty="0" err="1">
                <a:solidFill>
                  <a:srgbClr val="632423"/>
                </a:solidFill>
              </a:rPr>
              <a:t>подмакетник</a:t>
            </a:r>
            <a:r>
              <a:rPr lang="ru-RU" i="1" dirty="0">
                <a:solidFill>
                  <a:srgbClr val="632423"/>
                </a:solidFill>
              </a:rPr>
              <a:t>? ___________________________________________________________________________</a:t>
            </a:r>
            <a:endParaRPr i="1" dirty="0">
              <a:solidFill>
                <a:srgbClr val="632423"/>
              </a:solidFill>
            </a:endParaRPr>
          </a:p>
          <a:p>
            <a:pPr marL="0" lvl="0" indent="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endParaRPr i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lvl="0" indent="-185420" algn="l" rtl="0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>
            <a:spLocks noGrp="1"/>
          </p:cNvSpPr>
          <p:nvPr>
            <p:ph type="body" idx="1"/>
          </p:nvPr>
        </p:nvSpPr>
        <p:spPr>
          <a:xfrm>
            <a:off x="1222348" y="989743"/>
            <a:ext cx="6912768" cy="1132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ct val="100000"/>
              <a:buNone/>
            </a:pPr>
            <a:r>
              <a:rPr lang="ru-RU" sz="2600" i="1" dirty="0">
                <a:solidFill>
                  <a:srgbClr val="632423"/>
                </a:solidFill>
              </a:rPr>
              <a:t>Художник формирует "стиль спектакля", то есть задумывает строгое, либо пышное, торжественное, либо веселое оформление</a:t>
            </a:r>
            <a:r>
              <a:rPr lang="ru-RU" i="1" dirty="0">
                <a:solidFill>
                  <a:srgbClr val="632423"/>
                </a:solidFill>
              </a:rPr>
              <a:t>.</a:t>
            </a:r>
            <a:endParaRPr dirty="0">
              <a:solidFill>
                <a:srgbClr val="632423"/>
              </a:solidFill>
            </a:endParaRPr>
          </a:p>
        </p:txBody>
      </p:sp>
      <p:pic>
        <p:nvPicPr>
          <p:cNvPr id="106" name="Google Shape;10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551" y="2040921"/>
            <a:ext cx="7810898" cy="4352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 txBox="1">
            <a:spLocks noGrp="1"/>
          </p:cNvSpPr>
          <p:nvPr>
            <p:ph type="body" idx="1"/>
          </p:nvPr>
        </p:nvSpPr>
        <p:spPr>
          <a:xfrm>
            <a:off x="457200" y="1124744"/>
            <a:ext cx="8229600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2400"/>
              <a:buNone/>
            </a:pPr>
            <a:r>
              <a:rPr lang="ru-RU" sz="2400" i="1" dirty="0">
                <a:solidFill>
                  <a:srgbClr val="632423"/>
                </a:solidFill>
              </a:rPr>
              <a:t>Декорации должны соответствовать времени и месту действия, жанру спектакля, характеру его героев.</a:t>
            </a:r>
            <a:endParaRPr dirty="0">
              <a:solidFill>
                <a:srgbClr val="632423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44D11D-0605-4D6B-9962-2C5B23997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28" y="2069826"/>
            <a:ext cx="7364393" cy="4140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"/>
          <p:cNvSpPr txBox="1">
            <a:spLocks noGrp="1"/>
          </p:cNvSpPr>
          <p:nvPr>
            <p:ph type="title"/>
          </p:nvPr>
        </p:nvSpPr>
        <p:spPr>
          <a:xfrm>
            <a:off x="678396" y="914401"/>
            <a:ext cx="7787208" cy="1793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600"/>
              <a:buFont typeface="Calibri"/>
              <a:buNone/>
            </a:pPr>
            <a:r>
              <a:rPr lang="ru-RU" sz="3600" dirty="0">
                <a:solidFill>
                  <a:srgbClr val="632423"/>
                </a:solidFill>
              </a:rPr>
              <a:t>Н. Рерих. Декорация к балету </a:t>
            </a:r>
            <a:br>
              <a:rPr lang="ru-RU" sz="3600" dirty="0">
                <a:solidFill>
                  <a:srgbClr val="632423"/>
                </a:solidFill>
              </a:rPr>
            </a:br>
            <a:r>
              <a:rPr lang="ru-RU" sz="3600" dirty="0">
                <a:solidFill>
                  <a:srgbClr val="632423"/>
                </a:solidFill>
              </a:rPr>
              <a:t>И. Стравинского </a:t>
            </a:r>
            <a:r>
              <a:rPr lang="ru-RU" sz="3600" b="1" dirty="0">
                <a:solidFill>
                  <a:srgbClr val="632423"/>
                </a:solidFill>
              </a:rPr>
              <a:t>«Весна священная».</a:t>
            </a:r>
            <a:br>
              <a:rPr lang="ru-RU" sz="3600" dirty="0">
                <a:solidFill>
                  <a:srgbClr val="953734"/>
                </a:solidFill>
              </a:rPr>
            </a:br>
            <a:endParaRPr sz="3600" dirty="0">
              <a:solidFill>
                <a:srgbClr val="953734"/>
              </a:solidFill>
            </a:endParaRPr>
          </a:p>
        </p:txBody>
      </p:sp>
      <p:sp>
        <p:nvSpPr>
          <p:cNvPr id="118" name="Google Shape;118;p8"/>
          <p:cNvSpPr txBox="1">
            <a:spLocks noGrp="1"/>
          </p:cNvSpPr>
          <p:nvPr>
            <p:ph type="body" idx="1"/>
          </p:nvPr>
        </p:nvSpPr>
        <p:spPr>
          <a:xfrm>
            <a:off x="5580112" y="2492896"/>
            <a:ext cx="3106688" cy="3633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9" name="Google Shape;119;p8" descr="http://slavyanskaya-kultura.ru/upload/wysiwyg/046bfd9d6fbc1f0a56aa80af3d9a6cd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4911" y="2068941"/>
            <a:ext cx="8461889" cy="4057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"/>
          <p:cNvSpPr txBox="1">
            <a:spLocks noGrp="1"/>
          </p:cNvSpPr>
          <p:nvPr>
            <p:ph type="title"/>
          </p:nvPr>
        </p:nvSpPr>
        <p:spPr>
          <a:xfrm>
            <a:off x="474526" y="1045720"/>
            <a:ext cx="8229600" cy="1697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600"/>
              <a:buFont typeface="Calibri"/>
              <a:buNone/>
            </a:pPr>
            <a:r>
              <a:rPr lang="ru-RU" sz="3600" dirty="0">
                <a:solidFill>
                  <a:srgbClr val="632423"/>
                </a:solidFill>
              </a:rPr>
              <a:t>А. Бенуа. Эскиз декорации к балету </a:t>
            </a:r>
            <a:br>
              <a:rPr lang="ru-RU" sz="3600" dirty="0">
                <a:solidFill>
                  <a:srgbClr val="632423"/>
                </a:solidFill>
              </a:rPr>
            </a:br>
            <a:r>
              <a:rPr lang="ru-RU" sz="3600" dirty="0">
                <a:solidFill>
                  <a:srgbClr val="632423"/>
                </a:solidFill>
              </a:rPr>
              <a:t>И. Стравинского </a:t>
            </a:r>
            <a:r>
              <a:rPr lang="ru-RU" sz="3600" b="1" dirty="0">
                <a:solidFill>
                  <a:srgbClr val="632423"/>
                </a:solidFill>
              </a:rPr>
              <a:t>«Петрушка»</a:t>
            </a:r>
            <a:r>
              <a:rPr lang="ru-RU" sz="3600" dirty="0">
                <a:solidFill>
                  <a:srgbClr val="632423"/>
                </a:solidFill>
              </a:rPr>
              <a:t>.</a:t>
            </a:r>
            <a:br>
              <a:rPr lang="ru-RU" sz="3600" dirty="0">
                <a:solidFill>
                  <a:srgbClr val="953734"/>
                </a:solidFill>
              </a:rPr>
            </a:br>
            <a:endParaRPr sz="3600" dirty="0">
              <a:solidFill>
                <a:srgbClr val="953734"/>
              </a:solidFill>
            </a:endParaRPr>
          </a:p>
        </p:txBody>
      </p:sp>
      <p:pic>
        <p:nvPicPr>
          <p:cNvPr id="125" name="Google Shape;125;p9" descr="http://homofestivus.ru/wp-content/uploads/41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4526" y="2109707"/>
            <a:ext cx="8194948" cy="3955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430</Words>
  <Application>Microsoft Office PowerPoint</Application>
  <PresentationFormat>Экран (4:3)</PresentationFormat>
  <Paragraphs>50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 Black</vt:lpstr>
      <vt:lpstr>Arial</vt:lpstr>
      <vt:lpstr>Cambria</vt:lpstr>
      <vt:lpstr>Constantia</vt:lpstr>
      <vt:lpstr>Tahoma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Н. Рерих. Декорация к балету  И. Стравинского «Весна священная». </vt:lpstr>
      <vt:lpstr>А. Бенуа. Эскиз декорации к балету  И. Стравинского «Петрушка». </vt:lpstr>
      <vt:lpstr>Н. Гончарова. Эскиз декорации к опере  Н. Римского-Корсакова «Золотой петушок» </vt:lpstr>
      <vt:lpstr>Что делает сценограф, прежде чем начать работу?</vt:lpstr>
      <vt:lpstr>Задание на урок</vt:lpstr>
      <vt:lpstr>Этапы работы: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Ивановна</dc:creator>
  <cp:lastModifiedBy>LenovoThinkPadP50</cp:lastModifiedBy>
  <cp:revision>3</cp:revision>
  <dcterms:created xsi:type="dcterms:W3CDTF">2015-05-23T04:10:10Z</dcterms:created>
  <dcterms:modified xsi:type="dcterms:W3CDTF">2023-12-11T16:39:20Z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276165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