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2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1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336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6552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806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01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723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4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1746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955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02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423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94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72692-F5D4-4EDE-ABF6-4CDB403E6204}" type="datetimeFigureOut">
              <a:rPr lang="ru-RU" smtClean="0"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22954-905C-4B4B-AEF4-4DC5681111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411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1.jp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png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7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02"/>
            <a:ext cx="9144000" cy="68554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Одна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самых успешных инвестиций в себя – это вложение в собственные знания…»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34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C:\Users\Admin\Desktop\Занда Деятели ист\кутузов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70" y="1531392"/>
            <a:ext cx="2250133" cy="2914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Admin\Desktop\Занда Деятели ист\Петр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354425" cy="2914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Admin\Desktop\Занда Деятели ист\Городовиков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429000"/>
            <a:ext cx="2268252" cy="29148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Выгнутая вверх стрелка 7"/>
          <p:cNvSpPr/>
          <p:nvPr/>
        </p:nvSpPr>
        <p:spPr>
          <a:xfrm rot="1288470">
            <a:off x="3151520" y="602654"/>
            <a:ext cx="121615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Выгнутая вниз стрелка 8"/>
          <p:cNvSpPr/>
          <p:nvPr/>
        </p:nvSpPr>
        <p:spPr>
          <a:xfrm rot="2149357">
            <a:off x="4977672" y="4867832"/>
            <a:ext cx="1216152" cy="73152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56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" y="0"/>
            <a:ext cx="9144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99592" y="1217847"/>
                <a:ext cx="7675499" cy="21677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4.Решите совокупность неравенств</a:t>
                </a:r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"/>
                          <m:ctrlPr>
                            <a:rPr lang="ru-RU" sz="3600" b="1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𝟐</m:t>
                              </m:r>
                              <m:d>
                                <m:dPr>
                                  <m:ctrlPr>
                                    <a:rPr lang="ru-RU" sz="3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ru-RU" sz="3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х−</m:t>
                                  </m:r>
                                  <m:r>
                                    <a:rPr lang="ru-RU" sz="3600" b="1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𝟓</m:t>
                                  </m:r>
                                </m:e>
                              </m:d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&gt;х−</m:t>
                              </m:r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𝟏𝟏</m:t>
                              </m:r>
                            </m:e>
                            <m:e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х+</m:t>
                              </m:r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𝟑</m:t>
                              </m:r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&gt;</m:t>
                              </m:r>
                              <m:r>
                                <a:rPr lang="ru-RU" sz="3600" b="1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𝟎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ru-RU" sz="3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217847"/>
                <a:ext cx="7675499" cy="2167773"/>
              </a:xfrm>
              <a:prstGeom prst="rect">
                <a:avLst/>
              </a:prstGeom>
              <a:blipFill rotWithShape="1">
                <a:blip r:embed="rId3"/>
                <a:stretch>
                  <a:fillRect l="-2462" t="-4507" r="-11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598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6" y="0"/>
            <a:ext cx="9139493" cy="685800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55576" y="548679"/>
                <a:ext cx="8637621" cy="39828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5.Найдите множество значений а, </a:t>
                </a:r>
                <a:endParaRPr lang="ru-RU" sz="3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при </a:t>
                </a:r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которых уравнение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b="1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𝟐</m:t>
                      </m:r>
                      <m:sSup>
                        <m:sSupPr>
                          <m:ctrlPr>
                            <a:rPr lang="ru-RU" sz="36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36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х</m:t>
                          </m:r>
                        </m:e>
                        <m:sup>
                          <m:r>
                            <a:rPr lang="ru-RU" sz="3600" b="1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ru-RU" sz="3600" b="1" i="1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r>
                        <a:rPr lang="ru-RU" sz="3600" b="1" i="1">
                          <a:solidFill>
                            <a:srgbClr val="FF0000"/>
                          </a:solidFill>
                          <a:latin typeface="Cambria Math"/>
                        </a:rPr>
                        <m:t>𝟒</m:t>
                      </m:r>
                      <m:r>
                        <a:rPr lang="ru-RU" sz="3600" b="1" i="1">
                          <a:solidFill>
                            <a:srgbClr val="FF0000"/>
                          </a:solidFill>
                          <a:latin typeface="Cambria Math"/>
                        </a:rPr>
                        <m:t>х+а+</m:t>
                      </m:r>
                      <m:r>
                        <a:rPr lang="ru-RU" sz="3600" b="1" i="1">
                          <a:solidFill>
                            <a:srgbClr val="FF0000"/>
                          </a:solidFill>
                          <a:latin typeface="Cambria Math"/>
                        </a:rPr>
                        <m:t>𝟏</m:t>
                      </m:r>
                      <m:r>
                        <a:rPr lang="ru-RU" sz="3600" b="1" i="1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ru-RU" sz="3600" b="1" i="1">
                          <a:solidFill>
                            <a:srgbClr val="FF0000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ru-RU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3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1ряд: </a:t>
                </a:r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не имеет корней                                 </a:t>
                </a:r>
                <a:endParaRPr lang="ru-RU" sz="3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 smtClean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2ряд</a:t>
                </a:r>
                <a:r>
                  <a:rPr lang="ru-RU" sz="3600" b="1" dirty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имеет два </a:t>
                </a:r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корня</a:t>
                </a:r>
                <a:endParaRPr lang="ru-RU" sz="36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3ряд</a:t>
                </a:r>
                <a:r>
                  <a:rPr lang="ru-RU" sz="3600" b="1" dirty="0" smtClean="0">
                    <a:solidFill>
                      <a:srgbClr val="00B0F0"/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имеет </a:t>
                </a:r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один корень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48679"/>
                <a:ext cx="8637621" cy="3982885"/>
              </a:xfrm>
              <a:prstGeom prst="rect">
                <a:avLst/>
              </a:prstGeom>
              <a:blipFill rotWithShape="1">
                <a:blip r:embed="rId3"/>
                <a:stretch>
                  <a:fillRect l="-2188" t="-2450" r="-1129" b="-47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676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6" y="0"/>
            <a:ext cx="9150626" cy="6858000"/>
          </a:xfrm>
        </p:spPr>
      </p:pic>
      <p:sp>
        <p:nvSpPr>
          <p:cNvPr id="5" name="TextBox 4"/>
          <p:cNvSpPr txBox="1"/>
          <p:nvPr/>
        </p:nvSpPr>
        <p:spPr>
          <a:xfrm>
            <a:off x="1115616" y="1196752"/>
            <a:ext cx="703513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1. повторить все определения</a:t>
            </a:r>
          </a:p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2.решить карточку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218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76"/>
            <a:ext cx="9144000" cy="682872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1052736"/>
            <a:ext cx="4601901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Сегодня на уроке</a:t>
            </a:r>
          </a:p>
          <a:p>
            <a:r>
              <a:rPr lang="ru-RU" sz="4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повторил …</a:t>
            </a:r>
          </a:p>
          <a:p>
            <a:r>
              <a:rPr lang="ru-RU" sz="44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Я узнал …</a:t>
            </a:r>
          </a:p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научился…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725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7134" y="4797152"/>
            <a:ext cx="38519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урок хороший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75548" y="1007730"/>
            <a:ext cx="43540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урок просто класс</a:t>
            </a:r>
            <a:endParaRPr lang="ru-RU" sz="4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564903"/>
            <a:ext cx="2210370" cy="184427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923928" y="2971691"/>
            <a:ext cx="43954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урок просто класс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64" y="4492813"/>
            <a:ext cx="2339370" cy="19299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2" y="491262"/>
            <a:ext cx="2545020" cy="1908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9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907704" y="1360736"/>
            <a:ext cx="514115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39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95536" y="1194291"/>
            <a:ext cx="821994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«Решение неравенств и систем неравенств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 одной переменной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01460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" y="0"/>
            <a:ext cx="9160205" cy="6858000"/>
          </a:xfrm>
        </p:spPr>
      </p:pic>
      <p:sp>
        <p:nvSpPr>
          <p:cNvPr id="5" name="TextBox 4"/>
          <p:cNvSpPr txBox="1"/>
          <p:nvPr/>
        </p:nvSpPr>
        <p:spPr>
          <a:xfrm>
            <a:off x="611560" y="617262"/>
            <a:ext cx="784887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Дайте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линейного неравенства. </a:t>
            </a:r>
          </a:p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каких скобках записывается ответ к строгим неравенствам? К нестрогим неравенствам?</a:t>
            </a:r>
          </a:p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Что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называется решением линейного неравенства с одной переменной?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55776" y="4192051"/>
            <a:ext cx="5631285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Что называется решением </a:t>
            </a:r>
          </a:p>
          <a:p>
            <a:pPr lvl="0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системы неравенств?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84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330" y="7572"/>
            <a:ext cx="9172330" cy="685042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035" y="116632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Расставьте соответствие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0404374"/>
                  </p:ext>
                </p:extLst>
              </p:nvPr>
            </p:nvGraphicFramePr>
            <p:xfrm>
              <a:off x="251520" y="908720"/>
              <a:ext cx="8568952" cy="5616624"/>
            </p:xfrm>
            <a:graphic>
              <a:graphicData uri="http://schemas.openxmlformats.org/drawingml/2006/table">
                <a:tbl>
                  <a:tblPr firstRow="1" firstCol="1" bandRow="1">
                    <a:tableStyleId>{69CF1AB2-1976-4502-BF36-3FF5EA218861}</a:tableStyleId>
                  </a:tblPr>
                  <a:tblGrid>
                    <a:gridCol w="1590359"/>
                    <a:gridCol w="3525342"/>
                    <a:gridCol w="1584205"/>
                    <a:gridCol w="1869046"/>
                  </a:tblGrid>
                  <a:tr h="217119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Неравенство, задающее числовой промежуток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Изображение числового промежутка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Обозначение числового промежутка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Название числового промежутка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8113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en-US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&gt; 5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(−∞;−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  <m:r>
                                  <a:rPr lang="en-US" sz="2000" b="1">
                                    <a:effectLst/>
                                    <a:latin typeface="Cambria Math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числовой луч</a:t>
                          </a:r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6409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>
                                    <a:effectLst/>
                                    <a:latin typeface="Cambria Math"/>
                                  </a:rPr>
                                  <m:t>Х≤−</m:t>
                                </m:r>
                                <m:r>
                                  <a:rPr lang="en-US" sz="2000" b="1" i="1">
                                    <a:effectLst/>
                                    <a:latin typeface="Cambria Math"/>
                                  </a:rPr>
                                  <m:t>𝟒</m:t>
                                </m:r>
                              </m:oMath>
                            </m:oMathPara>
                          </a14:m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(−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;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en-US" sz="2000" b="1"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интервал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9983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≤Х&lt;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( 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𝟓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; +∞)</m:t>
                                </m:r>
                              </m:oMath>
                            </m:oMathPara>
                          </a14:m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открытый числовой луч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90036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&lt;Х&lt;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</m:oMath>
                            </m:oMathPara>
                          </a14:m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1">
                                    <a:effectLst/>
                                    <a:latin typeface="Cambria Math"/>
                                  </a:rPr>
                                  <m:t>[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𝟑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; </m:t>
                                </m:r>
                                <m:r>
                                  <a:rPr lang="ru-RU" sz="2000" b="1" i="1">
                                    <a:effectLst/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ru-RU" sz="2000" b="1">
                                    <a:effectLst/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полуинтервал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0404374"/>
                  </p:ext>
                </p:extLst>
              </p:nvPr>
            </p:nvGraphicFramePr>
            <p:xfrm>
              <a:off x="251520" y="908720"/>
              <a:ext cx="8568952" cy="5616624"/>
            </p:xfrm>
            <a:graphic>
              <a:graphicData uri="http://schemas.openxmlformats.org/drawingml/2006/table">
                <a:tbl>
                  <a:tblPr firstRow="1" firstCol="1" bandRow="1">
                    <a:tableStyleId>{69CF1AB2-1976-4502-BF36-3FF5EA218861}</a:tableStyleId>
                  </a:tblPr>
                  <a:tblGrid>
                    <a:gridCol w="1590359"/>
                    <a:gridCol w="3525342"/>
                    <a:gridCol w="1584205"/>
                    <a:gridCol w="1869046"/>
                  </a:tblGrid>
                  <a:tr h="217119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Неравенство, задающее числовой промежуток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Изображение числового промежутка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Обозначение числового промежутка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effectLst/>
                            </a:rPr>
                            <a:t>Название числового промежутка</a:t>
                          </a:r>
                          <a:endParaRPr lang="ru-RU" sz="18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78113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Х </a:t>
                          </a:r>
                          <a:r>
                            <a:rPr lang="en-US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&gt; 5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322692" t="-284375" r="-118077" b="-34218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числовой луч</a:t>
                          </a:r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640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t="-346479" r="-438697" b="-2084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322692" t="-346479" r="-118077" b="-2084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интервал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89983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t="-431293" r="-438697" b="-101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322692" t="-431293" r="-118077" b="-1013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открытый числовой луч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  <a:tr h="900364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t="-527703" r="-438697" b="-6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blipFill rotWithShape="1">
                          <a:blip r:embed="rId4"/>
                          <a:stretch>
                            <a:fillRect l="-322692" t="-527703" r="-118077" b="-6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b="1" dirty="0"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полуинтервал</a:t>
                          </a:r>
                          <a:endParaRPr lang="ru-RU" sz="2000" b="1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733222"/>
              </p:ext>
            </p:extLst>
          </p:nvPr>
        </p:nvGraphicFramePr>
        <p:xfrm>
          <a:off x="2123728" y="3140968"/>
          <a:ext cx="2880320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Точечный рисунок" r:id="rId5" imgW="2438095" imgH="762106" progId="Paint.Picture">
                  <p:embed/>
                </p:oleObj>
              </mc:Choice>
              <mc:Fallback>
                <p:oleObj name="Точечный рисунок" r:id="rId5" imgW="2438095" imgH="762106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140968"/>
                        <a:ext cx="2880320" cy="581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841585"/>
              </p:ext>
            </p:extLst>
          </p:nvPr>
        </p:nvGraphicFramePr>
        <p:xfrm>
          <a:off x="2267744" y="3933056"/>
          <a:ext cx="2666963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Точечный рисунок" r:id="rId7" imgW="2505240" imgH="676440" progId="Paint.Picture">
                  <p:embed/>
                </p:oleObj>
              </mc:Choice>
              <mc:Fallback>
                <p:oleObj name="Точечный рисунок" r:id="rId7" imgW="2505240" imgH="676440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3933056"/>
                        <a:ext cx="2666963" cy="720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102666"/>
              </p:ext>
            </p:extLst>
          </p:nvPr>
        </p:nvGraphicFramePr>
        <p:xfrm>
          <a:off x="2195736" y="4725144"/>
          <a:ext cx="2736304" cy="789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Точечный рисунок" r:id="rId9" imgW="2438095" imgH="704948" progId="Paint.Picture">
                  <p:embed/>
                </p:oleObj>
              </mc:Choice>
              <mc:Fallback>
                <p:oleObj name="Точечный рисунок" r:id="rId9" imgW="2438095" imgH="704948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4725144"/>
                        <a:ext cx="2736304" cy="7898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185548"/>
              </p:ext>
            </p:extLst>
          </p:nvPr>
        </p:nvGraphicFramePr>
        <p:xfrm>
          <a:off x="2267744" y="5661248"/>
          <a:ext cx="2664296" cy="80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Точечный рисунок" r:id="rId11" imgW="2505425" imgH="762106" progId="Paint.Picture">
                  <p:embed/>
                </p:oleObj>
              </mc:Choice>
              <mc:Fallback>
                <p:oleObj name="Точечный рисунок" r:id="rId11" imgW="2505425" imgH="762106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5661248"/>
                        <a:ext cx="2664296" cy="80905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4971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87"/>
            <a:ext cx="9144000" cy="6858000"/>
          </a:xfrm>
          <a:prstGeom prst="rect">
            <a:avLst/>
          </a:prstGeom>
        </p:spPr>
      </p:pic>
      <p:pic>
        <p:nvPicPr>
          <p:cNvPr id="2050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40294"/>
            <a:ext cx="5007829" cy="102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Рисунок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1" y="3717032"/>
            <a:ext cx="5007829" cy="101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12400" y="404663"/>
            <a:ext cx="83192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Найдите пересечение и объединение промежутков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03761" y="2313684"/>
                <a:ext cx="281064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 i="1">
                              <a:latin typeface="Cambria Math"/>
                            </a:rPr>
                            <m:t>1 ;5</m:t>
                          </m:r>
                        </m:e>
                      </m:d>
                      <m:r>
                        <a:rPr lang="ru-RU" sz="2800" i="1">
                          <a:latin typeface="Cambria Math"/>
                        </a:rPr>
                        <m:t>∪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 i="1">
                              <a:latin typeface="Cambria Math"/>
                            </a:rPr>
                            <m:t>3 ;7</m:t>
                          </m:r>
                        </m:e>
                      </m:d>
                      <m:r>
                        <a:rPr lang="ru-RU" sz="2800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761" y="2313684"/>
                <a:ext cx="2810641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827719" y="2996952"/>
                <a:ext cx="280262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 i="1">
                              <a:latin typeface="Cambria Math"/>
                            </a:rPr>
                            <m:t>1 ;5</m:t>
                          </m:r>
                        </m:e>
                      </m:d>
                      <m:r>
                        <a:rPr lang="ru-RU" sz="2800" i="1">
                          <a:latin typeface="Cambria Math"/>
                        </a:rPr>
                        <m:t>∩</m:t>
                      </m:r>
                      <m:d>
                        <m:dPr>
                          <m:begChr m:val="["/>
                          <m:endChr m:val="]"/>
                          <m:ctrlPr>
                            <a:rPr lang="ru-RU" sz="2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 i="1">
                              <a:latin typeface="Cambria Math"/>
                            </a:rPr>
                            <m:t>3 ;7</m:t>
                          </m:r>
                        </m:e>
                      </m:d>
                      <m:r>
                        <a:rPr lang="ru-RU" sz="2800" i="1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719" y="2996952"/>
                <a:ext cx="2802627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614402" y="2348978"/>
                <a:ext cx="117904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[</m:t>
                      </m:r>
                      <m:r>
                        <a:rPr lang="en-US" sz="2800" b="1" i="1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  <m:r>
                        <a:rPr lang="en-US" sz="2800" b="1" i="1">
                          <a:solidFill>
                            <a:srgbClr val="0070C0"/>
                          </a:solidFill>
                          <a:latin typeface="Cambria Math"/>
                        </a:rPr>
                        <m:t> ;</m:t>
                      </m:r>
                      <m:r>
                        <a:rPr lang="en-US" sz="2800" b="1" i="1">
                          <a:solidFill>
                            <a:srgbClr val="0070C0"/>
                          </a:solidFill>
                          <a:latin typeface="Cambria Math"/>
                        </a:rPr>
                        <m:t>𝟕</m:t>
                      </m:r>
                      <m:r>
                        <a:rPr lang="en-US" sz="2800" b="1" i="1">
                          <a:solidFill>
                            <a:srgbClr val="0070C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ru-RU" sz="28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4402" y="2348978"/>
                <a:ext cx="1179041" cy="52322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30346" y="2996952"/>
                <a:ext cx="118705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[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 ;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ru-RU" sz="28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0346" y="2996952"/>
                <a:ext cx="1187055" cy="52322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761316" y="5013176"/>
                <a:ext cx="406425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ctrlPr>
                            <a:rPr lang="ru-RU" sz="28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 b="1" i="0">
                              <a:latin typeface="Cambria Math"/>
                            </a:rPr>
                            <m:t>−</m:t>
                          </m:r>
                          <m:r>
                            <a:rPr lang="ru-RU" sz="2800" b="1" i="0">
                              <a:latin typeface="Cambria Math"/>
                            </a:rPr>
                            <m:t>𝟒</m:t>
                          </m:r>
                          <m:r>
                            <a:rPr lang="ru-RU" sz="2800" b="1" i="0">
                              <a:latin typeface="Cambria Math"/>
                            </a:rPr>
                            <m:t> ; +∞</m:t>
                          </m:r>
                        </m:e>
                      </m:d>
                      <m:r>
                        <a:rPr lang="ru-RU" sz="2800" b="1" i="0">
                          <a:latin typeface="Cambria Math"/>
                        </a:rPr>
                        <m:t>∪</m:t>
                      </m:r>
                      <m:d>
                        <m:dPr>
                          <m:begChr m:val="["/>
                          <m:ctrlPr>
                            <a:rPr lang="ru-RU" sz="28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1" i="0">
                              <a:latin typeface="Cambria Math"/>
                            </a:rPr>
                            <m:t>𝟑</m:t>
                          </m:r>
                          <m:r>
                            <a:rPr lang="en-US" sz="2800" b="1" i="0">
                              <a:latin typeface="Cambria Math"/>
                            </a:rPr>
                            <m:t> ; +∞</m:t>
                          </m:r>
                        </m:e>
                      </m:d>
                      <m:r>
                        <a:rPr lang="ru-RU" sz="2800" b="1" i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1316" y="5013176"/>
                <a:ext cx="4064254" cy="523220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785274" y="5700607"/>
                <a:ext cx="406425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ctrlPr>
                            <a:rPr lang="ru-RU" sz="28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800" b="1" i="0">
                              <a:latin typeface="Cambria Math"/>
                            </a:rPr>
                            <m:t>−</m:t>
                          </m:r>
                          <m:r>
                            <a:rPr lang="ru-RU" sz="2800" b="1" i="0">
                              <a:latin typeface="Cambria Math"/>
                            </a:rPr>
                            <m:t>𝟒</m:t>
                          </m:r>
                          <m:r>
                            <a:rPr lang="ru-RU" sz="2800" b="1" i="0">
                              <a:latin typeface="Cambria Math"/>
                            </a:rPr>
                            <m:t> ; +∞</m:t>
                          </m:r>
                        </m:e>
                      </m:d>
                      <m:r>
                        <a:rPr lang="ru-RU" sz="2800" b="1" i="0">
                          <a:latin typeface="Cambria Math"/>
                        </a:rPr>
                        <m:t>∩</m:t>
                      </m:r>
                      <m:d>
                        <m:dPr>
                          <m:begChr m:val="["/>
                          <m:ctrlPr>
                            <a:rPr lang="ru-RU" sz="2800" b="1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800" b="1" i="0">
                              <a:latin typeface="Cambria Math"/>
                            </a:rPr>
                            <m:t>𝟑</m:t>
                          </m:r>
                          <m:r>
                            <a:rPr lang="en-US" sz="2800" b="1" i="0">
                              <a:latin typeface="Cambria Math"/>
                            </a:rPr>
                            <m:t> ; +∞</m:t>
                          </m:r>
                        </m:e>
                      </m:d>
                      <m:r>
                        <a:rPr lang="ru-RU" sz="2800" b="1" i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ru-RU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5274" y="5700607"/>
                <a:ext cx="4064254" cy="52322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660232" y="5004409"/>
                <a:ext cx="191642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[−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𝟒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 ; +∞)</m:t>
                      </m:r>
                    </m:oMath>
                  </m:oMathPara>
                </a14:m>
                <a:endParaRPr lang="ru-RU" sz="28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5004409"/>
                <a:ext cx="1916422" cy="52322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6691808" y="5700607"/>
                <a:ext cx="164872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[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r>
                        <a:rPr lang="en-US" sz="2800" b="1" i="0" smtClean="0">
                          <a:solidFill>
                            <a:srgbClr val="0070C0"/>
                          </a:solidFill>
                          <a:latin typeface="Cambria Math"/>
                        </a:rPr>
                        <m:t> ; +∞)</m:t>
                      </m:r>
                    </m:oMath>
                  </m:oMathPara>
                </a14:m>
                <a:endParaRPr lang="ru-RU" sz="28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1808" y="5700607"/>
                <a:ext cx="1648721" cy="523220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001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0"/>
            <a:ext cx="9144000" cy="68370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71600" y="620688"/>
                <a:ext cx="5511573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1. Решите неравенство: </a:t>
                </a:r>
                <a:endParaRPr lang="ru-RU" sz="3600" b="1" i="1" dirty="0" smtClean="0"/>
              </a:p>
              <a:p>
                <a14:m>
                  <m:oMath xmlns:m="http://schemas.openxmlformats.org/officeDocument/2006/math">
                    <m:r>
                      <a:rPr lang="ru-RU" sz="3600" b="1" i="1" smtClean="0">
                        <a:solidFill>
                          <a:srgbClr val="FF0000"/>
                        </a:solidFill>
                        <a:latin typeface="Cambria Math"/>
                      </a:rPr>
                      <m:t>𝟕</m:t>
                    </m:r>
                    <m:r>
                      <a:rPr lang="ru-RU" sz="3600" b="1" i="1" smtClean="0">
                        <a:solidFill>
                          <a:srgbClr val="FF0000"/>
                        </a:solidFill>
                        <a:latin typeface="Cambria Math"/>
                      </a:rPr>
                      <m:t>с</m:t>
                    </m:r>
                    <m:d>
                      <m:d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с−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e>
                    </m:d>
                    <m:r>
                      <a:rPr lang="ru-RU" sz="3600" b="1" i="1">
                        <a:solidFill>
                          <a:srgbClr val="FF0000"/>
                        </a:solidFill>
                        <a:latin typeface="Cambria Math"/>
                      </a:rPr>
                      <m:t>−с</m:t>
                    </m:r>
                    <m:d>
                      <m:d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𝟕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с+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e>
                    </m:d>
                    <m:r>
                      <a:rPr lang="ru-RU" sz="3600" b="1" i="1">
                        <a:solidFill>
                          <a:srgbClr val="FF0000"/>
                        </a:solidFill>
                        <a:latin typeface="Cambria Math"/>
                      </a:rPr>
                      <m:t>&lt;</m:t>
                    </m:r>
                    <m:r>
                      <a:rPr lang="ru-RU" sz="3600" b="1" i="1">
                        <a:solidFill>
                          <a:srgbClr val="FF0000"/>
                        </a:solidFill>
                        <a:latin typeface="Cambria Math"/>
                      </a:rPr>
                      <m:t>𝟑</m:t>
                    </m:r>
                  </m:oMath>
                </a14:m>
                <a:r>
                  <a:rPr lang="ru-RU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620688"/>
                <a:ext cx="5511573" cy="1200329"/>
              </a:xfrm>
              <a:prstGeom prst="rect">
                <a:avLst/>
              </a:prstGeom>
              <a:blipFill rotWithShape="1">
                <a:blip r:embed="rId3"/>
                <a:stretch>
                  <a:fillRect l="-3315" t="-86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907158" y="2108175"/>
                <a:ext cx="7337250" cy="2554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2.Найдите наибольшее целое </a:t>
                </a:r>
                <a:endParaRPr lang="ru-RU" sz="3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значение </a:t>
                </a:r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переменной х, </a:t>
                </a:r>
                <a:endParaRPr lang="ru-RU" sz="3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удовлетворяющей </a:t>
                </a:r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неравенству: </a:t>
                </a:r>
                <a:endParaRPr lang="ru-RU" sz="3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х−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𝟓</m:t>
                        </m:r>
                      </m:den>
                    </m:f>
                    <m:r>
                      <a:rPr lang="ru-RU" sz="3600" b="1" i="1">
                        <a:solidFill>
                          <a:srgbClr val="FF0000"/>
                        </a:solidFill>
                        <a:latin typeface="Cambria Math"/>
                      </a:rPr>
                      <m:t>−</m:t>
                    </m:r>
                    <m:f>
                      <m:fPr>
                        <m:ctrlP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х−</m:t>
                        </m:r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ru-RU" sz="36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ru-RU" sz="3600" b="1" i="1">
                        <a:solidFill>
                          <a:srgbClr val="FF0000"/>
                        </a:solidFill>
                        <a:latin typeface="Cambria Math"/>
                      </a:rPr>
                      <m:t>≥</m:t>
                    </m:r>
                    <m:r>
                      <a:rPr lang="ru-RU" sz="3600" b="1" i="1">
                        <a:solidFill>
                          <a:srgbClr val="FF0000"/>
                        </a:solidFill>
                        <a:latin typeface="Cambria Math"/>
                      </a:rPr>
                      <m:t>𝟐</m:t>
                    </m:r>
                  </m:oMath>
                </a14:m>
                <a:r>
                  <a:rPr lang="ru-RU" sz="3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sz="3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158" y="2108175"/>
                <a:ext cx="7337250" cy="2554545"/>
              </a:xfrm>
              <a:prstGeom prst="rect">
                <a:avLst/>
              </a:prstGeom>
              <a:blipFill rotWithShape="1">
                <a:blip r:embed="rId4"/>
                <a:stretch>
                  <a:fillRect l="-2577" t="-38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103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475656" y="1124744"/>
                <a:ext cx="6497613" cy="22704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>
                    <a:latin typeface="Times New Roman" pitchFamily="18" charset="0"/>
                    <a:cs typeface="Times New Roman" pitchFamily="18" charset="0"/>
                  </a:rPr>
                  <a:t>3.Решите систему неравенств</a:t>
                </a:r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endParaRPr lang="ru-RU" sz="36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ru-RU" sz="3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ru-RU" sz="36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eqArrPr>
                          <m:e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𝟓</m:t>
                            </m:r>
                            <m:d>
                              <m:dPr>
                                <m:ctrlP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х+</m:t>
                                </m:r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e>
                            </m:d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−х&gt;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х+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,</m:t>
                            </m:r>
                          </m:e>
                          <m:e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𝟒</m:t>
                            </m:r>
                            <m:d>
                              <m:dPr>
                                <m:ctrlP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х+</m:t>
                                </m:r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e>
                            </m:d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≤</m:t>
                            </m:r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𝟐</m:t>
                            </m:r>
                            <m:d>
                              <m:dPr>
                                <m:ctrlP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</m:ctrlPr>
                              </m:dPr>
                              <m:e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𝟐</m:t>
                                </m:r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х+</m:t>
                                </m:r>
                                <m:r>
                                  <a:rPr lang="ru-RU" sz="3600" b="1" i="1">
                                    <a:solidFill>
                                      <a:srgbClr val="FF0000"/>
                                    </a:solidFill>
                                    <a:latin typeface="Cambria Math"/>
                                  </a:rPr>
                                  <m:t>𝟏</m:t>
                                </m:r>
                              </m:e>
                            </m:d>
                            <m:r>
                              <a:rPr lang="ru-RU" sz="3600" b="1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−х</m:t>
                            </m:r>
                          </m:e>
                        </m:eqArr>
                      </m:e>
                    </m:d>
                  </m:oMath>
                </a14:m>
                <a:endParaRPr lang="ru-RU" sz="3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124744"/>
                <a:ext cx="6497613" cy="2270430"/>
              </a:xfrm>
              <a:prstGeom prst="rect">
                <a:avLst/>
              </a:prstGeom>
              <a:blipFill rotWithShape="1">
                <a:blip r:embed="rId3"/>
                <a:stretch>
                  <a:fillRect l="-2814" t="-4301" r="-16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18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005"/>
            <a:ext cx="9144000" cy="6871005"/>
          </a:xfrm>
        </p:spPr>
      </p:pic>
      <p:sp>
        <p:nvSpPr>
          <p:cNvPr id="5" name="TextBox 4"/>
          <p:cNvSpPr txBox="1"/>
          <p:nvPr/>
        </p:nvSpPr>
        <p:spPr>
          <a:xfrm>
            <a:off x="2051720" y="1988840"/>
            <a:ext cx="5455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7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24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" y="4890"/>
            <a:ext cx="9144000" cy="6853110"/>
          </a:xfrm>
          <a:prstGeom prst="rect">
            <a:avLst/>
          </a:prstGeom>
        </p:spPr>
      </p:pic>
      <p:pic>
        <p:nvPicPr>
          <p:cNvPr id="5" name="Рисунок 4" descr="C:\Users\Admin\Desktop\Занда Деятели ист\кутузов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2250133" cy="291484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69103" y="3247505"/>
            <a:ext cx="26627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Герой </a:t>
            </a:r>
            <a:r>
              <a:rPr lang="ru-RU" b="1" dirty="0" err="1"/>
              <a:t>русско</a:t>
            </a:r>
            <a:r>
              <a:rPr lang="ru-RU" b="1" dirty="0"/>
              <a:t> – турецкой войны  1806-1812 </a:t>
            </a:r>
            <a:r>
              <a:rPr lang="ru-RU" b="1" dirty="0" err="1"/>
              <a:t>гг</a:t>
            </a:r>
            <a:endParaRPr lang="ru-RU" b="1" dirty="0"/>
          </a:p>
          <a:p>
            <a:r>
              <a:rPr lang="ru-RU" b="1" dirty="0"/>
              <a:t>Главнокомандующий русской армией в Отечественной войне 1812 г</a:t>
            </a:r>
          </a:p>
          <a:p>
            <a:endParaRPr lang="ru-RU" dirty="0"/>
          </a:p>
        </p:txBody>
      </p:sp>
      <p:pic>
        <p:nvPicPr>
          <p:cNvPr id="7" name="Рисунок 6" descr="C:\Users\Admin\Desktop\Занда Деятели ист\Петр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2" y="332655"/>
            <a:ext cx="2354425" cy="291484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3284657" y="3248880"/>
            <a:ext cx="25704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Выход к Балтийскому морю в результате победы над Швецией</a:t>
            </a:r>
            <a:endParaRPr lang="ru-RU" dirty="0"/>
          </a:p>
          <a:p>
            <a:r>
              <a:rPr lang="ru-RU" b="1" dirty="0"/>
              <a:t>Реформы, сократившие отставание от стран Запада</a:t>
            </a:r>
            <a:endParaRPr lang="ru-RU" dirty="0"/>
          </a:p>
          <a:p>
            <a:endParaRPr lang="ru-RU" dirty="0"/>
          </a:p>
        </p:txBody>
      </p:sp>
      <p:pic>
        <p:nvPicPr>
          <p:cNvPr id="9" name="Рисунок 8" descr="C:\Users\Admin\Desktop\Занда Деятели ист\Городовиков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4032"/>
            <a:ext cx="2268252" cy="291484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182816" y="3248880"/>
            <a:ext cx="2412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Герой Великой Отечественной войны</a:t>
            </a:r>
            <a:endParaRPr lang="ru-RU" dirty="0"/>
          </a:p>
          <a:p>
            <a:r>
              <a:rPr lang="ru-RU" b="1" dirty="0"/>
              <a:t>Восстановление Республики Калмыкия в послевоенные годы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95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436</Words>
  <Application>Microsoft Office PowerPoint</Application>
  <PresentationFormat>Экран (4:3)</PresentationFormat>
  <Paragraphs>74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Точечный рисунок</vt:lpstr>
      <vt:lpstr>«Одна из самых успешных инвестиций в себя – это вложение в собственные знания…» </vt:lpstr>
      <vt:lpstr>Презентация PowerPoint</vt:lpstr>
      <vt:lpstr>Презентация PowerPoint</vt:lpstr>
      <vt:lpstr>Расставьте соответствие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2022-04-10T13:58:29Z</dcterms:created>
  <dcterms:modified xsi:type="dcterms:W3CDTF">2022-07-25T16:28:28Z</dcterms:modified>
</cp:coreProperties>
</file>