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88" r:id="rId3"/>
    <p:sldId id="296" r:id="rId4"/>
    <p:sldId id="274" r:id="rId5"/>
    <p:sldId id="287" r:id="rId6"/>
    <p:sldId id="302" r:id="rId7"/>
    <p:sldId id="304" r:id="rId8"/>
    <p:sldId id="298" r:id="rId9"/>
    <p:sldId id="300" r:id="rId10"/>
    <p:sldId id="306" r:id="rId11"/>
    <p:sldId id="307" r:id="rId12"/>
    <p:sldId id="312" r:id="rId13"/>
    <p:sldId id="309" r:id="rId14"/>
    <p:sldId id="313" r:id="rId15"/>
    <p:sldId id="314" r:id="rId16"/>
    <p:sldId id="315" r:id="rId17"/>
    <p:sldId id="272" r:id="rId18"/>
    <p:sldId id="285" r:id="rId19"/>
    <p:sldId id="316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B17"/>
    <a:srgbClr val="5709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8676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309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8428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78588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5617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72505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6418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2927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844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025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2012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825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7079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8850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4499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5346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8205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EAF463A-BC7C-46EE-9F1E-7F377CCA4891}" type="datetimeFigureOut">
              <a:rPr lang="en-US" smtClean="0"/>
              <a:pPr/>
              <a:t>3/10/2022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21433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5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4896544" cy="25908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жизненные навыки для дошкольников</a:t>
            </a:r>
            <a:r>
              <a:rPr lang="en-US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en-US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en-US" sz="1800" i="1" dirty="0" smtClean="0">
                <a:solidFill>
                  <a:srgbClr val="002060"/>
                </a:solidFill>
                <a:latin typeface="Arial Black" pitchFamily="34" charset="0"/>
              </a:rPr>
              <a:t>(</a:t>
            </a:r>
            <a:r>
              <a:rPr lang="en-US" sz="1800" i="1" dirty="0" err="1" smtClean="0">
                <a:solidFill>
                  <a:srgbClr val="002060"/>
                </a:solidFill>
                <a:latin typeface="Arial Black" pitchFamily="34" charset="0"/>
              </a:rPr>
              <a:t>leGo</a:t>
            </a:r>
            <a:r>
              <a:rPr lang="ru-RU" sz="1800" i="1" dirty="0" smtClean="0">
                <a:solidFill>
                  <a:srgbClr val="002060"/>
                </a:solidFill>
                <a:latin typeface="Arial Black" pitchFamily="34" charset="0"/>
              </a:rPr>
              <a:t>-конструирование и моделирование</a:t>
            </a:r>
            <a:r>
              <a:rPr lang="en-US" sz="1800" i="1" dirty="0" smtClean="0">
                <a:solidFill>
                  <a:srgbClr val="002060"/>
                </a:solidFill>
                <a:latin typeface="Arial Black" pitchFamily="34" charset="0"/>
              </a:rPr>
              <a:t>)</a:t>
            </a:r>
            <a:endParaRPr lang="ru-RU" sz="1800" i="1" dirty="0"/>
          </a:p>
        </p:txBody>
      </p:sp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47761"/>
          <a:stretch>
            <a:fillRect/>
          </a:stretch>
        </p:blipFill>
        <p:spPr bwMode="auto">
          <a:xfrm flipH="1">
            <a:off x="0" y="5214950"/>
            <a:ext cx="9144000" cy="1643050"/>
          </a:xfrm>
          <a:prstGeom prst="rect">
            <a:avLst/>
          </a:prstGeom>
          <a:noFill/>
        </p:spPr>
      </p:pic>
      <p:pic>
        <p:nvPicPr>
          <p:cNvPr id="4" name="Рисунок 9" descr="i (2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7215206" y="1714488"/>
            <a:ext cx="14192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lego-gears-animation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785794"/>
            <a:ext cx="1655143" cy="1481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43-900x9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928934"/>
            <a:ext cx="1763712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1520" y="2852936"/>
            <a:ext cx="861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000" b="1" dirty="0" smtClean="0">
                <a:latin typeface="Arial" charset="0"/>
              </a:rPr>
              <a:t>МАДОУ «Золушка»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4500570"/>
            <a:ext cx="8610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600" b="1" i="1" dirty="0" smtClean="0">
                <a:latin typeface="Arial" charset="0"/>
              </a:rPr>
              <a:t>ПЕДАГОГ-ПСИХОЛОГ АВЕРЬЯНОВА Р.Ш.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715016"/>
            <a:ext cx="9144000" cy="11429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1960" y="285728"/>
            <a:ext cx="46050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LEGO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развивает пространственное и пространственно-временные представления. </a:t>
            </a:r>
          </a:p>
          <a:p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Развитие и как следствие - </a:t>
            </a:r>
            <a:r>
              <a:rPr lang="ru-RU" sz="2200" dirty="0" err="1" smtClean="0">
                <a:solidFill>
                  <a:schemeClr val="accent1">
                    <a:lumMod val="50000"/>
                  </a:schemeClr>
                </a:solidFill>
              </a:rPr>
              <a:t>сформированности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 пространственного и пространственно-временных представлений дает основу для развития навыка письма, чтения, а также владением математических способностей, развитие различными видами мышления </a:t>
            </a:r>
            <a:endParaRPr lang="ru-RU" sz="2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2" descr="F:\фото\20220214_1125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14335" y="642931"/>
            <a:ext cx="5000637" cy="3714776"/>
          </a:xfrm>
          <a:prstGeom prst="rect">
            <a:avLst/>
          </a:prstGeom>
          <a:noFill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86322"/>
            <a:ext cx="1298242" cy="151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357826"/>
            <a:ext cx="9144000" cy="1500174"/>
          </a:xfrm>
          <a:prstGeom prst="rect">
            <a:avLst/>
          </a:prstGeom>
          <a:noFill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16652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навыки дошкольников\фото2\20220226_1030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104909" y="747795"/>
            <a:ext cx="3380386" cy="245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F:\навыки дошкольников\фото2\20220226_10505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893602" y="964390"/>
            <a:ext cx="350046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фото\20220209_11184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984480" y="2238360"/>
            <a:ext cx="3175039" cy="238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572140"/>
            <a:ext cx="9144000" cy="128586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357166"/>
            <a:ext cx="4357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LEGO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способствует речевому развитию.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4" name="Picture 3" descr="F:\фото\20220208_161704_Mo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28604"/>
            <a:ext cx="3714744" cy="50006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1571612"/>
            <a:ext cx="4572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Словарный запас ребенка пополняется за счет обсуждения моделей, а так же сформировать грамматическую составляющую речи. Используя разные сюжеты и сильное желание поделиться своими идеями, ребенок, сам того не замечая, начинает использовать всё больше и больше новых слов и выражений.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Детский сад №5\Desktop\эмблемы\lego-clipart-scattered-7.jpg"/>
          <p:cNvPicPr>
            <a:picLocks noChangeAspect="1" noChangeArrowheads="1"/>
          </p:cNvPicPr>
          <p:nvPr/>
        </p:nvPicPr>
        <p:blipFill>
          <a:blip r:embed="rId2" cstate="print"/>
          <a:srcRect l="37389" t="4884"/>
          <a:stretch>
            <a:fillRect/>
          </a:stretch>
        </p:blipFill>
        <p:spPr bwMode="auto">
          <a:xfrm>
            <a:off x="0" y="5257800"/>
            <a:ext cx="9144000" cy="16002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899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04801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Soft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skills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, или навыки работы в команде</a:t>
            </a:r>
          </a:p>
          <a:p>
            <a:endParaRPr lang="ru-RU" sz="2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48200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фото\20211228_1032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571612"/>
            <a:ext cx="3060396" cy="264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6248" y="1000108"/>
            <a:ext cx="4572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Время изобретателей-одиночек уже прошло. Сейчас все успешные инженерные проекты создаются в команде. Поэтому очень полезно, когда дети занимаются в парах или группах. Так они учатся договариваться друг с другом, вместе создают и защищают свои проекты.</a:t>
            </a:r>
            <a:endParaRPr lang="ru-RU" sz="2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357826"/>
            <a:ext cx="9144000" cy="1500174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4395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357562"/>
            <a:ext cx="4429124" cy="310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214818"/>
            <a:ext cx="16652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Руфина\Desktop\MVI_0815.MOV_snapshot_00.16.38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285728"/>
            <a:ext cx="358211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Детский сад №5\Desktop\эмблемы\lego-clipart-scattered-7.jpg"/>
          <p:cNvPicPr>
            <a:picLocks noChangeAspect="1" noChangeArrowheads="1"/>
          </p:cNvPicPr>
          <p:nvPr/>
        </p:nvPicPr>
        <p:blipFill>
          <a:blip r:embed="rId2" cstate="print"/>
          <a:srcRect l="37389" t="4884"/>
          <a:stretch>
            <a:fillRect/>
          </a:stretch>
        </p:blipFill>
        <p:spPr bwMode="auto">
          <a:xfrm>
            <a:off x="0" y="5257800"/>
            <a:ext cx="9144000" cy="16002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899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48200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4786314" y="1142984"/>
            <a:ext cx="392905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Конструируя с помощью ЛЕГО, дети склонны строить всё более и более сложные конструкции. Такие модели требуют не только развитых навыков планирования, но целеустремленности для достижения цели. Встречаясь с трудностями, ребенок может перестроить модель чуть ли не с нуля, но и награда в виде результата не заставит себя ждать.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1429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LEGO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развивает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волевые качества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 и повышает самооценку ребенка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9" name="Рисунок 8" descr="F:\фото\20220214_1152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643050"/>
            <a:ext cx="3729659" cy="279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2697"/>
          <a:stretch>
            <a:fillRect/>
          </a:stretch>
        </p:blipFill>
        <p:spPr bwMode="auto">
          <a:xfrm flipH="1">
            <a:off x="0" y="5334000"/>
            <a:ext cx="9144000" cy="1524000"/>
          </a:xfrm>
          <a:prstGeom prst="rect">
            <a:avLst/>
          </a:prstGeom>
          <a:noFill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788132"/>
            <a:ext cx="1219200" cy="142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00042"/>
            <a:ext cx="3286148" cy="438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F:\фото\20220209_1110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446982" y="1125126"/>
            <a:ext cx="4429157" cy="3321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Детский сад №5\Desktop\эмблемы\lego-clipart-scattered-7.jpg"/>
          <p:cNvPicPr>
            <a:picLocks noChangeAspect="1" noChangeArrowheads="1"/>
          </p:cNvPicPr>
          <p:nvPr/>
        </p:nvPicPr>
        <p:blipFill>
          <a:blip r:embed="rId2" cstate="print"/>
          <a:srcRect l="37389" t="4884"/>
          <a:stretch>
            <a:fillRect/>
          </a:stretch>
        </p:blipFill>
        <p:spPr bwMode="auto">
          <a:xfrm>
            <a:off x="0" y="5257800"/>
            <a:ext cx="9144000" cy="16002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899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48200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85720" y="0"/>
            <a:ext cx="8606760" cy="565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Концентрация и управление вниманием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Коммуникация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Системное мышление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Адаптивность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</a:b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Стрессоустойчивость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гибкость,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умение встраиваться в любую систему – 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все эти навыки являются жизненно важными для дошкольника и ЛЕГО- конструктор, как инструмент является отличным пособием и развивающей игрушкой!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100" b="1" i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100" b="1" i="1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2309" r="2500"/>
          <a:stretch>
            <a:fillRect/>
          </a:stretch>
        </p:blipFill>
        <p:spPr bwMode="auto">
          <a:xfrm>
            <a:off x="0" y="4953000"/>
            <a:ext cx="9144000" cy="1905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85728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ИГРЫ, КОТОРЫЕ МОЖНО ИСПОЛЬЗОВАТЬ КАК ЧАСТЬ В ЗАНЯТИЯХ</a:t>
            </a:r>
            <a:endParaRPr lang="ru-RU" alt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21442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«Найди пару»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Цель. Закрепить знания о разновидностях геометрических форм. Тренировать в умении группировать с учетом выделения одинаковых признаков, развивать зрительное восприятие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" y="2500306"/>
            <a:ext cx="8786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«Расскажи, где находится деталь»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Цель. Учить объяснять местоположение деталей конструктора по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отношению к другим деталям, развивать навыки ориентировки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в пространстве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3857628"/>
            <a:ext cx="87154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«Что сначала, что потом? 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Цель. Учить анализировать схематичное изображение предметов, выкладывать схемы в определённой последовательности, развивать наглядно-образное мышление, зрительное восприятие.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357826"/>
            <a:ext cx="9144000" cy="1500174"/>
          </a:xfrm>
          <a:prstGeom prst="rect">
            <a:avLst/>
          </a:prstGeom>
          <a:noFill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166528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навыки дошкольников\фото2\20220226_1030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66595" y="1176423"/>
            <a:ext cx="3380386" cy="245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F:\навыки дошкольников\фото2\20220226_10505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822032" y="1250142"/>
            <a:ext cx="350046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13313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14290"/>
            <a:ext cx="5114708" cy="369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857324" y="4429132"/>
            <a:ext cx="72866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10B17"/>
                </a:solidFill>
              </a:rPr>
              <a:t>Наборы Л</a:t>
            </a:r>
            <a:r>
              <a:rPr lang="en-US" sz="2000" dirty="0" smtClean="0">
                <a:solidFill>
                  <a:srgbClr val="010B17"/>
                </a:solidFill>
              </a:rPr>
              <a:t>EGO</a:t>
            </a:r>
            <a:r>
              <a:rPr lang="ru-RU" sz="2000" dirty="0" smtClean="0">
                <a:solidFill>
                  <a:srgbClr val="010B17"/>
                </a:solidFill>
              </a:rPr>
              <a:t> зарекомендовали себя во всём мире как образовательные продукты, удовлетворяющие самым высоким требованиям гигиеничности, эстетики, прочности и долговечности. В силу своей педагогической универсальности они оказываются наиболее предпочтительными наглядными пособиями и развивающими игрушками. </a:t>
            </a:r>
            <a:endParaRPr lang="ru-RU" sz="2000" dirty="0" smtClean="0">
              <a:ln>
                <a:solidFill>
                  <a:schemeClr val="bg1"/>
                </a:solidFill>
              </a:ln>
              <a:solidFill>
                <a:srgbClr val="010B1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4" cstate="print"/>
          <a:srcRect t="60801"/>
          <a:stretch>
            <a:fillRect/>
          </a:stretch>
        </p:blipFill>
        <p:spPr bwMode="auto">
          <a:xfrm flipH="1">
            <a:off x="0" y="3214686"/>
            <a:ext cx="9144000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28662" y="2357430"/>
            <a:ext cx="7715250" cy="1571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i="1" dirty="0" smtClean="0">
                <a:solidFill>
                  <a:srgbClr val="002060"/>
                </a:solidFill>
                <a:latin typeface="Arial Black" pitchFamily="34" charset="0"/>
              </a:rPr>
              <a:t>Спасибо за Внимание!</a:t>
            </a:r>
            <a:endParaRPr lang="ru-RU" sz="3600" i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5229225"/>
            <a:ext cx="1427163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3" descr="43-900x90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357563"/>
            <a:ext cx="3457575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4" descr="10505088_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1331913" y="333375"/>
            <a:ext cx="25923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5" descr="i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508625" y="476250"/>
            <a:ext cx="24923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6" descr="i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3789363"/>
            <a:ext cx="31686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685800" y="3886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357166"/>
            <a:ext cx="6840760" cy="437438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Если проанализировать способы игры в </a:t>
            </a: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</a:rPr>
              <a:t>L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е</a:t>
            </a:r>
            <a:r>
              <a:rPr lang="en-US" sz="2200" dirty="0" smtClean="0">
                <a:solidFill>
                  <a:schemeClr val="accent1">
                    <a:lumMod val="50000"/>
                  </a:schemeClr>
                </a:solidFill>
              </a:rPr>
              <a:t>GO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, то можно выделить следующие: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- ребенок самостоятельно конструирует модель по предложенной схеме;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- ребенок воплощает собственные идеи моделей;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- несколько детей самостоятельно конструируют модели и участвуют в общей игре;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- ребенок или группа детей конструирует модели при участии педагога.</a:t>
            </a:r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7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47761"/>
          <a:stretch>
            <a:fillRect/>
          </a:stretch>
        </p:blipFill>
        <p:spPr bwMode="auto">
          <a:xfrm flipH="1">
            <a:off x="0" y="5214950"/>
            <a:ext cx="9144000" cy="1643050"/>
          </a:xfrm>
          <a:prstGeom prst="rect">
            <a:avLst/>
          </a:prstGeom>
          <a:noFill/>
        </p:spPr>
      </p:pic>
      <p:pic>
        <p:nvPicPr>
          <p:cNvPr id="4" name="Рисунок 9" descr="i (2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7524328" y="0"/>
            <a:ext cx="14192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lego-gears-animation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2656"/>
            <a:ext cx="1655143" cy="1481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43-900x9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500570"/>
            <a:ext cx="1763712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788132"/>
            <a:ext cx="1219200" cy="142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2943592" cy="402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63688" y="4744888"/>
            <a:ext cx="633568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Соединение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рассоединение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деталей разных размеров и форм требует от ребенка усилий, различных по направленности, силе и длительности, тем самым отлично тренируя руку, развивая навык к письму.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1772816"/>
            <a:ext cx="26546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52F61">
                    <a:lumMod val="50000"/>
                  </a:srgbClr>
                </a:solidFill>
                <a:ea typeface="Times New Roman" pitchFamily="18" charset="0"/>
                <a:cs typeface="Times New Roman" pitchFamily="18" charset="0"/>
              </a:rPr>
              <a:t>LEGO</a:t>
            </a:r>
            <a:r>
              <a:rPr lang="ru-RU" sz="2000" dirty="0" smtClean="0">
                <a:solidFill>
                  <a:srgbClr val="052F61">
                    <a:lumMod val="50000"/>
                  </a:srgbClr>
                </a:solidFill>
                <a:ea typeface="Times New Roman" pitchFamily="18" charset="0"/>
                <a:cs typeface="Times New Roman" pitchFamily="18" charset="0"/>
              </a:rPr>
              <a:t> способствует развитию мелкой моторики.</a:t>
            </a:r>
            <a:endParaRPr lang="ru-RU" sz="2000" dirty="0" smtClean="0">
              <a:solidFill>
                <a:srgbClr val="052F61">
                  <a:lumMod val="50000"/>
                </a:srgbClr>
              </a:solidFill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00042"/>
            <a:ext cx="26960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4876800"/>
            <a:ext cx="9144000" cy="1981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476672"/>
            <a:ext cx="7143800" cy="1080120"/>
          </a:xfrm>
        </p:spPr>
        <p:txBody>
          <a:bodyPr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LEGO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развивает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креативность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и нестандартное мышление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1628800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Придумывая собственные модели, дети учатся сочетать детали разных форм, цветов и размеров. Играя в ЛЕГО самостоятельно, дошкольники могут создавать самые разные модели, начиная от домика фермера, заканчивая инопланетным космическим кораблём. При этом у детей почти нет ограничений по виду и конструкции моделей, а значит и нет страха сделать что-то неправильно. Именно эти условия и создают атмосферу для развития воображения как психического процесса 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креативности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2697"/>
          <a:stretch>
            <a:fillRect/>
          </a:stretch>
        </p:blipFill>
        <p:spPr bwMode="auto">
          <a:xfrm flipH="1">
            <a:off x="0" y="5334000"/>
            <a:ext cx="9144000" cy="1524000"/>
          </a:xfrm>
          <a:prstGeom prst="rect">
            <a:avLst/>
          </a:prstGeom>
          <a:noFill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788132"/>
            <a:ext cx="1219200" cy="142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099" y="357166"/>
            <a:ext cx="2787029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57166"/>
            <a:ext cx="300036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4876800"/>
            <a:ext cx="9144000" cy="19812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476672"/>
            <a:ext cx="7143800" cy="1080120"/>
          </a:xfrm>
        </p:spPr>
        <p:txBody>
          <a:bodyPr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LEGO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развивает умение планировать.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1628800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Создавая модели, дети учатся планировать свою деятельность, находить и решать проблемы, происходит развитие произвольного внимания. При создании модели по инструкции дошкольник учится читать схемы, разбивать задачу на шаги и следить за их выполнением.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715016"/>
            <a:ext cx="9144000" cy="1142984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7"/>
            <a:ext cx="3286148" cy="4381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256"/>
            <a:ext cx="1852597" cy="1032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F:\фото\20220209_11185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500561" y="785795"/>
            <a:ext cx="428628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Детский сад №5\Desktop\эмблемы\16532242-Lego-brick-wall-Stock-Photo.jpg"/>
          <p:cNvPicPr>
            <a:picLocks noChangeAspect="1" noChangeArrowheads="1"/>
          </p:cNvPicPr>
          <p:nvPr/>
        </p:nvPicPr>
        <p:blipFill>
          <a:blip r:embed="rId2" cstate="print"/>
          <a:srcRect t="63816"/>
          <a:stretch>
            <a:fillRect/>
          </a:stretch>
        </p:blipFill>
        <p:spPr bwMode="auto">
          <a:xfrm flipH="1">
            <a:off x="0" y="5643578"/>
            <a:ext cx="9144000" cy="1214422"/>
          </a:xfrm>
          <a:prstGeom prst="rect">
            <a:avLst/>
          </a:prstGeom>
          <a:noFill/>
        </p:spPr>
      </p:pic>
      <p:pic>
        <p:nvPicPr>
          <p:cNvPr id="4" name="Рисунок 3" descr="4106168-thum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16652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F:\фото\IMG_08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66"/>
            <a:ext cx="3929090" cy="2619393"/>
          </a:xfrm>
          <a:prstGeom prst="rect">
            <a:avLst/>
          </a:prstGeom>
          <a:noFill/>
        </p:spPr>
      </p:pic>
      <p:pic>
        <p:nvPicPr>
          <p:cNvPr id="6147" name="Picture 3" descr="C:\Users\Руфина\Desktop\MVI_0814.MOV_snapshot_00.02.8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7166"/>
            <a:ext cx="3936985" cy="2500306"/>
          </a:xfrm>
          <a:prstGeom prst="rect">
            <a:avLst/>
          </a:prstGeom>
          <a:noFill/>
        </p:spPr>
      </p:pic>
      <p:pic>
        <p:nvPicPr>
          <p:cNvPr id="6148" name="Picture 4" descr="F:\фото\20220214_1152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7" y="2939558"/>
            <a:ext cx="3286148" cy="2464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1464</TotalTime>
  <Words>468</Words>
  <Application>Microsoft Office PowerPoint</Application>
  <PresentationFormat>Экран (4:3)</PresentationFormat>
  <Paragraphs>40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Сектор</vt:lpstr>
      <vt:lpstr> жизненные навыки для дошкольников (leGo-конструирование и моделирование)</vt:lpstr>
      <vt:lpstr>Слайд 2</vt:lpstr>
      <vt:lpstr> Если проанализировать способы игры в LеGO, то можно выделить следующие: - ребенок самостоятельно конструирует модель по предложенной схеме; - ребенок воплощает собственные идеи моделей; - несколько детей самостоятельно конструируют модели и участвуют в общей игре; - ребенок или группа детей конструирует модели при участии педагога. </vt:lpstr>
      <vt:lpstr>Слайд 4</vt:lpstr>
      <vt:lpstr>  LEGO развивает креативность и нестандартное мышление   </vt:lpstr>
      <vt:lpstr>Слайд 6</vt:lpstr>
      <vt:lpstr>  LEGO развивает умение планировать.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Детский сад №5</dc:creator>
  <cp:lastModifiedBy>Windows User</cp:lastModifiedBy>
  <cp:revision>160</cp:revision>
  <dcterms:created xsi:type="dcterms:W3CDTF">2018-03-29T11:14:16Z</dcterms:created>
  <dcterms:modified xsi:type="dcterms:W3CDTF">2022-03-10T04:30:53Z</dcterms:modified>
</cp:coreProperties>
</file>