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43"/>
  </p:notesMasterIdLst>
  <p:sldIdLst>
    <p:sldId id="256" r:id="rId2"/>
    <p:sldId id="257" r:id="rId3"/>
    <p:sldId id="260" r:id="rId4"/>
    <p:sldId id="261" r:id="rId5"/>
    <p:sldId id="262" r:id="rId6"/>
    <p:sldId id="265" r:id="rId7"/>
    <p:sldId id="263" r:id="rId8"/>
    <p:sldId id="266" r:id="rId9"/>
    <p:sldId id="264" r:id="rId10"/>
    <p:sldId id="259" r:id="rId11"/>
    <p:sldId id="267" r:id="rId12"/>
    <p:sldId id="279" r:id="rId13"/>
    <p:sldId id="268" r:id="rId14"/>
    <p:sldId id="269" r:id="rId15"/>
    <p:sldId id="270" r:id="rId16"/>
    <p:sldId id="271" r:id="rId17"/>
    <p:sldId id="272" r:id="rId18"/>
    <p:sldId id="273" r:id="rId19"/>
    <p:sldId id="320" r:id="rId20"/>
    <p:sldId id="274" r:id="rId21"/>
    <p:sldId id="275" r:id="rId22"/>
    <p:sldId id="276" r:id="rId23"/>
    <p:sldId id="277" r:id="rId24"/>
    <p:sldId id="280" r:id="rId25"/>
    <p:sldId id="281" r:id="rId26"/>
    <p:sldId id="282" r:id="rId27"/>
    <p:sldId id="283" r:id="rId28"/>
    <p:sldId id="340" r:id="rId29"/>
    <p:sldId id="341" r:id="rId30"/>
    <p:sldId id="342" r:id="rId31"/>
    <p:sldId id="343" r:id="rId32"/>
    <p:sldId id="345" r:id="rId33"/>
    <p:sldId id="284" r:id="rId34"/>
    <p:sldId id="344" r:id="rId35"/>
    <p:sldId id="285" r:id="rId36"/>
    <p:sldId id="286" r:id="rId37"/>
    <p:sldId id="287" r:id="rId38"/>
    <p:sldId id="288" r:id="rId39"/>
    <p:sldId id="300" r:id="rId40"/>
    <p:sldId id="346" r:id="rId41"/>
    <p:sldId id="338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C97"/>
    <a:srgbClr val="123196"/>
    <a:srgbClr val="00339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1CE22-2748-4BC3-BC7A-8BF2C7EC904E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E2F46-FFAE-4286-B97F-ADA229F8E6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379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84FE33-B5D0-40C7-9391-A4C9F4EE731C}" type="slidenum">
              <a:rPr lang="ru-RU" smtClean="0">
                <a:latin typeface="Georgia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latin typeface="Georgia" pitchFamily="18" charset="0"/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815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84FE33-B5D0-40C7-9391-A4C9F4EE731C}" type="slidenum">
              <a:rPr lang="ru-RU" smtClean="0">
                <a:latin typeface="Georgia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ru-RU">
              <a:latin typeface="Georgia" pitchFamily="18" charset="0"/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880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84FE33-B5D0-40C7-9391-A4C9F4EE731C}" type="slidenum">
              <a:rPr lang="ru-RU" smtClean="0">
                <a:latin typeface="Georgia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ru-RU">
              <a:latin typeface="Georgia" pitchFamily="18" charset="0"/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965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69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086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3312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57665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631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24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2197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567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463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516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027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7984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548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87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06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671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CC99CA6-2B65-4449-A486-736438320A4A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6876-5385-4BAE-AB3B-3BAA1300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9117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slide" Target="slide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.xml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10.xml"/><Relationship Id="rId4" Type="http://schemas.openxmlformats.org/officeDocument/2006/relationships/slide" Target="slide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ru.wikipedia.org/wiki/%D0%A1%D0%BE%D1%8E%D0%B7_%D0%9C%D0%A1-06" TargetMode="External"/><Relationship Id="rId7" Type="http://schemas.openxmlformats.org/officeDocument/2006/relationships/hyperlink" Target="https://ru.wikipedia.org/wiki/%D0%9C%D0%9A%D0%A1-54" TargetMode="External"/><Relationship Id="rId2" Type="http://schemas.openxmlformats.org/officeDocument/2006/relationships/hyperlink" Target="https://ru.wikipedia.org/wiki/%D0%A1%D0%BE%D1%8E%D0%B7_%D0%A2%D0%9C%D0%90-08%D0%9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9A%D0%A1-53" TargetMode="External"/><Relationship Id="rId5" Type="http://schemas.openxmlformats.org/officeDocument/2006/relationships/hyperlink" Target="https://ru.wikipedia.org/wiki/%D0%9C%D0%9A%D0%A1-36" TargetMode="External"/><Relationship Id="rId10" Type="http://schemas.openxmlformats.org/officeDocument/2006/relationships/image" Target="../media/image7.png"/><Relationship Id="rId4" Type="http://schemas.openxmlformats.org/officeDocument/2006/relationships/hyperlink" Target="https://ru.wikipedia.org/wiki/%D0%9C%D0%9A%D0%A1-35" TargetMode="External"/><Relationship Id="rId9" Type="http://schemas.openxmlformats.org/officeDocument/2006/relationships/slide" Target="slide3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943429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«Удивительный мир космоса»</a:t>
            </a:r>
            <a:endParaRPr lang="ru-RU" dirty="0"/>
          </a:p>
        </p:txBody>
      </p:sp>
      <p:pic>
        <p:nvPicPr>
          <p:cNvPr id="51202" name="Picture 2" descr="https://penfox.ru/wp-content/uploads/2020/06/original_plane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43429"/>
            <a:ext cx="12192000" cy="5914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512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6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278" y="1524001"/>
            <a:ext cx="11343861" cy="28757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Российский и советский учёный самоучка. Один из родоначальников космонавтики.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1.П. И. Чайковский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2.К. Э. Циолковский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3.Л. Н. Толстой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41606" y="4631809"/>
            <a:ext cx="4142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 Э. Циолковский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887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6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1" y="1431235"/>
            <a:ext cx="9763471" cy="28757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назывался первый полигон для запуска ракет?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1.Ясная поляна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2.Капустин Яр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3.Царское село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05406" y="389679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45425" y="4280452"/>
            <a:ext cx="33925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Капустин Яр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573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5976"/>
            <a:ext cx="8596668" cy="8299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921565"/>
            <a:ext cx="10104398" cy="127220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Кто был первой женщиной-космонавтом?</a:t>
            </a:r>
          </a:p>
          <a:p>
            <a:pPr marL="400050" lvl="1" indent="0" algn="ctr">
              <a:buNone/>
            </a:pP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975652" y="3737113"/>
            <a:ext cx="78850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16 июня 1963 года выполнен первый в мире полёт в космос женщины-космонавта. Это была Валентина Владимировна Терешкова на космическом корабле «Восток-6».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14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6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 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91479"/>
            <a:ext cx="10204173" cy="30347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 какой болезнью столкнулся Герман Титов во время полета в космос?</a:t>
            </a:r>
            <a:endParaRPr lang="ru-RU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Морская болезнь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Космическая болезнь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Спутниковая болезнь</a:t>
            </a:r>
          </a:p>
          <a:p>
            <a:pPr marL="514350" indent="-514350">
              <a:buNone/>
            </a:pPr>
            <a:endParaRPr lang="ru-RU" sz="32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002157" y="4784035"/>
            <a:ext cx="5314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Спутниковая болезнь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24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6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906" y="1364974"/>
            <a:ext cx="9332790" cy="29419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Где приземлился Гагарин, вернувшись на Землю?</a:t>
            </a:r>
            <a:endParaRPr lang="ru-RU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1.В Москве</a:t>
            </a:r>
            <a:b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2.В Саратовской области</a:t>
            </a:r>
            <a:b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3.В Волгограде</a:t>
            </a:r>
            <a:r>
              <a:rPr lang="ru-RU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44095" y="4409015"/>
            <a:ext cx="4666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Саратовская  область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220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6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 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1723"/>
            <a:ext cx="9964162" cy="319377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Назовите имя конструктора, благодаря которому стал возможен первый космический полёт?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1.Сергей Королёв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2.Михаил Тихонравов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3.Михаил Ломоносов</a:t>
            </a:r>
          </a:p>
          <a:p>
            <a:pPr marL="0" indent="0" algn="ctr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48016" y="4736671"/>
            <a:ext cx="5585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Сергей Павлович Королёв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82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26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  «Кто? Как? Где?»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565" y="1431235"/>
            <a:ext cx="11410122" cy="31275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Дублёр Гагарина, Герман Титов, впоследствии тоже полетел в Космос. Сколько времени длился его полёт?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6 часов 45 минут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25 часов 11 минут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более двух суток</a:t>
            </a:r>
          </a:p>
          <a:p>
            <a:pPr marL="0" indent="0" algn="ct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44555" y="4658788"/>
            <a:ext cx="41392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25 часов 11 минут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00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650828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«Кто? Как? Где?»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8424" y="1616765"/>
            <a:ext cx="9753402" cy="17757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назывался космический корабль Германа Титова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32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08437" y="3644349"/>
            <a:ext cx="26488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Восток - 2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87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79443"/>
            <a:ext cx="9858144" cy="329979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каком году Алексей Леонов впервые в истории совершил выход в открытый Космос?</a:t>
            </a:r>
            <a:endParaRPr lang="ru-RU" sz="3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1962 год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1965 год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1974 год</a:t>
            </a:r>
          </a:p>
          <a:p>
            <a:pPr marL="0" indent="0" algn="ctr">
              <a:buNone/>
            </a:pPr>
            <a:r>
              <a:rPr lang="ru-RU" sz="3600" dirty="0" smtClean="0"/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33681" y="4391760"/>
            <a:ext cx="1881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1965 год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82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0053" y="108776"/>
            <a:ext cx="6410295" cy="97473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684" y="1537252"/>
            <a:ext cx="11136573" cy="914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Что такое Пастушья звезда?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97357" y="2928731"/>
            <a:ext cx="830911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Планету Венера в древности называли Пастушьей звездой потому, что её появление на вечернем небе было сигналом пастухам: пора гнать скот домой.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910965" y="5791761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998327" y="5985730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зад 14">
            <a:hlinkClick r:id="" action="ppaction://hlinkshowjump?jump=previousslide" highlightClick="1"/>
          </p:cNvPr>
          <p:cNvSpPr/>
          <p:nvPr/>
        </p:nvSpPr>
        <p:spPr>
          <a:xfrm>
            <a:off x="5838798" y="5943940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42" descr="Рисунок40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06862" y="5943940"/>
            <a:ext cx="1374052" cy="40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486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043" y="620486"/>
            <a:ext cx="8571874" cy="5192276"/>
          </a:xfrm>
        </p:spPr>
        <p:txBody>
          <a:bodyPr>
            <a:normAutofit/>
          </a:bodyPr>
          <a:lstStyle/>
          <a:p>
            <a:pPr marL="2514600" indent="-538163">
              <a:lnSpc>
                <a:spcPct val="150000"/>
              </a:lnSpc>
            </a:pP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Первый раунд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514600" indent="-538163">
              <a:lnSpc>
                <a:spcPct val="150000"/>
              </a:lnSpc>
              <a:buNone/>
            </a:pP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514600" indent="-538163">
              <a:lnSpc>
                <a:spcPct val="150000"/>
              </a:lnSpc>
            </a:pP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Второй раунд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976437" indent="0">
              <a:lnSpc>
                <a:spcPct val="150000"/>
              </a:lnSpc>
              <a:buNone/>
            </a:pP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514600" indent="-538163">
              <a:lnSpc>
                <a:spcPct val="150000"/>
              </a:lnSpc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Третий раунд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976437" indent="0">
              <a:lnSpc>
                <a:spcPct val="150000"/>
              </a:lnSpc>
              <a:buNone/>
            </a:pP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567916" y="566909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xmlns="" val="3909799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 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2615"/>
            <a:ext cx="9977414" cy="307710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Космонавты утверждают, что у Космоса есть свой запах. На что он похож?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Запах воздуха после грозы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Запах моря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Запах ночных фиалок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33322" y="4161183"/>
            <a:ext cx="47045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З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апах воздуха после грозы</a:t>
            </a:r>
            <a:endParaRPr lang="ru-RU" sz="3200" b="1" dirty="0"/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64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22614"/>
            <a:ext cx="10640023" cy="289157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называется галактика, в которой находится наша Солнечная система?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Звёздный Край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Яркий След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Млечный Путь</a:t>
            </a:r>
          </a:p>
          <a:p>
            <a:pPr marL="0" indent="0" algn="ctr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67460" y="4514871"/>
            <a:ext cx="3136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Млечный путь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81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65044"/>
            <a:ext cx="9404723" cy="86139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99931"/>
            <a:ext cx="9818388" cy="25576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Новая звезда во Вселенной рождается: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Раз в сутки</a:t>
            </a:r>
            <a:b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Раз в год</a:t>
            </a:r>
            <a:b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Раз в 20 дней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51502" y="4015410"/>
            <a:ext cx="41840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Раз в 20 дней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448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11108567" cy="87464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52938"/>
            <a:ext cx="12192000" cy="359133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подмосковном Королёве находится российский Центр Управления Полетами. А где находится ЦУП для американского Национального управления по воздухоплаванию и исследованию космического пространства (НАСА)? </a:t>
            </a:r>
          </a:p>
          <a:p>
            <a:pPr>
              <a:buNone/>
            </a:pPr>
            <a:r>
              <a:rPr lang="ru-RU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Мыс </a:t>
            </a:r>
            <a:r>
              <a:rPr lang="ru-RU" sz="1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Канавырэл</a:t>
            </a:r>
            <a:endParaRPr lang="ru-RU" sz="1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Сан-Антонио</a:t>
            </a:r>
          </a:p>
          <a:p>
            <a:pPr>
              <a:buNone/>
            </a:pPr>
            <a:r>
              <a:rPr lang="ru-RU" sz="1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3. Хьюстон</a:t>
            </a: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731025"/>
            <a:ext cx="2240401" cy="1205949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6268278" y="4505739"/>
            <a:ext cx="4320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Хьюстон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53285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575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5224" y="1419367"/>
            <a:ext cx="10145628" cy="161538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Можно ли есть хлеб в космосе?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Опасно ли это?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44203" y="3856383"/>
            <a:ext cx="80385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Нельзя потому что крошки из хлеба остаются в невесомости и космонавт может ими задохнуться.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79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0233" y="1311965"/>
            <a:ext cx="10562167" cy="26239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Питание современных отечественных космонавтов довольно разнообразно. Так, сегодня существует порядка 250 наименований различных блюд, как фасуется еда для космонавтов и из чего они едят в космосе 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7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16556" y="4161182"/>
            <a:ext cx="70236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Еда фасуется не только в тубы, но и в жестяные банки, а также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вакуумируется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 плотный полиэтилен.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93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«Звёздная эстафета»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0" y="1802295"/>
            <a:ext cx="10299393" cy="15637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называется созвездие, по которому моряки ориентируются в Южном полушарии?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65774" y="3988902"/>
            <a:ext cx="31010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Южный крест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029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4" y="1930400"/>
            <a:ext cx="10226996" cy="1939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Единственное небесное тело, на котором были люди?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21357" y="4083984"/>
            <a:ext cx="41675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Луна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4" y="1930400"/>
            <a:ext cx="10226996" cy="1939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Кто стал первым человеком, ступившим на поверхность Луны?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21356" y="4083984"/>
            <a:ext cx="57779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Нил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Армстронг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–командир корабля Аполлон - 11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4" y="1930400"/>
            <a:ext cx="10226996" cy="1939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называются русский и американские космические корабли многоразового использования?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21357" y="4083984"/>
            <a:ext cx="41675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Шаттл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635350" y="1774209"/>
            <a:ext cx="3925510" cy="928048"/>
          </a:xfrm>
          <a:prstGeom prst="bevel">
            <a:avLst>
              <a:gd name="adj" fmla="val 772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«Космическая разминка»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630304" y="4067033"/>
            <a:ext cx="3985147" cy="996286"/>
          </a:xfrm>
          <a:prstGeom prst="bevel">
            <a:avLst>
              <a:gd name="adj" fmla="val 772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«Звёздная эстафета»</a:t>
            </a:r>
            <a:endParaRPr lang="ru-RU" sz="2400" b="1" dirty="0">
              <a:solidFill>
                <a:srgbClr val="212D3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4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657601" y="2961563"/>
            <a:ext cx="3902576" cy="846162"/>
          </a:xfrm>
          <a:prstGeom prst="bevel">
            <a:avLst>
              <a:gd name="adj" fmla="val 772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«Кто? Как? Где?»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91" name="Рисунок 42" descr="Рисунок40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32" name="Text Box 72"/>
          <p:cNvSpPr txBox="1">
            <a:spLocks noChangeArrowheads="1"/>
          </p:cNvSpPr>
          <p:nvPr/>
        </p:nvSpPr>
        <p:spPr bwMode="auto">
          <a:xfrm rot="16200000">
            <a:off x="11239070" y="-637381"/>
            <a:ext cx="877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/>
          </a:p>
          <a:p>
            <a:pPr>
              <a:spcBef>
                <a:spcPct val="50000"/>
              </a:spcBef>
              <a:defRPr/>
            </a:pPr>
            <a:endParaRPr lang="ru-RU"/>
          </a:p>
        </p:txBody>
      </p:sp>
      <p:sp>
        <p:nvSpPr>
          <p:cNvPr id="73" name="Заголовок 1"/>
          <p:cNvSpPr txBox="1">
            <a:spLocks/>
          </p:cNvSpPr>
          <p:nvPr/>
        </p:nvSpPr>
        <p:spPr bwMode="auto">
          <a:xfrm>
            <a:off x="1513571" y="354615"/>
            <a:ext cx="8064573" cy="71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6pPr>
            <a:lvl7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7pPr>
            <a:lvl8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8pPr>
            <a:lvl9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ru-RU" sz="40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РАУНД</a:t>
            </a:r>
          </a:p>
        </p:txBody>
      </p:sp>
      <p:pic>
        <p:nvPicPr>
          <p:cNvPr id="75" name="Picture 1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455086" y="5825432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xmlns="" val="379628176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4" y="1417984"/>
            <a:ext cx="10226996" cy="15770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Можно ли наблюдать на Луне «падающие звёзды»?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978859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92696" y="2464904"/>
            <a:ext cx="108137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«Падающие звезды» представляют собой маленькие метеоритные тела, или осколки метеоритов, попадающие в атмосферу Земли с большой скоростью. В результате трения о слои воздуха они разогреваются и начинают светиться. На Луне такое явление наблюдаться не может из-за отсутствия атмосферы.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4" y="1510748"/>
            <a:ext cx="10226996" cy="14577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 какой из планет бывают дожди из серной кислоты?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087757" y="2981739"/>
            <a:ext cx="87861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 Венере идут дожди из серной кислоты. Из всех планет Солнечной системы только Венера вращается вокруг Солнца по часовой стрелке. Венера — самая горячая планета в Солнечной системе.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«Звёздная эстафета»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4" y="1510748"/>
            <a:ext cx="10226996" cy="21070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называется установка, которая применяется для тренировки  космонавтов, подводников, а также в медицине при лечении некоторых заболеваний?</a:t>
            </a:r>
            <a:r>
              <a:rPr lang="ru-RU" sz="32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917635" y="3882886"/>
            <a:ext cx="3154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Барокамера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688609" y="2197291"/>
            <a:ext cx="5732060" cy="1132763"/>
          </a:xfrm>
          <a:prstGeom prst="bevel">
            <a:avLst>
              <a:gd name="adj" fmla="val 772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«Покорители  космоса»</a:t>
            </a:r>
            <a:endParaRPr lang="ru-RU" sz="2800" b="1" dirty="0"/>
          </a:p>
        </p:txBody>
      </p:sp>
      <p:pic>
        <p:nvPicPr>
          <p:cNvPr id="15391" name="Рисунок 42" descr="Рисунок40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25626" y="6197700"/>
            <a:ext cx="1240226" cy="33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32" name="Text Box 72"/>
          <p:cNvSpPr txBox="1">
            <a:spLocks noChangeArrowheads="1"/>
          </p:cNvSpPr>
          <p:nvPr/>
        </p:nvSpPr>
        <p:spPr bwMode="auto">
          <a:xfrm rot="16200000">
            <a:off x="11239070" y="-637381"/>
            <a:ext cx="877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/>
          </a:p>
          <a:p>
            <a:pPr>
              <a:spcBef>
                <a:spcPct val="50000"/>
              </a:spcBef>
              <a:defRPr/>
            </a:pPr>
            <a:endParaRPr lang="ru-RU"/>
          </a:p>
        </p:txBody>
      </p:sp>
      <p:sp>
        <p:nvSpPr>
          <p:cNvPr id="73" name="Заголовок 1"/>
          <p:cNvSpPr txBox="1">
            <a:spLocks/>
          </p:cNvSpPr>
          <p:nvPr/>
        </p:nvSpPr>
        <p:spPr bwMode="auto">
          <a:xfrm>
            <a:off x="1477577" y="340791"/>
            <a:ext cx="8064573" cy="71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6pPr>
            <a:lvl7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7pPr>
            <a:lvl8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8pPr>
            <a:lvl9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ru-RU" b="1" kern="0" dirty="0">
                <a:solidFill>
                  <a:schemeClr val="tx1"/>
                </a:solidFill>
              </a:rPr>
              <a:t>ВТОРОЙ РАУНД</a:t>
            </a:r>
          </a:p>
        </p:txBody>
      </p:sp>
      <p:pic>
        <p:nvPicPr>
          <p:cNvPr id="75" name="Picture 1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85714" y="5797980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xmlns="" val="52954760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724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«Покорители космоса»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027" y="1245705"/>
            <a:ext cx="11860696" cy="2902226"/>
          </a:xfrm>
        </p:spPr>
        <p:txBody>
          <a:bodyPr>
            <a:noAutofit/>
          </a:bodyPr>
          <a:lstStyle/>
          <a:p>
            <a:pPr marL="514350" indent="-514350" algn="ctr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Советский лётчик-космонавт, Герой Советского Союза, кавалер высших знаков отличия ряда государств, почётный гражданин многих российских и зарубежных городов. 12 апреля 1961 года он стал первым человеком в мировой истории, совершившим полёт в космическое пространство. Ракета-носитель «Восток» с кораблём «Восток», на борту которого находился космонавт, была запущена с космодрома Байконур. После 108 минут пребывания в космосе он успешно приземлился в Саратовской области, неподалёку от города Энгельса. </a:t>
            </a:r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Назовите его имя.</a:t>
            </a:r>
          </a:p>
          <a:p>
            <a:pPr marL="514350" indent="-514350" algn="ctr">
              <a:buNone/>
            </a:pPr>
            <a:endParaRPr lang="ru-RU" sz="1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126" y="4780076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5565913" y="4982817"/>
            <a:ext cx="6029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Юрий Алексеевич Гагарин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89464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724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«Покорители космоса»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313" y="1245705"/>
            <a:ext cx="11290851" cy="2994991"/>
          </a:xfrm>
        </p:spPr>
        <p:txBody>
          <a:bodyPr>
            <a:noAutofit/>
          </a:bodyPr>
          <a:lstStyle/>
          <a:p>
            <a:pPr marL="514350" indent="-514350" algn="ctr">
              <a:buNone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Советский космонавт, Герой Советского Союза, первый человек, совершивший длительный космический полёт (более суток), второй советский космонавт, второй человек в мире, совершивший орбитальный космический полёт. Назовите его имя.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5565913" y="4386470"/>
            <a:ext cx="6029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Герман Степанович Титов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89464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«Покорители космоса»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836" y="1166191"/>
            <a:ext cx="11092068" cy="29022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Первая в мире женщина - космонавт, генерал-майор авиации (1963), Герой Советского Союза. Свой космический полёт совершила 16 июня 1963 года  на космическом корабле 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Восток - 6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 он продолжался почти трое суток.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34677" y="4280452"/>
            <a:ext cx="76332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Валентина Владимировна Терешкова 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62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25287"/>
            <a:ext cx="9703837" cy="84813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«Покорители космоса»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843" y="967409"/>
            <a:ext cx="11423374" cy="348532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Советский космонавт, с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овершивший два космических полета, налетав в общей сложности 7 суток 33 минуты, и первый в мире космонавт совершивший выход в открытый космос (общее время - 23 минуты 41 секунда, из них 12 минут 9 секунд - за пределами корабля). </a:t>
            </a: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Дважды Герой Советского Союза, Лауреат Государственной премии СССР .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52661" y="4810539"/>
            <a:ext cx="6400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Архипович Леонов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50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59026"/>
            <a:ext cx="9743593" cy="98066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«Покорители космоса»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62" y="940905"/>
            <a:ext cx="11633937" cy="40021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Российский лётчик – космонавт, совершивший два космических полёта к Международной космической станции  на транспортных пилотируемых кораблях 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2" tooltip="Союз ТМА-08М"/>
              </a:rPr>
              <a:t>Союз ТМА-08М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и 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3" tooltip="Союз МС-06"/>
              </a:rPr>
              <a:t>Союз МС-06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Участник основных космических экспедиций 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4" tooltip="МКС-35"/>
              </a:rPr>
              <a:t>МКС-35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5" tooltip="МКС-36"/>
              </a:rPr>
              <a:t>МКС-36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, 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6" tooltip="МКС-53"/>
              </a:rPr>
              <a:t>МКС-53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/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7" tooltip="МКС-54"/>
              </a:rPr>
              <a:t>МКС-54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Совершил четыре выхода в открытый космос, общая продолжительность работ в открытом космосе составила 28 часов 13 минут. До поступления в отряд космонавтов служил лётчиком, командиром авиационного звена гвардейского учебно-авиационного полка Краснодарского военного авиационного института имени А. К. Серова.  Подполковник ВВС, Герой Российской Федерации,  почётный гражданин города Орла. </a:t>
            </a:r>
            <a:endParaRPr lang="ru-RU" sz="2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126" y="5058371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85325" y="4714925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909391" y="5009322"/>
            <a:ext cx="7712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Александр Александрович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Мисуркин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321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906485" y="2894413"/>
            <a:ext cx="5271015" cy="1096806"/>
          </a:xfrm>
          <a:prstGeom prst="bevel">
            <a:avLst>
              <a:gd name="adj" fmla="val 772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Супер-игра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pic>
        <p:nvPicPr>
          <p:cNvPr id="15391" name="Рисунок 42" descr="Рисунок40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2150" y="6234323"/>
            <a:ext cx="1240226" cy="33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32" name="Text Box 72"/>
          <p:cNvSpPr txBox="1">
            <a:spLocks noChangeArrowheads="1"/>
          </p:cNvSpPr>
          <p:nvPr/>
        </p:nvSpPr>
        <p:spPr bwMode="auto">
          <a:xfrm rot="16200000">
            <a:off x="11239070" y="-637381"/>
            <a:ext cx="877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/>
          </a:p>
          <a:p>
            <a:pPr>
              <a:spcBef>
                <a:spcPct val="50000"/>
              </a:spcBef>
              <a:defRPr/>
            </a:pPr>
            <a:endParaRPr lang="ru-RU"/>
          </a:p>
        </p:txBody>
      </p:sp>
      <p:sp>
        <p:nvSpPr>
          <p:cNvPr id="73" name="Заголовок 1"/>
          <p:cNvSpPr txBox="1">
            <a:spLocks/>
          </p:cNvSpPr>
          <p:nvPr/>
        </p:nvSpPr>
        <p:spPr bwMode="auto">
          <a:xfrm>
            <a:off x="1477577" y="1038564"/>
            <a:ext cx="8064573" cy="71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5pPr>
            <a:lvl6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6pPr>
            <a:lvl7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7pPr>
            <a:lvl8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8pPr>
            <a:lvl9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ru-RU" b="1" kern="0" dirty="0">
                <a:solidFill>
                  <a:schemeClr val="tx1"/>
                </a:solidFill>
              </a:rPr>
              <a:t>ТРЕТИЙ РАУНД</a:t>
            </a:r>
          </a:p>
        </p:txBody>
      </p:sp>
      <p:pic>
        <p:nvPicPr>
          <p:cNvPr id="75" name="Picture 1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77500" y="5825432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xmlns="" val="152204786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«Космическая разминка»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38471"/>
            <a:ext cx="10036159" cy="23588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Назовите дату первого полёта человека в космос?</a:t>
            </a:r>
            <a:endParaRPr lang="ru-RU" sz="32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12 апреля 1961 года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15 мая 1961 года</a:t>
            </a:r>
          </a:p>
          <a:p>
            <a:pPr>
              <a:buNone/>
            </a:pP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92929" y="4523386"/>
            <a:ext cx="6096000" cy="5959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12 апреля1961 года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394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«</a:t>
            </a:r>
            <a:r>
              <a:rPr lang="ru-RU" sz="4400" b="1" dirty="0" err="1" smtClean="0">
                <a:solidFill>
                  <a:srgbClr val="FF0000"/>
                </a:solidFill>
              </a:rPr>
              <a:t>Супер-игра</a:t>
            </a:r>
            <a:r>
              <a:rPr lang="ru-RU" sz="4400" b="1" dirty="0" smtClean="0">
                <a:solidFill>
                  <a:srgbClr val="FF0000"/>
                </a:solidFill>
              </a:rPr>
              <a:t>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333" y="1219200"/>
            <a:ext cx="10730579" cy="28624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Перед полётом Юрию Гагарину дали в руки запечатанный конверт с секретным кодом. В случае отказа автоматического управления он должен был вскрыть конверт, прочесть код и разблокировать систему, чтобы направлять</a:t>
            </a:r>
            <a:r>
              <a:rPr lang="ru-RU" sz="28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корабль вручную. Но зачем были нужны такие сложности, к чему секретный код?</a:t>
            </a: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42" descr="Рисунок40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78144" y="6097116"/>
            <a:ext cx="1747212" cy="472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862470" y="4002157"/>
            <a:ext cx="93295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Психологи всерьёз опасались, что психика человека в космосе может не выдержать, и он в состоянии аффекта сразу бросится к системе управления. Поэтому доступ заблокировали кодом.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9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12191999" cy="1959428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«Удивительный мир космоса»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Викторина солнечная систе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63391"/>
            <a:ext cx="12192000" cy="5994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288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«Космическая разминка»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70991"/>
            <a:ext cx="10070179" cy="16565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Назовите первого космонавта? </a:t>
            </a:r>
          </a:p>
          <a:p>
            <a:pPr marL="0" indent="0" algn="ctr">
              <a:buNone/>
            </a:pPr>
            <a:endParaRPr lang="ru-RU" sz="32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08173" y="3975653"/>
            <a:ext cx="6162261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Юрий Алексеевич Гагарин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053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«Космическая разминка»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37253"/>
            <a:ext cx="10454492" cy="4504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endParaRPr lang="ru-RU" sz="36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46713" y="4280452"/>
            <a:ext cx="5189172" cy="583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Восток  - 1</a:t>
            </a:r>
            <a:endParaRPr lang="ru-RU" sz="3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90261" y="1749287"/>
            <a:ext cx="932953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назывался корабль, на котором совершил свой полет Ю. А. Гагарин?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876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«Космическая разминка»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55304"/>
            <a:ext cx="10123188" cy="11794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Назовите: звание, профессию Ю. Гагарина. </a:t>
            </a:r>
            <a:endParaRPr lang="ru-RU" sz="2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ru-RU" sz="32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91340" y="3105835"/>
            <a:ext cx="83223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Полковник, Герой Советского Союза с 1961 г, лётчик – космонавт СССР с 1961 г.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994241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372" y="185532"/>
            <a:ext cx="9404723" cy="140473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  «Космическая разминка»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05949"/>
            <a:ext cx="10613518" cy="26239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0528" y="381291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Лайка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75791" y="1444488"/>
            <a:ext cx="955481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Кто первым из друзей наших меньших побывал в космосе и как его звали?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539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9778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«Космическая разминка»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856" y="1669774"/>
            <a:ext cx="11408066" cy="27392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В каком году был запущен  первый   искусственный спутник Земли? 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1. 5 ноября 1959 году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2. 4 октября 19576 году</a:t>
            </a:r>
          </a:p>
          <a:p>
            <a:pPr marL="514350" indent="-514350" algn="ctr">
              <a:buAutoNum type="arabicPeriod"/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 marL="514350" indent="-514350" algn="ctr">
              <a:buNone/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6856" y="4409015"/>
            <a:ext cx="2240401" cy="12581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25588" y="4439478"/>
            <a:ext cx="5950424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октября 1957 году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53567" y="5792774"/>
            <a:ext cx="744537" cy="74453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340929" y="5986743"/>
            <a:ext cx="729342" cy="414057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4181400" y="5944953"/>
            <a:ext cx="729342" cy="414057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289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2569</TotalTime>
  <Words>1082</Words>
  <Application>Microsoft Office PowerPoint</Application>
  <PresentationFormat>Произвольный</PresentationFormat>
  <Paragraphs>173</Paragraphs>
  <Slides>41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Ион</vt:lpstr>
      <vt:lpstr>          «Удивительный мир космоса»</vt:lpstr>
      <vt:lpstr>Слайд 2</vt:lpstr>
      <vt:lpstr>Слайд 3</vt:lpstr>
      <vt:lpstr>«Космическая разминка»</vt:lpstr>
      <vt:lpstr>«Космическая разминка»</vt:lpstr>
      <vt:lpstr>«Космическая разминка» </vt:lpstr>
      <vt:lpstr>«Космическая разминка»</vt:lpstr>
      <vt:lpstr>         «Космическая разминка»</vt:lpstr>
      <vt:lpstr>«Космическая разминка»</vt:lpstr>
      <vt:lpstr>     «Кто? Как? Где?»</vt:lpstr>
      <vt:lpstr>«Кто? Как? Где?»</vt:lpstr>
      <vt:lpstr>      «Кто? Как? Где?»</vt:lpstr>
      <vt:lpstr>        «Кто? Как? Где?»</vt:lpstr>
      <vt:lpstr>       «Кто? Как? Где?»</vt:lpstr>
      <vt:lpstr>        «Кто? Как? Где?»</vt:lpstr>
      <vt:lpstr>         «Кто? Как? Где?»</vt:lpstr>
      <vt:lpstr>«Кто? Как? Где?»</vt:lpstr>
      <vt:lpstr>  «Звёздная эстафета»</vt:lpstr>
      <vt:lpstr>«Звёздная эстафета»</vt:lpstr>
      <vt:lpstr>        «Звёздная эстафета»</vt:lpstr>
      <vt:lpstr>   «Звёздная эстафета»</vt:lpstr>
      <vt:lpstr>«Звёздная эстафета»</vt:lpstr>
      <vt:lpstr>«Звёздная эстафета»</vt:lpstr>
      <vt:lpstr>       «Звёздная эстафета»</vt:lpstr>
      <vt:lpstr>           «Звёздная эстафета»</vt:lpstr>
      <vt:lpstr>      «Звёздная эстафета»</vt:lpstr>
      <vt:lpstr>       «Звёздная эстафета»</vt:lpstr>
      <vt:lpstr>       «Звёздная эстафета»</vt:lpstr>
      <vt:lpstr>       «Звёздная эстафета»</vt:lpstr>
      <vt:lpstr>       «Звёздная эстафета»</vt:lpstr>
      <vt:lpstr>       «Звёздная эстафета»</vt:lpstr>
      <vt:lpstr>       «Звёздная эстафета»</vt:lpstr>
      <vt:lpstr>Слайд 33</vt:lpstr>
      <vt:lpstr>«Покорители космоса»</vt:lpstr>
      <vt:lpstr>«Покорители космоса»</vt:lpstr>
      <vt:lpstr>«Покорители космоса»</vt:lpstr>
      <vt:lpstr>       «Покорители космоса»</vt:lpstr>
      <vt:lpstr>«Покорители космоса»</vt:lpstr>
      <vt:lpstr>Слайд 39</vt:lpstr>
      <vt:lpstr>       «Супер-игра»</vt:lpstr>
      <vt:lpstr>           «Удивительный мир космоса»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«Будущее в наших руках» </dc:title>
  <dc:creator>Пользователь Windows</dc:creator>
  <cp:lastModifiedBy>Анастасия</cp:lastModifiedBy>
  <cp:revision>219</cp:revision>
  <dcterms:created xsi:type="dcterms:W3CDTF">2020-07-21T09:00:17Z</dcterms:created>
  <dcterms:modified xsi:type="dcterms:W3CDTF">2021-04-07T18:37:26Z</dcterms:modified>
</cp:coreProperties>
</file>