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7" r:id="rId7"/>
    <p:sldId id="269" r:id="rId8"/>
    <p:sldId id="277" r:id="rId9"/>
    <p:sldId id="278" r:id="rId10"/>
    <p:sldId id="279" r:id="rId11"/>
    <p:sldId id="280" r:id="rId12"/>
    <p:sldId id="281" r:id="rId13"/>
    <p:sldId id="271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4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9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1091409"/>
            <a:ext cx="7879080" cy="1042192"/>
          </a:xfrm>
        </p:spPr>
        <p:txBody>
          <a:bodyPr anchor="b"/>
          <a:lstStyle>
            <a:lvl1pPr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2926080"/>
            <a:ext cx="7879080" cy="32918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03050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14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9209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8780" y="365125"/>
            <a:ext cx="885444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44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66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978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66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488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723" y="491186"/>
            <a:ext cx="7879080" cy="1042192"/>
          </a:xfrm>
        </p:spPr>
        <p:txBody>
          <a:bodyPr>
            <a:noAutofit/>
          </a:bodyPr>
          <a:lstStyle/>
          <a:p>
            <a:r>
              <a:rPr lang="ru-RU" b="1" dirty="0" smtClean="0">
                <a:ln w="28575">
                  <a:solidFill>
                    <a:schemeClr val="accent5"/>
                  </a:solidFill>
                  <a:prstDash val="solid"/>
                </a:ln>
                <a:gradFill>
                  <a:gsLst>
                    <a:gs pos="40000">
                      <a:schemeClr val="accent5">
                        <a:lumMod val="60000"/>
                        <a:lumOff val="40000"/>
                      </a:schemeClr>
                    </a:gs>
                    <a:gs pos="49000">
                      <a:schemeClr val="accent1">
                        <a:lumMod val="45000"/>
                        <a:lumOff val="55000"/>
                      </a:schemeClr>
                    </a:gs>
                    <a:gs pos="58000">
                      <a:schemeClr val="accent1">
                        <a:lumMod val="45000"/>
                        <a:lumOff val="55000"/>
                      </a:schemeClr>
                    </a:gs>
                    <a:gs pos="92000">
                      <a:schemeClr val="accent5">
                        <a:lumMod val="75000"/>
                      </a:schemeClr>
                    </a:gs>
                  </a:gsLst>
                  <a:lin ang="5400000" scaled="1"/>
                </a:gra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Девиз урока:</a:t>
            </a:r>
            <a:endParaRPr lang="ru-RU" b="1" dirty="0">
              <a:ln w="28575">
                <a:solidFill>
                  <a:schemeClr val="accent5"/>
                </a:solidFill>
                <a:prstDash val="solid"/>
              </a:ln>
              <a:gradFill>
                <a:gsLst>
                  <a:gs pos="40000">
                    <a:schemeClr val="accent5">
                      <a:lumMod val="60000"/>
                      <a:lumOff val="40000"/>
                    </a:schemeClr>
                  </a:gs>
                  <a:gs pos="49000">
                    <a:schemeClr val="accent1">
                      <a:lumMod val="45000"/>
                      <a:lumOff val="55000"/>
                    </a:schemeClr>
                  </a:gs>
                  <a:gs pos="58000">
                    <a:schemeClr val="accent1">
                      <a:lumMod val="45000"/>
                      <a:lumOff val="55000"/>
                    </a:schemeClr>
                  </a:gs>
                  <a:gs pos="92000">
                    <a:schemeClr val="accent5">
                      <a:lumMod val="75000"/>
                    </a:schemeClr>
                  </a:gs>
                </a:gsLst>
                <a:lin ang="5400000" scaled="1"/>
              </a:gra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3143" y="2244436"/>
            <a:ext cx="8739386" cy="220095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10000"/>
                  </a:schemeClr>
                </a:solidFill>
              </a:rPr>
              <a:t>«Мы могли бы служить в разведке…»</a:t>
            </a:r>
            <a:endParaRPr lang="ru-RU" sz="6600" dirty="0">
              <a:solidFill>
                <a:schemeClr val="accent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8193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n w="28575">
                  <a:solidFill>
                    <a:srgbClr val="ED7D31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«Ориентировка»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82908294"/>
              </p:ext>
            </p:extLst>
          </p:nvPr>
        </p:nvGraphicFramePr>
        <p:xfrm>
          <a:off x="1520043" y="1718831"/>
          <a:ext cx="9048996" cy="4059191"/>
        </p:xfrm>
        <a:graphic>
          <a:graphicData uri="http://schemas.openxmlformats.org/drawingml/2006/table">
            <a:tbl>
              <a:tblPr firstRow="1" firstCol="1" bandRow="1"/>
              <a:tblGrid>
                <a:gridCol w="4524025">
                  <a:extLst>
                    <a:ext uri="{9D8B030D-6E8A-4147-A177-3AD203B41FA5}">
                      <a16:colId xmlns:a16="http://schemas.microsoft.com/office/drawing/2014/main" xmlns="" val="2814714952"/>
                    </a:ext>
                  </a:extLst>
                </a:gridCol>
                <a:gridCol w="4524971">
                  <a:extLst>
                    <a:ext uri="{9D8B030D-6E8A-4147-A177-3AD203B41FA5}">
                      <a16:colId xmlns:a16="http://schemas.microsoft.com/office/drawing/2014/main" xmlns="" val="4214628697"/>
                    </a:ext>
                  </a:extLst>
                </a:gridCol>
              </a:tblGrid>
              <a:tr h="68551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Признаки повелительного 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0597560"/>
                  </a:ext>
                </a:extLst>
              </a:tr>
              <a:tr h="5202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Выражают: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приказ,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просьбу, совет, команду, пожелание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3013010"/>
                  </a:ext>
                </a:extLst>
              </a:tr>
              <a:tr h="507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Отвечают на 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делай?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Что сделай? Что делайте? Что Сделайте?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49919363"/>
                  </a:ext>
                </a:extLst>
              </a:tr>
              <a:tr h="498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Образутся</a:t>
                      </a: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помощью суффикса… или…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-и-,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без суффикса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944973"/>
                  </a:ext>
                </a:extLst>
              </a:tr>
              <a:tr h="538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Бывают: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7479376"/>
                  </a:ext>
                </a:extLst>
              </a:tr>
              <a:tr h="538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 мн. числе имеют окончание: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12584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21140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n w="28575">
                  <a:solidFill>
                    <a:srgbClr val="ED7D31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«Ориентировка»</a:t>
            </a:r>
            <a:endParaRPr lang="ru-RU" b="1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88661399"/>
              </p:ext>
            </p:extLst>
          </p:nvPr>
        </p:nvGraphicFramePr>
        <p:xfrm>
          <a:off x="1377538" y="1690688"/>
          <a:ext cx="8977745" cy="4051170"/>
        </p:xfrm>
        <a:graphic>
          <a:graphicData uri="http://schemas.openxmlformats.org/drawingml/2006/table">
            <a:tbl>
              <a:tblPr firstRow="1" firstCol="1" bandRow="1"/>
              <a:tblGrid>
                <a:gridCol w="4488405">
                  <a:extLst>
                    <a:ext uri="{9D8B030D-6E8A-4147-A177-3AD203B41FA5}">
                      <a16:colId xmlns:a16="http://schemas.microsoft.com/office/drawing/2014/main" xmlns="" val="1299132228"/>
                    </a:ext>
                  </a:extLst>
                </a:gridCol>
                <a:gridCol w="4489340">
                  <a:extLst>
                    <a:ext uri="{9D8B030D-6E8A-4147-A177-3AD203B41FA5}">
                      <a16:colId xmlns:a16="http://schemas.microsoft.com/office/drawing/2014/main" xmlns="" val="1934433813"/>
                    </a:ext>
                  </a:extLst>
                </a:gridCol>
              </a:tblGrid>
              <a:tr h="54444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Признаки повелительного 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3653916"/>
                  </a:ext>
                </a:extLst>
              </a:tr>
              <a:tr h="413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Выражают: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просьбу, совет, команду, пожелание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7253691"/>
                  </a:ext>
                </a:extLst>
              </a:tr>
              <a:tr h="4034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Отвечают на 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делай?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Что сделай? Что делайте? Что Сделайте?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71605173"/>
                  </a:ext>
                </a:extLst>
              </a:tr>
              <a:tr h="395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Образутся</a:t>
                      </a: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помощью суффикса… или…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-и-,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без суффикса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8072938"/>
                  </a:ext>
                </a:extLst>
              </a:tr>
              <a:tr h="42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Бывают: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совершенного 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несовершенного вида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0400235"/>
                  </a:ext>
                </a:extLst>
              </a:tr>
              <a:tr h="4279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 мн. числе имеют окончание: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3824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0552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982" y="234497"/>
            <a:ext cx="10668000" cy="1325563"/>
          </a:xfrm>
        </p:spPr>
        <p:txBody>
          <a:bodyPr/>
          <a:lstStyle/>
          <a:p>
            <a:r>
              <a:rPr lang="ru-RU" sz="6000" b="1" dirty="0">
                <a:ln w="28575">
                  <a:solidFill>
                    <a:srgbClr val="ED7D31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«Ориентировка»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977264"/>
              </p:ext>
            </p:extLst>
          </p:nvPr>
        </p:nvGraphicFramePr>
        <p:xfrm>
          <a:off x="1318160" y="1662544"/>
          <a:ext cx="9488385" cy="4572340"/>
        </p:xfrm>
        <a:graphic>
          <a:graphicData uri="http://schemas.openxmlformats.org/drawingml/2006/table">
            <a:tbl>
              <a:tblPr firstRow="1" firstCol="1" bandRow="1"/>
              <a:tblGrid>
                <a:gridCol w="4743698">
                  <a:extLst>
                    <a:ext uri="{9D8B030D-6E8A-4147-A177-3AD203B41FA5}">
                      <a16:colId xmlns:a16="http://schemas.microsoft.com/office/drawing/2014/main" xmlns="" val="3568564958"/>
                    </a:ext>
                  </a:extLst>
                </a:gridCol>
                <a:gridCol w="4744687">
                  <a:extLst>
                    <a:ext uri="{9D8B030D-6E8A-4147-A177-3AD203B41FA5}">
                      <a16:colId xmlns:a16="http://schemas.microsoft.com/office/drawing/2014/main" xmlns="" val="467357849"/>
                    </a:ext>
                  </a:extLst>
                </a:gridCol>
              </a:tblGrid>
              <a:tr h="48457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Признаки повелительного 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8498871"/>
                  </a:ext>
                </a:extLst>
              </a:tr>
              <a:tr h="762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Выражают: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приказ,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просьбу, совет, команду, пожелание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4280549"/>
                  </a:ext>
                </a:extLst>
              </a:tr>
              <a:tr h="1035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Отвечают на 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делай?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Что сделай? Что делайте? Что Сделайте?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5846027"/>
                  </a:ext>
                </a:extLst>
              </a:tr>
              <a:tr h="762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Образуются </a:t>
                      </a: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суффикса… или…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-и-,</a:t>
                      </a:r>
                      <a:r>
                        <a:rPr lang="ru-RU" sz="24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без суффикса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6053380"/>
                  </a:ext>
                </a:extLst>
              </a:tr>
              <a:tr h="762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Бывают: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совершенного и несовершенного вида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4943605"/>
                  </a:ext>
                </a:extLst>
              </a:tr>
              <a:tr h="704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 мн. числе имеют окончание: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-те</a:t>
                      </a:r>
                      <a:endParaRPr lang="ru-RU" sz="240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10187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02165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Внимание! Опасность!</a:t>
            </a:r>
            <a:endParaRPr lang="ru-RU" sz="6000" dirty="0">
              <a:solidFill>
                <a:schemeClr val="bg1">
                  <a:lumMod val="1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Лечь - ляг, лягте (</a:t>
            </a:r>
            <a:r>
              <a:rPr lang="ru-RU" sz="3600" dirty="0" smtClean="0">
                <a:solidFill>
                  <a:srgbClr val="C00000"/>
                </a:solidFill>
              </a:rPr>
              <a:t>нельзя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: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ляж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ляжьте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)</a:t>
            </a:r>
          </a:p>
          <a:p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Положить - положи, положите 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(</a:t>
            </a:r>
            <a:r>
              <a:rPr lang="ru-RU" sz="3600" dirty="0" smtClean="0">
                <a:solidFill>
                  <a:srgbClr val="C00000"/>
                </a:solidFill>
              </a:rPr>
              <a:t>нельзя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: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положь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положьте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)</a:t>
            </a:r>
          </a:p>
          <a:p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Класть - клади, кладите (</a:t>
            </a:r>
            <a:r>
              <a:rPr lang="ru-RU" sz="3600" dirty="0" smtClean="0">
                <a:solidFill>
                  <a:srgbClr val="C00000"/>
                </a:solidFill>
              </a:rPr>
              <a:t>нельзя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: ложи, ложь,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ложите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ложьте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)</a:t>
            </a:r>
          </a:p>
          <a:p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Ехать - поезжай, поезжайте 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(</a:t>
            </a:r>
            <a:r>
              <a:rPr lang="ru-RU" sz="3600" dirty="0" smtClean="0">
                <a:solidFill>
                  <a:srgbClr val="C00000"/>
                </a:solidFill>
              </a:rPr>
              <a:t>нельзя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: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едь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едьте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ехай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10000"/>
                  </a:schemeClr>
                </a:solidFill>
              </a:rPr>
              <a:t>ехайте</a:t>
            </a:r>
            <a:r>
              <a:rPr lang="ru-RU" sz="3600" dirty="0" smtClean="0">
                <a:solidFill>
                  <a:schemeClr val="accent2">
                    <a:lumMod val="10000"/>
                  </a:schemeClr>
                </a:solidFill>
              </a:rPr>
              <a:t>)</a:t>
            </a:r>
          </a:p>
          <a:p>
            <a:endParaRPr lang="ru-RU" sz="3600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«Минное поле»</a:t>
            </a:r>
            <a:endParaRPr lang="ru-RU" sz="6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6000" dirty="0" smtClean="0">
                <a:solidFill>
                  <a:schemeClr val="bg1">
                    <a:lumMod val="10000"/>
                  </a:schemeClr>
                </a:solidFill>
              </a:rPr>
              <a:t>смеемся, думает, сядь, увидел бы, узнала, погаснет, ляг, заснуть, молчи, справится </a:t>
            </a:r>
            <a:endParaRPr lang="ru-RU" sz="60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n w="28575">
                  <a:solidFill>
                    <a:srgbClr val="ED7D31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«Минное поле»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6000" dirty="0" smtClean="0">
                <a:solidFill>
                  <a:schemeClr val="bg1">
                    <a:lumMod val="10000"/>
                  </a:schemeClr>
                </a:solidFill>
              </a:rPr>
              <a:t>Взглянуть, подумайте, вырастила, ответил бы, засохнет, прочтите, ждем, едут </a:t>
            </a:r>
            <a:endParaRPr lang="ru-RU" sz="60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Цели урока: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0741" y="1966302"/>
            <a:ext cx="10668000" cy="4351338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2">
                    <a:lumMod val="10000"/>
                  </a:schemeClr>
                </a:solidFill>
              </a:rPr>
              <a:t>Познакомиться </a:t>
            </a:r>
            <a:r>
              <a:rPr lang="ru-RU" sz="4400" dirty="0" smtClean="0">
                <a:solidFill>
                  <a:schemeClr val="accent2">
                    <a:lumMod val="10000"/>
                  </a:schemeClr>
                </a:solidFill>
              </a:rPr>
              <a:t>с еще одним наклонением глагола</a:t>
            </a:r>
            <a:endParaRPr lang="ru-RU" sz="4400" dirty="0" smtClean="0">
              <a:solidFill>
                <a:schemeClr val="accent2">
                  <a:lumMod val="1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2">
                    <a:lumMod val="10000"/>
                  </a:schemeClr>
                </a:solidFill>
              </a:rPr>
              <a:t>Узнать</a:t>
            </a:r>
            <a:r>
              <a:rPr lang="ru-RU" sz="4400" dirty="0" smtClean="0">
                <a:solidFill>
                  <a:schemeClr val="accent2">
                    <a:lumMod val="10000"/>
                  </a:schemeClr>
                </a:solidFill>
              </a:rPr>
              <a:t>, что выражает и как образуется повелительное наклонение глагола</a:t>
            </a:r>
            <a:endParaRPr lang="ru-RU" sz="4400" dirty="0" smtClean="0">
              <a:solidFill>
                <a:schemeClr val="accent2">
                  <a:lumMod val="1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2">
                    <a:lumMod val="10000"/>
                  </a:schemeClr>
                </a:solidFill>
              </a:rPr>
              <a:t>Закрепить</a:t>
            </a:r>
            <a:r>
              <a:rPr lang="ru-RU" sz="4400" dirty="0" smtClean="0">
                <a:solidFill>
                  <a:schemeClr val="accent2">
                    <a:lumMod val="10000"/>
                  </a:schemeClr>
                </a:solidFill>
              </a:rPr>
              <a:t> полученные знания и навыки</a:t>
            </a:r>
            <a:endParaRPr lang="ru-RU" sz="4400" dirty="0" smtClean="0">
              <a:solidFill>
                <a:schemeClr val="accent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Верно/неверно</a:t>
            </a:r>
            <a:endParaRPr lang="ru-RU" sz="6000" b="1" dirty="0">
              <a:ln w="28575">
                <a:solidFill>
                  <a:schemeClr val="accent5"/>
                </a:solidFill>
                <a:prstDash val="solid"/>
              </a:ln>
              <a:solidFill>
                <a:schemeClr val="bg1">
                  <a:lumMod val="1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909911569"/>
              </p:ext>
            </p:extLst>
          </p:nvPr>
        </p:nvGraphicFramePr>
        <p:xfrm>
          <a:off x="2185060" y="2185062"/>
          <a:ext cx="8431480" cy="3428365"/>
        </p:xfrm>
        <a:graphic>
          <a:graphicData uri="http://schemas.openxmlformats.org/drawingml/2006/table">
            <a:tbl>
              <a:tblPr firstRow="1" firstCol="1" bandRow="1"/>
              <a:tblGrid>
                <a:gridCol w="4322618">
                  <a:extLst>
                    <a:ext uri="{9D8B030D-6E8A-4147-A177-3AD203B41FA5}">
                      <a16:colId xmlns:a16="http://schemas.microsoft.com/office/drawing/2014/main" xmlns="" val="4233276095"/>
                    </a:ext>
                  </a:extLst>
                </a:gridCol>
                <a:gridCol w="4108862">
                  <a:extLst>
                    <a:ext uri="{9D8B030D-6E8A-4147-A177-3AD203B41FA5}">
                      <a16:colId xmlns:a16="http://schemas.microsoft.com/office/drawing/2014/main" xmlns="" val="392755629"/>
                    </a:ext>
                  </a:extLst>
                </a:gridCol>
              </a:tblGrid>
              <a:tr h="417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 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   -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948580"/>
                  </a:ext>
                </a:extLst>
              </a:tr>
              <a:tr h="417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 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 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2426505"/>
                  </a:ext>
                </a:extLst>
              </a:tr>
              <a:tr h="3742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 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   </a:t>
                      </a:r>
                      <a:r>
                        <a:rPr lang="ru-RU" sz="4400" b="1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6992966"/>
                  </a:ext>
                </a:extLst>
              </a:tr>
              <a:tr h="417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 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    -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6054979"/>
                  </a:ext>
                </a:extLst>
              </a:tr>
              <a:tr h="417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4400" b="1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-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4400" b="1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  +</a:t>
                      </a:r>
                      <a:endParaRPr lang="ru-RU" sz="4400" b="1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269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3572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Тема урока:</a:t>
            </a:r>
            <a:endParaRPr lang="ru-RU" sz="6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01875"/>
            <a:ext cx="11161542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2">
                    <a:lumMod val="10000"/>
                  </a:schemeClr>
                </a:solidFill>
              </a:rPr>
              <a:t>«Повелительное наклонение глагола»</a:t>
            </a:r>
            <a:endParaRPr lang="ru-RU" sz="6000" dirty="0">
              <a:solidFill>
                <a:schemeClr val="accent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Цели урока:</a:t>
            </a:r>
            <a:endParaRPr lang="ru-RU" sz="600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2">
                    <a:lumMod val="10000"/>
                  </a:schemeClr>
                </a:solidFill>
              </a:rPr>
              <a:t>Познакомиться с…</a:t>
            </a:r>
          </a:p>
          <a:p>
            <a:r>
              <a:rPr lang="ru-RU" sz="5400" dirty="0" smtClean="0">
                <a:solidFill>
                  <a:schemeClr val="accent2">
                    <a:lumMod val="10000"/>
                  </a:schemeClr>
                </a:solidFill>
              </a:rPr>
              <a:t>Узнать…</a:t>
            </a:r>
          </a:p>
          <a:p>
            <a:r>
              <a:rPr lang="ru-RU" sz="5400" dirty="0" smtClean="0">
                <a:solidFill>
                  <a:schemeClr val="accent2">
                    <a:lumMod val="10000"/>
                  </a:schemeClr>
                </a:solidFill>
              </a:rPr>
              <a:t>Закрепить…</a:t>
            </a:r>
            <a:endParaRPr lang="ru-RU" sz="5400" dirty="0">
              <a:solidFill>
                <a:schemeClr val="accent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10000"/>
                  </a:schemeClr>
                </a:solidFill>
              </a:rPr>
              <a:t>Повелительное наклонение глагола  </a:t>
            </a:r>
            <a:r>
              <a:rPr lang="ru-RU" sz="4000" dirty="0" smtClean="0">
                <a:solidFill>
                  <a:schemeClr val="accent2">
                    <a:lumMod val="10000"/>
                  </a:schemeClr>
                </a:solidFill>
              </a:rPr>
              <a:t>- это такая форма глагола, которая обозначает действие, которое просят или приказывают выполнить. Отвечает на вопросы: Что делай? Что сделай? Что делайте? Что сделайте?</a:t>
            </a:r>
            <a:endParaRPr lang="ru-RU" sz="4000" dirty="0">
              <a:solidFill>
                <a:schemeClr val="accent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gradFill>
                  <a:gsLst>
                    <a:gs pos="57000">
                      <a:schemeClr val="accent5">
                        <a:lumMod val="40000"/>
                        <a:lumOff val="60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78000">
                      <a:schemeClr val="accent1">
                        <a:lumMod val="45000"/>
                        <a:lumOff val="55000"/>
                      </a:schemeClr>
                    </a:gs>
                    <a:gs pos="93000">
                      <a:schemeClr val="accent5"/>
                    </a:gs>
                  </a:gsLst>
                  <a:lin ang="5400000" scaled="1"/>
                </a:gra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6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9233236"/>
              </p:ext>
            </p:extLst>
          </p:nvPr>
        </p:nvGraphicFramePr>
        <p:xfrm>
          <a:off x="1226128" y="1769423"/>
          <a:ext cx="10114807" cy="3900760"/>
        </p:xfrm>
        <a:graphic>
          <a:graphicData uri="http://schemas.openxmlformats.org/drawingml/2006/table">
            <a:tbl>
              <a:tblPr firstRow="1" firstCol="1" bandRow="1"/>
              <a:tblGrid>
                <a:gridCol w="2180980">
                  <a:extLst>
                    <a:ext uri="{9D8B030D-6E8A-4147-A177-3AD203B41FA5}">
                      <a16:colId xmlns:a16="http://schemas.microsoft.com/office/drawing/2014/main" xmlns="" val="1884088050"/>
                    </a:ext>
                  </a:extLst>
                </a:gridCol>
                <a:gridCol w="2640860">
                  <a:extLst>
                    <a:ext uri="{9D8B030D-6E8A-4147-A177-3AD203B41FA5}">
                      <a16:colId xmlns:a16="http://schemas.microsoft.com/office/drawing/2014/main" xmlns="" val="2597729450"/>
                    </a:ext>
                  </a:extLst>
                </a:gridCol>
                <a:gridCol w="2565161">
                  <a:extLst>
                    <a:ext uri="{9D8B030D-6E8A-4147-A177-3AD203B41FA5}">
                      <a16:colId xmlns:a16="http://schemas.microsoft.com/office/drawing/2014/main" xmlns="" val="376158615"/>
                    </a:ext>
                  </a:extLst>
                </a:gridCol>
                <a:gridCol w="2727806">
                  <a:extLst>
                    <a:ext uri="{9D8B030D-6E8A-4147-A177-3AD203B41FA5}">
                      <a16:colId xmlns:a16="http://schemas.microsoft.com/office/drawing/2014/main" xmlns="" val="3447882596"/>
                    </a:ext>
                  </a:extLst>
                </a:gridCol>
              </a:tblGrid>
              <a:tr h="1887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Начальная форма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наст. или буд. </a:t>
                      </a:r>
                      <a:r>
                        <a:rPr lang="ru-RU" sz="2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времени </a:t>
                      </a: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Повелительное </a:t>
                      </a: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наклонение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мн. ч. </a:t>
                      </a:r>
                      <a:r>
                        <a:rPr lang="ru-RU" sz="28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повелительного </a:t>
                      </a:r>
                      <a:r>
                        <a:rPr lang="ru-RU" sz="2800" b="1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0203301"/>
                  </a:ext>
                </a:extLst>
              </a:tr>
              <a:tr h="503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Стоять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стоит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стой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стойте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989602"/>
                  </a:ext>
                </a:extLst>
              </a:tr>
              <a:tr h="503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Стрелять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стреляет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стреляй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стреляйте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1425460"/>
                  </a:ext>
                </a:extLst>
              </a:tr>
              <a:tr h="503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несет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неси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несите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7237894"/>
                  </a:ext>
                </a:extLst>
              </a:tr>
              <a:tr h="503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Написать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напишет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напиши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напишите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2487325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27273" y="436098"/>
            <a:ext cx="9622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«Секретные материалы»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>
                    <a:lumMod val="10000"/>
                  </a:schemeClr>
                </a:solidFill>
              </a:rPr>
              <a:t>Формообразующие частицы: </a:t>
            </a:r>
          </a:p>
          <a:p>
            <a:r>
              <a:rPr lang="ru-RU" sz="5400" i="1" dirty="0" smtClean="0">
                <a:solidFill>
                  <a:schemeClr val="bg1">
                    <a:lumMod val="10000"/>
                  </a:schemeClr>
                </a:solidFill>
              </a:rPr>
              <a:t>«да», «давай», «давайте», «пусть», «пускай».</a:t>
            </a:r>
            <a:endParaRPr lang="ru-RU" sz="5400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28575">
                  <a:solidFill>
                    <a:schemeClr val="accent5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«Ориентировка»</a:t>
            </a:r>
            <a:endParaRPr lang="ru-RU" sz="6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79549982"/>
              </p:ext>
            </p:extLst>
          </p:nvPr>
        </p:nvGraphicFramePr>
        <p:xfrm>
          <a:off x="1484416" y="1690688"/>
          <a:ext cx="9203375" cy="3783837"/>
        </p:xfrm>
        <a:graphic>
          <a:graphicData uri="http://schemas.openxmlformats.org/drawingml/2006/table">
            <a:tbl>
              <a:tblPr firstRow="1" firstCol="1" bandRow="1"/>
              <a:tblGrid>
                <a:gridCol w="4601206">
                  <a:extLst>
                    <a:ext uri="{9D8B030D-6E8A-4147-A177-3AD203B41FA5}">
                      <a16:colId xmlns:a16="http://schemas.microsoft.com/office/drawing/2014/main" xmlns="" val="1636578049"/>
                    </a:ext>
                  </a:extLst>
                </a:gridCol>
                <a:gridCol w="4602169">
                  <a:extLst>
                    <a:ext uri="{9D8B030D-6E8A-4147-A177-3AD203B41FA5}">
                      <a16:colId xmlns:a16="http://schemas.microsoft.com/office/drawing/2014/main" xmlns="" val="3265952338"/>
                    </a:ext>
                  </a:extLst>
                </a:gridCol>
              </a:tblGrid>
              <a:tr h="56375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Признаки повелительного 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6039780"/>
                  </a:ext>
                </a:extLst>
              </a:tr>
              <a:tr h="786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Выражают: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err="1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риказ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просьбу, совет, команду, пожелание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2386861"/>
                  </a:ext>
                </a:extLst>
              </a:tr>
              <a:tr h="4177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Отвечают на 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8111005"/>
                  </a:ext>
                </a:extLst>
              </a:tr>
              <a:tr h="786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Образуются </a:t>
                      </a: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помощью суффикса… или…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8415719"/>
                  </a:ext>
                </a:extLst>
              </a:tr>
              <a:tr h="4430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Бывают: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6867652"/>
                  </a:ext>
                </a:extLst>
              </a:tr>
              <a:tr h="786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 мн. числе имеют окончание: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00247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8676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n w="28575">
                  <a:solidFill>
                    <a:srgbClr val="ED7D31"/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«Ориентировка»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68186541"/>
              </p:ext>
            </p:extLst>
          </p:nvPr>
        </p:nvGraphicFramePr>
        <p:xfrm>
          <a:off x="1555668" y="1852549"/>
          <a:ext cx="8894618" cy="3749053"/>
        </p:xfrm>
        <a:graphic>
          <a:graphicData uri="http://schemas.openxmlformats.org/drawingml/2006/table">
            <a:tbl>
              <a:tblPr firstRow="1" firstCol="1" bandRow="1"/>
              <a:tblGrid>
                <a:gridCol w="4446845">
                  <a:extLst>
                    <a:ext uri="{9D8B030D-6E8A-4147-A177-3AD203B41FA5}">
                      <a16:colId xmlns:a16="http://schemas.microsoft.com/office/drawing/2014/main" xmlns="" val="2649676894"/>
                    </a:ext>
                  </a:extLst>
                </a:gridCol>
                <a:gridCol w="4447773">
                  <a:extLst>
                    <a:ext uri="{9D8B030D-6E8A-4147-A177-3AD203B41FA5}">
                      <a16:colId xmlns:a16="http://schemas.microsoft.com/office/drawing/2014/main" xmlns="" val="2643682644"/>
                    </a:ext>
                  </a:extLst>
                </a:gridCol>
              </a:tblGrid>
              <a:tr h="56492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Признаки повелительного наклонения глагола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1376947"/>
                  </a:ext>
                </a:extLst>
              </a:tr>
              <a:tr h="428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Выражают: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просьбу, совет, команду, пожелание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5084773"/>
                  </a:ext>
                </a:extLst>
              </a:tr>
              <a:tr h="4186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Отвечают на 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делай?</a:t>
                      </a:r>
                      <a:r>
                        <a:rPr lang="ru-RU" sz="2400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Что сделай? Что делайте? Что Сделайте?</a:t>
                      </a:r>
                      <a:endParaRPr lang="ru-RU" sz="2400" dirty="0">
                        <a:solidFill>
                          <a:schemeClr val="accent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1255134"/>
                  </a:ext>
                </a:extLst>
              </a:tr>
              <a:tr h="4104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Образутся с помощью суффикса… или…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8910498"/>
                  </a:ext>
                </a:extLst>
              </a:tr>
              <a:tr h="444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Бывают: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1947392"/>
                  </a:ext>
                </a:extLst>
              </a:tr>
              <a:tr h="444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 мн. числе имеют окончание: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15467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228589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2">
      <a:dk1>
        <a:srgbClr val="FFFFFF"/>
      </a:dk1>
      <a:lt1>
        <a:srgbClr val="E2EFD9"/>
      </a:lt1>
      <a:dk2>
        <a:srgbClr val="C5E0B3"/>
      </a:dk2>
      <a:lt2>
        <a:srgbClr val="A8D08D"/>
      </a:lt2>
      <a:accent1>
        <a:srgbClr val="FFFFFF"/>
      </a:accent1>
      <a:accent2>
        <a:srgbClr val="D8D8D8"/>
      </a:accent2>
      <a:accent3>
        <a:srgbClr val="A5A5A5"/>
      </a:accent3>
      <a:accent4>
        <a:srgbClr val="FFC000"/>
      </a:accent4>
      <a:accent5>
        <a:srgbClr val="ED7D31"/>
      </a:accent5>
      <a:accent6>
        <a:srgbClr val="70AD47"/>
      </a:accent6>
      <a:hlink>
        <a:srgbClr val="A4CD88"/>
      </a:hlink>
      <a:folHlink>
        <a:srgbClr val="FFFFFF"/>
      </a:folHlink>
    </a:clrScheme>
    <a:fontScheme name="Другая 4">
      <a:majorFont>
        <a:latin typeface="CyrillicHover"/>
        <a:ea typeface=""/>
        <a:cs typeface=""/>
      </a:majorFont>
      <a:minorFont>
        <a:latin typeface="Calibri"/>
        <a:ea typeface=""/>
        <a:cs typeface="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455</Words>
  <Application>Microsoft Office PowerPoint</Application>
  <PresentationFormat>Произвольный</PresentationFormat>
  <Paragraphs>119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Девиз урока:</vt:lpstr>
      <vt:lpstr>Верно/неверно</vt:lpstr>
      <vt:lpstr>Тема урока:</vt:lpstr>
      <vt:lpstr>Цели урока:</vt:lpstr>
      <vt:lpstr>Слайд 5</vt:lpstr>
      <vt:lpstr> </vt:lpstr>
      <vt:lpstr>Слайд 7</vt:lpstr>
      <vt:lpstr>«Ориентировка»</vt:lpstr>
      <vt:lpstr>«Ориентировка»</vt:lpstr>
      <vt:lpstr>«Ориентировка»</vt:lpstr>
      <vt:lpstr>«Ориентировка»</vt:lpstr>
      <vt:lpstr>«Ориентировка»</vt:lpstr>
      <vt:lpstr>Внимание! Опасность!</vt:lpstr>
      <vt:lpstr>«Минное поле»</vt:lpstr>
      <vt:lpstr>«Минное поле»</vt:lpstr>
      <vt:lpstr>Цели урока: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Лапина</dc:creator>
  <cp:lastModifiedBy>1</cp:lastModifiedBy>
  <cp:revision>32</cp:revision>
  <dcterms:created xsi:type="dcterms:W3CDTF">2019-04-26T06:59:38Z</dcterms:created>
  <dcterms:modified xsi:type="dcterms:W3CDTF">2020-03-16T19:10:17Z</dcterms:modified>
</cp:coreProperties>
</file>