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6" r:id="rId2"/>
    <p:sldId id="287" r:id="rId3"/>
    <p:sldId id="341" r:id="rId4"/>
    <p:sldId id="336" r:id="rId5"/>
    <p:sldId id="344" r:id="rId6"/>
    <p:sldId id="295" r:id="rId7"/>
    <p:sldId id="339" r:id="rId8"/>
    <p:sldId id="345" r:id="rId9"/>
    <p:sldId id="347" r:id="rId10"/>
    <p:sldId id="342" r:id="rId11"/>
    <p:sldId id="346" r:id="rId12"/>
    <p:sldId id="324" r:id="rId13"/>
    <p:sldId id="331" r:id="rId14"/>
    <p:sldId id="337" r:id="rId15"/>
    <p:sldId id="348" r:id="rId16"/>
    <p:sldId id="34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702EE68-1CC8-4E98-A332-B2B2F96C4798}">
          <p14:sldIdLst>
            <p14:sldId id="326"/>
            <p14:sldId id="287"/>
            <p14:sldId id="341"/>
            <p14:sldId id="336"/>
            <p14:sldId id="344"/>
            <p14:sldId id="295"/>
            <p14:sldId id="339"/>
            <p14:sldId id="345"/>
            <p14:sldId id="347"/>
            <p14:sldId id="342"/>
            <p14:sldId id="346"/>
            <p14:sldId id="324"/>
            <p14:sldId id="331"/>
            <p14:sldId id="337"/>
            <p14:sldId id="348"/>
            <p14:sldId id="349"/>
          </p14:sldIdLst>
        </p14:section>
        <p14:section name="Раздел без заголовка" id="{F09A16F8-AD1C-4C79-84EA-E69A2F5E7A78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39966"/>
    <a:srgbClr val="FFCC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666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8B68018-34CB-42AA-9524-0253AA4EAC0B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6F424BD-F050-49DB-9FA8-7B34CEC1F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466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F424BD-F050-49DB-9FA8-7B34CEC1F69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04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F424BD-F050-49DB-9FA8-7B34CEC1F69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7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goodwp.com_2663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f18e27cabbe0b7aa61faf9041d48996c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3857625"/>
            <a:ext cx="25431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mult96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>
          <a:xfrm>
            <a:off x="5715008" y="3571852"/>
            <a:ext cx="2286016" cy="3286148"/>
          </a:xfrm>
          <a:prstGeom prst="parallelogram">
            <a:avLst/>
          </a:prstGeom>
        </p:spPr>
      </p:pic>
      <p:pic>
        <p:nvPicPr>
          <p:cNvPr id="7" name="Рисунок 9" descr="coozsws3317863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руглая лента лицом вверх 10"/>
          <p:cNvSpPr/>
          <p:nvPr userDrawn="1"/>
        </p:nvSpPr>
        <p:spPr>
          <a:xfrm>
            <a:off x="714375" y="1500188"/>
            <a:ext cx="7572375" cy="2071687"/>
          </a:xfrm>
          <a:prstGeom prst="ellipseRibbon2">
            <a:avLst>
              <a:gd name="adj1" fmla="val 25000"/>
              <a:gd name="adj2" fmla="val 73867"/>
              <a:gd name="adj3" fmla="val 12500"/>
            </a:avLst>
          </a:prstGeom>
          <a:solidFill>
            <a:srgbClr val="FFCCCC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500174"/>
            <a:ext cx="4429156" cy="1470025"/>
          </a:xfrm>
        </p:spPr>
        <p:txBody>
          <a:bodyPr/>
          <a:lstStyle>
            <a:lvl1pPr>
              <a:defRPr b="1" spc="300">
                <a:solidFill>
                  <a:srgbClr val="339966"/>
                </a:solidFill>
                <a:latin typeface="Monotype Corsiv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171952"/>
            <a:ext cx="2714644" cy="2186006"/>
          </a:xfrm>
        </p:spPr>
        <p:txBody>
          <a:bodyPr/>
          <a:lstStyle>
            <a:lvl1pPr marL="0" indent="0" algn="ctr">
              <a:buNone/>
              <a:defRPr i="0" spc="300">
                <a:solidFill>
                  <a:srgbClr val="00B050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9F871-4AC6-461B-83FB-DEE248DC5AFD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488DF-BCC1-4214-994E-AF2DEDF14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E7953-EFBF-4FE2-BC95-75B21C369168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EAF75-E456-4781-BF78-47C79A2BB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28433-80DF-4DA3-AADF-E2D94B3E1818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A9519-4EAB-482F-A7AF-895B920D2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39252-6B6C-4109-B51E-DF44759383F4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B465B-BEC8-44F3-AFFB-9F88572AB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6CDFA-DD80-409A-B7ED-2A831EE7F013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3DFE5-3C3E-423C-B3A2-6DD7742E2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B6B08-31B4-4196-BACF-7D5260BF3498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CF145-FA36-4DAB-A7A3-5BF2B2F19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77846664_Buratino_za_partoy.png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43750" y="5214938"/>
            <a:ext cx="17859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 userDrawn="1"/>
        </p:nvSpPr>
        <p:spPr>
          <a:xfrm>
            <a:off x="214282" y="214290"/>
            <a:ext cx="8715436" cy="6500858"/>
          </a:xfrm>
          <a:prstGeom prst="rect">
            <a:avLst/>
          </a:prstGeom>
          <a:noFill/>
          <a:ln w="76200">
            <a:solidFill>
              <a:srgbClr val="00FF00"/>
            </a:solidFill>
          </a:ln>
          <a:effectLst>
            <a:glow rad="101600">
              <a:srgbClr val="00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B1F7DC-8C19-47FE-931F-741115EA530A}" type="datetimeFigureOut">
              <a:rPr lang="ru-RU"/>
              <a:pPr>
                <a:defRPr/>
              </a:pPr>
              <a:t>08.04.2026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4E1739-1356-4EF1-9819-856DE6C27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59" r:id="rId7"/>
    <p:sldLayoutId id="2147483668" r:id="rId8"/>
    <p:sldLayoutId id="2147483658" r:id="rId9"/>
    <p:sldLayoutId id="2147483657" r:id="rId10"/>
    <p:sldLayoutId id="2147483656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 descr="Картинки по запросу шаблон презентации театр дети и родител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8" y="188913"/>
            <a:ext cx="8569325" cy="638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547664" y="549275"/>
            <a:ext cx="7220099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 учреждение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 18 «Родничок» общеразвивающего вида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Минусинск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«Семейный театр в детском саду: совместная деятельность педагогов,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и детей»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разработки: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Нигматулина</a:t>
            </a: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</a:t>
            </a:r>
            <a:r>
              <a:rPr lang="ru-RU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Гордеевна</a:t>
            </a: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Геннадьевна,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читель-дефектолог</a:t>
            </a:r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Спектакль «Рукавичка» для ребят детского сада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User\Desktop\Семейный театр практика\Руковичка\IMG_943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18424"/>
            <a:ext cx="2736304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Семейный театр практика\Руковичка\IMG_943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68" y="3645024"/>
            <a:ext cx="2391464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Семейный театр практика\Руковичка\IMG_9430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14624"/>
            <a:ext cx="1800200" cy="2145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Семейный театр практика\Руковичка\IMG_943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14624"/>
            <a:ext cx="1957705" cy="2139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Семейный театр практика\Руковичка\IMG_9429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999" y="3657394"/>
            <a:ext cx="2366010" cy="1775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Семейный театр практика\Руковичка\IMG_9428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84" y="3645024"/>
            <a:ext cx="2565871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5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608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Детско-родительская встреча </a:t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Использование театра в совместной деятельности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родителей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детей с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ОВЗ»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Семейный театр практика\детско-родительская встреча 1\Театр и дети (новость)\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4360"/>
            <a:ext cx="2160240" cy="244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6776"/>
            <a:ext cx="2880320" cy="2442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User\Desktop\Семейный театр практика\детско-родительская встреча 1\Театр и дети (новость)\7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54976"/>
            <a:ext cx="2689860" cy="234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Семейный театр практика\детско-родительская встреча 1\Театр и дети (новость)\5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248" y="1706776"/>
            <a:ext cx="2811780" cy="2442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Семейный театр практика\детско-родительская встреча 1\Театр и дети (новость)\11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72985"/>
            <a:ext cx="2727960" cy="2342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7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1728192"/>
          </a:xfrm>
        </p:spPr>
        <p:txBody>
          <a:bodyPr/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Третий этап – итоговый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был посвящён организации и проведению недели «Мы – вместе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!».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568951" cy="720079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Театрально-литературная гостиная «Домовёнок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Кузя к нам в гости идёт, викторину по сказкам с собою ведёт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4" name="Объект 3" descr="C:\Users\User\Desktop\Семейный театр практика\Кузя к нам в гости идёт\IMG_9422.PN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16" y="3595712"/>
            <a:ext cx="3312368" cy="221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Семейный театр практика\Кузя к нам в гости идёт\IMG_9424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8"/>
          <a:stretch/>
        </p:blipFill>
        <p:spPr bwMode="auto">
          <a:xfrm>
            <a:off x="441584" y="3573016"/>
            <a:ext cx="2880320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Desktop\Семейный театр практика\Кузя к нам в гости идёт\IMG_9427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002968"/>
            <a:ext cx="280831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Семейный театр практика\Кузя к нам в гости идёт\IMG_9426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73624"/>
            <a:ext cx="2376264" cy="2135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Семейный театр практика\Кузя к нам в гости идёт\IMG_942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6" y="980728"/>
            <a:ext cx="2547295" cy="2128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кругу семьи</a:t>
            </a: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User\Desktop\Семейный театр практика\IMG_929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3"/>
          <a:stretch/>
        </p:blipFill>
        <p:spPr bwMode="auto">
          <a:xfrm>
            <a:off x="5940152" y="1357288"/>
            <a:ext cx="2592288" cy="23031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57287"/>
            <a:ext cx="2808312" cy="230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user\Desktop\IMG_20180325_0804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80" y="3761328"/>
            <a:ext cx="2292920" cy="2585155"/>
          </a:xfrm>
          <a:prstGeom prst="rect">
            <a:avLst/>
          </a:prstGeom>
          <a:noFill/>
        </p:spPr>
      </p:pic>
      <p:pic>
        <p:nvPicPr>
          <p:cNvPr id="10" name="Объект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12603" y="3755752"/>
            <a:ext cx="2827549" cy="259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esktop\Семейный театр практика\IMG_930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57288"/>
            <a:ext cx="2160240" cy="230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3" descr="C:\Users\user\Desktop\IMG_20180325_114728.jpg"/>
          <p:cNvPicPr>
            <a:picLocks noChangeAspect="1" noChangeArrowheads="1"/>
          </p:cNvPicPr>
          <p:nvPr/>
        </p:nvPicPr>
        <p:blipFill rotWithShape="1">
          <a:blip r:embed="rId7" cstate="print"/>
          <a:srcRect t="18786"/>
          <a:stretch/>
        </p:blipFill>
        <p:spPr bwMode="auto">
          <a:xfrm>
            <a:off x="6229770" y="3777669"/>
            <a:ext cx="2417492" cy="2617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АОП\РАОП 2023\Родклуб октябрь 2022 г\Семейный театр\DSC002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267235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 cstate="print"/>
          <a:srcRect l="16789" t="11320" r="19720"/>
          <a:stretch/>
        </p:blipFill>
        <p:spPr bwMode="auto">
          <a:xfrm>
            <a:off x="3335928" y="4221088"/>
            <a:ext cx="26642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РАОП\РАОП 2023\Родклуб октябрь 2022 г\Семейный театр\DSC0024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21088"/>
            <a:ext cx="2520280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Детско-родительская встреча</a:t>
            </a:r>
            <a:b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«По дорогам сказок»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:\ФОТО СКАЗКА\IMG_9563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3534504" cy="2592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076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79107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930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3"/>
          <p:cNvSpPr>
            <a:spLocks noChangeArrowheads="1"/>
          </p:cNvSpPr>
          <p:nvPr/>
        </p:nvSpPr>
        <p:spPr bwMode="auto">
          <a:xfrm>
            <a:off x="457200" y="476250"/>
            <a:ext cx="82089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cs typeface="Calibri" pitchFamily="34" charset="0"/>
              </a:rPr>
              <a:t>   </a:t>
            </a:r>
            <a:endParaRPr lang="ru-RU" sz="3200" dirty="0" smtClean="0">
              <a:solidFill>
                <a:srgbClr val="002060"/>
              </a:solidFill>
              <a:cs typeface="Calibri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соответствии с Федеральным законом «Об образовании в Российской Федерации» от 29.12.2012 № 273  одной из основных задач, стоящих перед детским садом, является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«Взаимодействие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семьей для обеспечения полноценного развития личности ребенка».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Calibri" pitchFamily="34" charset="0"/>
            </a:endParaRPr>
          </a:p>
        </p:txBody>
      </p:sp>
      <p:pic>
        <p:nvPicPr>
          <p:cNvPr id="2054" name="Picture 6" descr="Картинки по запросу семья ребенка с овз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3071810"/>
            <a:ext cx="5715040" cy="287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5618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«Семейный театр в детском саду: совместная деятельность педагогов, родителей и детей»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00034" y="1643050"/>
            <a:ext cx="8258204" cy="4525963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непонимание родителями роли театрализованной деятельности в речевом развитии ребёнка.  Для  организации такой деятельности родителям нужны специальные знания и умения, поэтому реализован проект  «Семейный театр в детском саду: совместная деятельность педагогов, родителей и детей».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творческий.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Руководители проекта: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учитель-логопед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Нигматулина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Оксана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Гордеевна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учитель-дефектолог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Говоркова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Оксана Геннадьевна.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педагоги МДОБУ (логопед, дефектолог, воспитатели средней и старших групп комбинированной и компенсирующей направленности); дети с ОВЗ (с задержкой психического развития (ЗПР),  с тяжёлыми нарушениями речи (ТНР));  родители. 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долгосрочный проект (учебный год).</a:t>
            </a:r>
          </a:p>
          <a:p>
            <a:pPr marL="0" indent="0" algn="just">
              <a:buNone/>
            </a:pP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04024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8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>
          <a:xfrm>
            <a:off x="539552" y="836712"/>
            <a:ext cx="8280920" cy="5688632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приобщение родителей к совместной театральной деятельности с детьми через организацию семейного театра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специалистов: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включить детей с ОВЗ  в  совместную театрализованную деятельность, создать условия для демонстрации  речевого опыта;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корригировать речевые нарушения у детей с ОВЗ;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организовать взаимодействие детей с ОВЗ  со сверстниками и родителями через речь и театр;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повысить психолого-педагогическую грамотность родителей, раскрыть возможности театрализованной деятельности дома; 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показать приёмы моделирования и проигрывания диалогов.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детей с ОВЗ: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участвовать в совместной театрализовано-игровой деятельности, согласовывать действия;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устанавливать эмоциональный контакт со сверстниками, родителями, проявлять инициативу.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родителей: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партнёрские отношения с детьми и специалистами (учителем-логопедом, учителем-дефектологом);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повысить психолого-педагогическую грамотность.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59340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Ожидаемый результат: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улучшение речи у детей с ОВЗ, расширение кругозора, развитие коммуникативных навыков и культуры взаимодействия со сверстниками и взрослыми; 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грамотности родителей;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активизация участников в театральной среде.</a:t>
            </a:r>
          </a:p>
          <a:p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реализации проекта проводилась в три этапа. </a:t>
            </a:r>
          </a:p>
        </p:txBody>
      </p:sp>
    </p:spTree>
    <p:extLst>
      <p:ext uri="{BB962C8B-B14F-4D97-AF65-F5344CB8AC3E}">
        <p14:creationId xmlns:p14="http://schemas.microsoft.com/office/powerpoint/2010/main" val="371208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90550" y="188912"/>
            <a:ext cx="8229600" cy="6192416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Первый этап – организационный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включение детей с ОВЗ в совместную театрально-игровую деятельность.  </a:t>
            </a: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Театрально-игровая гостиная «Вместе весело играть»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Семейный театр практика\вместе весело играть\DSC0196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84" y="1259224"/>
            <a:ext cx="2592288" cy="2318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Семейный театр практика\вместе весело играть\IMG_8872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822" y="4005064"/>
            <a:ext cx="2999692" cy="2337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Семейный театр практика\вместе весело играть\IMG_888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5" b="7411"/>
          <a:stretch/>
        </p:blipFill>
        <p:spPr bwMode="auto">
          <a:xfrm>
            <a:off x="1547664" y="4005064"/>
            <a:ext cx="2344291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Семейный театр практика\вместе весело играть\IMG_888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93504"/>
            <a:ext cx="2016224" cy="2284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Семейный театр практика\вместе весело играть\IMG_8873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4" b="16170"/>
          <a:stretch/>
        </p:blipFill>
        <p:spPr bwMode="auto">
          <a:xfrm>
            <a:off x="6444208" y="1268760"/>
            <a:ext cx="2200612" cy="23093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>
          <a:xfrm>
            <a:off x="287338" y="333375"/>
            <a:ext cx="8605142" cy="647353"/>
          </a:xfrm>
        </p:spPr>
        <p:txBody>
          <a:bodyPr/>
          <a:lstStyle/>
          <a:p>
            <a:pPr algn="l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Театрально-игровая гостиная «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читаем, в игры играем»</a:t>
            </a:r>
          </a:p>
        </p:txBody>
      </p:sp>
      <p:pic>
        <p:nvPicPr>
          <p:cNvPr id="4" name="Рисунок 3" descr="C:\Users\User\Desktop\Семейный театр практика\ладушки\IMG_889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51"/>
          <a:stretch/>
        </p:blipFill>
        <p:spPr bwMode="auto">
          <a:xfrm>
            <a:off x="4644008" y="5046996"/>
            <a:ext cx="2592288" cy="15770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Семейный театр практика\ладушки\IMG_889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01010"/>
            <a:ext cx="2448272" cy="1765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Семейный театр практика\ладушки\IMG_889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5046997"/>
            <a:ext cx="2376263" cy="1577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Семейный театр практика\ладушки\IMG_889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96322"/>
            <a:ext cx="2304256" cy="1765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Семейный театр практика\ладушки\IMG_889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045" y="1201852"/>
            <a:ext cx="2607211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Семейный театр практика\ладушки\IMG_889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088" y="1201852"/>
            <a:ext cx="2082800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Семейный театр практика\ладушки\IMG_8900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7" t="15499" r="897" b="8786"/>
          <a:stretch/>
        </p:blipFill>
        <p:spPr bwMode="auto">
          <a:xfrm>
            <a:off x="323529" y="1161728"/>
            <a:ext cx="2160240" cy="1808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41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90550" y="188912"/>
            <a:ext cx="8229600" cy="6192416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этап – основной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агитация родителей к созданию семейного театра, помощь в организации театральных постановок с учётом возрастных и индивидуальных особенностей детей и установление речевого общения дошкольников со сверстниками и взрослыми.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28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278</Words>
  <Application>Microsoft Office PowerPoint</Application>
  <PresentationFormat>Экран (4:3)</PresentationFormat>
  <Paragraphs>44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Проект  «Семейный театр в детском саду: совместная деятельность педагогов, родителей и детей»</vt:lpstr>
      <vt:lpstr>Цель: приобщение родителей к совместной театральной деятельности с детьми через организацию семейного театра. Задачи:  Для специалистов: включить детей с ОВЗ  в  совместную театрализованную деятельность, создать условия для демонстрации  речевого опыта; корригировать речевые нарушения у детей с ОВЗ; организовать взаимодействие детей с ОВЗ  со сверстниками и родителями через речь и театр; повысить психолого-педагогическую грамотность родителей, раскрыть возможности театрализованной деятельности дома;  показать приёмы моделирования и проигрывания диалогов. Для детей с ОВЗ: участвовать в совместной театрализовано-игровой деятельности, согласовывать действия; устанавливать эмоциональный контакт со сверстниками, родителями, проявлять инициативу. Для родителей:  формировать партнёрские отношения с детьми и специалистами (учителем-логопедом, учителем-дефектологом); повысить психолого-педагогическую грамотность.  </vt:lpstr>
      <vt:lpstr>Презентация PowerPoint</vt:lpstr>
      <vt:lpstr>Первый этап – организационный Цель: включение детей с ОВЗ в совместную театрально-игровую деятельность.   </vt:lpstr>
      <vt:lpstr>Театрально-игровая гостиная «Вместе весело играть»</vt:lpstr>
      <vt:lpstr>Театрально-игровая гостиная «Потешки читаем, в игры играем»</vt:lpstr>
      <vt:lpstr>Второй этап – основной Цель:  агитация родителей к созданию семейного театра, помощь в организации театральных постановок с учётом возрастных и индивидуальных особенностей детей и установление речевого общения дошкольников со сверстниками и взрослыми. </vt:lpstr>
      <vt:lpstr>Спектакль «Рукавичка» для ребят детского сада</vt:lpstr>
      <vt:lpstr>Детско-родительская встреча  «Использование театра в совместной деятельности  родителей и детей с ОВЗ» </vt:lpstr>
      <vt:lpstr>Третий этап – итоговый – был посвящён организации и проведению недели «Мы – вместе!».</vt:lpstr>
      <vt:lpstr>Театрально-литературная гостиная «Домовёнок Кузя к нам в гости идёт, викторину по сказкам с собою ведёт»</vt:lpstr>
      <vt:lpstr>В кругу семьи</vt:lpstr>
      <vt:lpstr>Детско-родительская встреча  «По дорогам сказок»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Золотой ключик</dc:subject>
  <dc:creator>corowina</dc:creator>
  <cp:lastModifiedBy>User</cp:lastModifiedBy>
  <cp:revision>220</cp:revision>
  <dcterms:created xsi:type="dcterms:W3CDTF">2014-06-01T10:59:32Z</dcterms:created>
  <dcterms:modified xsi:type="dcterms:W3CDTF">2026-04-08T04:25:17Z</dcterms:modified>
</cp:coreProperties>
</file>