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5" r:id="rId4"/>
    <p:sldId id="266" r:id="rId5"/>
    <p:sldId id="272" r:id="rId6"/>
    <p:sldId id="268" r:id="rId7"/>
    <p:sldId id="267" r:id="rId8"/>
    <p:sldId id="257" r:id="rId9"/>
    <p:sldId id="262" r:id="rId10"/>
    <p:sldId id="258" r:id="rId11"/>
    <p:sldId id="259" r:id="rId12"/>
    <p:sldId id="260" r:id="rId13"/>
    <p:sldId id="263" r:id="rId14"/>
    <p:sldId id="261" r:id="rId15"/>
    <p:sldId id="264" r:id="rId16"/>
    <p:sldId id="273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70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72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2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13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23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99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66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4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5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612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89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2FD3F-AF89-4250-A001-9896FBC85D42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74001-ACF2-4DB9-BE1D-D4831FB29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26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labs-org.ru/wp-content/uploads/2016/10/1-9.pn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9510" y="366528"/>
            <a:ext cx="6096000" cy="1047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Областное государственное автономное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образовательное учреждение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«Алексеевский колледж»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5928" y="1555847"/>
            <a:ext cx="84024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Оператор ВЫБОРА на </a:t>
            </a:r>
            <a:r>
              <a:rPr lang="ru-RU" sz="4400" b="1" cap="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языке запросов </a:t>
            </a:r>
            <a:r>
              <a:rPr lang="ru-RU" sz="4400" b="1" cap="all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SQL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8244" y="4607982"/>
            <a:ext cx="6096000" cy="8356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00400">
              <a:lnSpc>
                <a:spcPct val="115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ru-RU" sz="1400" b="1" dirty="0" smtClean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Зюбан Елена Вячеславовна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200400">
              <a:lnSpc>
                <a:spcPct val="115000"/>
              </a:lnSpc>
              <a:spcAft>
                <a:spcPts val="0"/>
              </a:spcAft>
              <a:tabLst>
                <a:tab pos="3060065" algn="ctr"/>
              </a:tabLs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ОГАПОУ «Алексеевский колледж»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13380" y="6055772"/>
            <a:ext cx="1887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Алексеевка, 2022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1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12137" y="2657480"/>
            <a:ext cx="90615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last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FROM Employees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98498" y="1305967"/>
            <a:ext cx="39950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найди ошибку</a:t>
            </a: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57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48000" y="2705725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</a:t>
            </a:r>
            <a:r>
              <a:rPr lang="en-US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-US" sz="4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en-US" sz="4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Employees</a:t>
            </a:r>
            <a:endParaRPr lang="ru-RU" sz="4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368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89316" y="1529378"/>
            <a:ext cx="39950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ошибку</a:t>
            </a: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12" y="5140514"/>
            <a:ext cx="7191375" cy="971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1003" y="2285614"/>
            <a:ext cx="106452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Выберем записи из «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которых соответствует имени «Александр»:</a:t>
            </a:r>
          </a:p>
          <a:p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</a:t>
            </a:r>
            <a:r>
              <a:rPr lang="en-US" sz="28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US" sz="28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Александр;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22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312" y="5140514"/>
            <a:ext cx="7191375" cy="9715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01003" y="2285614"/>
            <a:ext cx="106452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Выберем записи из «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которых соответствует имени «Александр»:</a:t>
            </a:r>
          </a:p>
          <a:p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</a:t>
            </a:r>
            <a:r>
              <a:rPr lang="en-US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US" sz="280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='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Александр';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271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98498" y="1690688"/>
            <a:ext cx="39950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ошибку</a:t>
            </a:r>
            <a:r>
              <a:rPr lang="en-US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828836"/>
            <a:ext cx="6096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Выберем из «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записи, где имя автора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«се»:</a:t>
            </a:r>
          </a:p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US" sz="2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LIKE '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се…';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062" y="5494205"/>
            <a:ext cx="8748756" cy="99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336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828836"/>
            <a:ext cx="6096000" cy="252376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Выберем из «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записи, где имя автора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«се»: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WHERE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LIKE '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се%';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0062" y="5494205"/>
            <a:ext cx="8748756" cy="99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3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988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7504" y="1023786"/>
            <a:ext cx="11566567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запрос на выборку в режиме SQL всех значений полей ИМЯ и ФАМИЛИЯ из таблицы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запрос на выборку в режиме SQL всех столбцов таблицы СПИСОК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запрос на выборку в режиме SQL названий городов, где проживают студенты, сведения о которых находятся в таблице ЛИЧНЫЕ_ДАННЫЕ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№4.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запрос на выборку в режиме SQL, выполняющий выборку имен всех студентов с фамилией Воробьёв, сведения о которых находятся в таблице СПИСОК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№5.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запрос на выборку в режиме SQL для получения имен и фамилий студентов, обучающихся в группе УИТ-41 и получающих стипендию (размер стипендии больше нуля).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64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19226105">
            <a:off x="2630535" y="2644170"/>
            <a:ext cx="693093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</a:t>
            </a:r>
            <a:endParaRPr lang="ru-RU" sz="96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2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109" y="653143"/>
            <a:ext cx="5462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1891" y="1781299"/>
            <a:ext cx="1086592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Интерактивный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 «Оператор ВЫБОРА на языке запросов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SQL» часть1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плакат «Оператор ВЫБОРА на языке запросов SQL»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Примеры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Упражнения «Найди ошибку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Задание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40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3761" y="371058"/>
            <a:ext cx="104740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Синтаксис оператора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  <a:endParaRPr lang="ru-RU" sz="3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en-US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[ALL|DISTINCT]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(&lt;</a:t>
            </a:r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полей&gt;|*)</a:t>
            </a:r>
          </a:p>
          <a:p>
            <a:endParaRPr lang="ru-RU" sz="2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28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таблиц&gt;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&lt;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Предикат-условие выборки или соединения&gt;]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BY &lt;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 результата&gt;]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HAVING &lt;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Предикат-условие для группы&gt;]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ORDER BY &lt;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полей, по которым упорядочить вывод&gt;]</a:t>
            </a:r>
          </a:p>
        </p:txBody>
      </p:sp>
      <p:sp>
        <p:nvSpPr>
          <p:cNvPr id="9" name="Крест 8"/>
          <p:cNvSpPr/>
          <p:nvPr/>
        </p:nvSpPr>
        <p:spPr>
          <a:xfrm>
            <a:off x="736267" y="938149"/>
            <a:ext cx="344385" cy="403761"/>
          </a:xfrm>
          <a:prstGeom prst="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нак запрета 9"/>
          <p:cNvSpPr/>
          <p:nvPr/>
        </p:nvSpPr>
        <p:spPr>
          <a:xfrm>
            <a:off x="1140032" y="950022"/>
            <a:ext cx="451262" cy="403761"/>
          </a:xfrm>
          <a:prstGeom prst="noSmoking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2208811" y="1876301"/>
            <a:ext cx="8811491" cy="5627716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 выбора SELECT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запросов (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Query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SQL состоит из единственного оператора SELECT. Этот единственный оператор поиска реализует все операции реляционной алгебры</a:t>
            </a:r>
            <a:r>
              <a:rPr lang="ru-RU" dirty="0"/>
              <a:t>.</a:t>
            </a:r>
          </a:p>
        </p:txBody>
      </p:sp>
      <p:sp>
        <p:nvSpPr>
          <p:cNvPr id="12" name="Крест 11"/>
          <p:cNvSpPr/>
          <p:nvPr/>
        </p:nvSpPr>
        <p:spPr>
          <a:xfrm>
            <a:off x="2036618" y="902522"/>
            <a:ext cx="344385" cy="403761"/>
          </a:xfrm>
          <a:prstGeom prst="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нак запрета 12"/>
          <p:cNvSpPr/>
          <p:nvPr/>
        </p:nvSpPr>
        <p:spPr>
          <a:xfrm>
            <a:off x="2452256" y="938150"/>
            <a:ext cx="451262" cy="403761"/>
          </a:xfrm>
          <a:prstGeom prst="noSmoking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2208811" y="1876301"/>
            <a:ext cx="9060872" cy="4880759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Здесь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Ключевое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означает, что в результирующий набор строк включаются все строки, удовлетворяющие условиям запроса. Значит, в результирующий набор могут попасть одинаковые строки. И это нарушение принципов теории отношений (в отличие от реляционной алгебры, где по умолчанию предполагается отсутствие дубликатов в каждом результирующем отношении). </a:t>
            </a:r>
          </a:p>
        </p:txBody>
      </p:sp>
      <p:sp>
        <p:nvSpPr>
          <p:cNvPr id="19" name="Блок-схема: документ 18"/>
          <p:cNvSpPr/>
          <p:nvPr/>
        </p:nvSpPr>
        <p:spPr>
          <a:xfrm>
            <a:off x="2208810" y="1876301"/>
            <a:ext cx="9832769" cy="407323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Ключевое слово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DISTINCT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означает, что в результирующий набор включаются только различные строки, то есть дубликаты строк результата не включаются в набор.</a:t>
            </a:r>
          </a:p>
        </p:txBody>
      </p:sp>
      <p:sp>
        <p:nvSpPr>
          <p:cNvPr id="20" name="Крест 19"/>
          <p:cNvSpPr/>
          <p:nvPr/>
        </p:nvSpPr>
        <p:spPr>
          <a:xfrm>
            <a:off x="3263787" y="940389"/>
            <a:ext cx="344385" cy="403761"/>
          </a:xfrm>
          <a:prstGeom prst="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Знак запрета 20"/>
          <p:cNvSpPr/>
          <p:nvPr/>
        </p:nvSpPr>
        <p:spPr>
          <a:xfrm>
            <a:off x="3814869" y="915833"/>
            <a:ext cx="451262" cy="403761"/>
          </a:xfrm>
          <a:prstGeom prst="noSmoking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Блок-схема: документ 21"/>
          <p:cNvSpPr/>
          <p:nvPr/>
        </p:nvSpPr>
        <p:spPr>
          <a:xfrm>
            <a:off x="2208809" y="1876300"/>
            <a:ext cx="10248407" cy="351509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*. (звездочка)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означает, что в результирующий набор включаются все столбцы из исходных таблиц запроса.</a:t>
            </a:r>
          </a:p>
        </p:txBody>
      </p:sp>
      <p:sp>
        <p:nvSpPr>
          <p:cNvPr id="23" name="Крест 22"/>
          <p:cNvSpPr/>
          <p:nvPr/>
        </p:nvSpPr>
        <p:spPr>
          <a:xfrm>
            <a:off x="7502155" y="938148"/>
            <a:ext cx="344385" cy="403761"/>
          </a:xfrm>
          <a:prstGeom prst="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Знак запрета 23"/>
          <p:cNvSpPr/>
          <p:nvPr/>
        </p:nvSpPr>
        <p:spPr>
          <a:xfrm>
            <a:off x="8003809" y="940389"/>
            <a:ext cx="451262" cy="403761"/>
          </a:xfrm>
          <a:prstGeom prst="noSmoking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Блок-схема: документ 24"/>
          <p:cNvSpPr/>
          <p:nvPr/>
        </p:nvSpPr>
        <p:spPr>
          <a:xfrm>
            <a:off x="2208811" y="1876300"/>
            <a:ext cx="9431254" cy="351509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задается перечень исходных отношений (таблиц) запроса.</a:t>
            </a:r>
          </a:p>
        </p:txBody>
      </p:sp>
      <p:sp>
        <p:nvSpPr>
          <p:cNvPr id="26" name="Крест 25"/>
          <p:cNvSpPr/>
          <p:nvPr/>
        </p:nvSpPr>
        <p:spPr>
          <a:xfrm>
            <a:off x="540162" y="1766050"/>
            <a:ext cx="344385" cy="403761"/>
          </a:xfrm>
          <a:prstGeom prst="plu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Знак запрета 26"/>
          <p:cNvSpPr/>
          <p:nvPr/>
        </p:nvSpPr>
        <p:spPr>
          <a:xfrm>
            <a:off x="1080652" y="1770701"/>
            <a:ext cx="451262" cy="403761"/>
          </a:xfrm>
          <a:prstGeom prst="noSmoking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Управляющая кнопка: далее 27">
            <a:hlinkClick r:id="" action="ppaction://hlinkshowjump?jump=nextslide" highlightClick="1"/>
          </p:cNvPr>
          <p:cNvSpPr/>
          <p:nvPr/>
        </p:nvSpPr>
        <p:spPr>
          <a:xfrm>
            <a:off x="11269683" y="6126480"/>
            <a:ext cx="771896" cy="447315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5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6" grpId="0" animBg="1"/>
      <p:bldP spid="16" grpId="1" animBg="1"/>
      <p:bldP spid="19" grpId="0" animBg="1"/>
      <p:bldP spid="19" grpId="2" animBg="1"/>
      <p:bldP spid="22" grpId="1" animBg="1"/>
      <p:bldP spid="22" grpId="2" animBg="1"/>
      <p:bldP spid="22" grpId="3" animBg="1"/>
      <p:bldP spid="25" grpId="0" animBg="1"/>
      <p:bldP spid="2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2514" y="697229"/>
            <a:ext cx="109728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Синтаксис оператора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lvl="0"/>
            <a:r>
              <a:rPr lang="en-US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  <a:r>
              <a:rPr lang="ru-RU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[ALL|DISTINCT]</a:t>
            </a:r>
            <a:r>
              <a:rPr lang="ru-RU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(&lt;</a:t>
            </a:r>
            <a:r>
              <a:rPr lang="ru-RU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полей&gt;|*)</a:t>
            </a:r>
          </a:p>
          <a:p>
            <a:pPr lvl="0"/>
            <a:endParaRPr lang="ru-RU" sz="2800" b="1" dirty="0">
              <a:solidFill>
                <a:srgbClr val="70AD4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&lt;</a:t>
            </a:r>
            <a:r>
              <a:rPr lang="ru-RU" sz="2800" b="1" dirty="0">
                <a:solidFill>
                  <a:srgbClr val="70AD4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таблиц&gt;</a:t>
            </a:r>
          </a:p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&lt;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Предикат-условие выборки или соединения&gt;]</a:t>
            </a:r>
          </a:p>
          <a:p>
            <a:pPr lvl="0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BY &lt;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 результата&gt;]</a:t>
            </a:r>
          </a:p>
          <a:p>
            <a:pPr lvl="0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&lt;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Предикат-условие для группы&gt;]</a:t>
            </a:r>
          </a:p>
          <a:p>
            <a:pPr lvl="0"/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BY &lt;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полей, по которым упорядочить вывод&gt;]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21" y="3017044"/>
            <a:ext cx="354012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37" y="3017043"/>
            <a:ext cx="4635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Блок-схема: документ 3"/>
          <p:cNvSpPr/>
          <p:nvPr/>
        </p:nvSpPr>
        <p:spPr>
          <a:xfrm>
            <a:off x="3087584" y="106878"/>
            <a:ext cx="8728364" cy="3324503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задаются условия отбора строк результата или условия соединения кортежей исходных таблиц, подобно операции условного соединения в реляционной алгебре.</a:t>
            </a: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418613"/>
            <a:ext cx="965530" cy="439387"/>
          </a:xfrm>
          <a:prstGeom prst="actionButtonBackPreviou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11115304" y="6418613"/>
            <a:ext cx="1076696" cy="439387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21" y="3848316"/>
            <a:ext cx="354012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37" y="3848315"/>
            <a:ext cx="4635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Блок-схема: документ 6"/>
          <p:cNvSpPr/>
          <p:nvPr/>
        </p:nvSpPr>
        <p:spPr>
          <a:xfrm>
            <a:off x="3087584" y="106878"/>
            <a:ext cx="8312728" cy="3741437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BY 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задается список полей группировки.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99" y="4738965"/>
            <a:ext cx="354012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84" y="4721213"/>
            <a:ext cx="4635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Блок-схема: документ 14"/>
          <p:cNvSpPr/>
          <p:nvPr/>
        </p:nvSpPr>
        <p:spPr>
          <a:xfrm>
            <a:off x="3087584" y="71962"/>
            <a:ext cx="7778338" cy="446441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</a:t>
            </a:r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задаются предикаты-условия, накладываемые на каждую группу.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99" y="5570238"/>
            <a:ext cx="354012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84" y="5570238"/>
            <a:ext cx="4635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Блок-схема: документ 17"/>
          <p:cNvSpPr/>
          <p:nvPr/>
        </p:nvSpPr>
        <p:spPr>
          <a:xfrm>
            <a:off x="3087584" y="106878"/>
            <a:ext cx="7778338" cy="5759532"/>
          </a:xfrm>
          <a:prstGeom prst="flowChartDocumen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BY 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задается список полей упорядочения результата, то есть список полей, который определяет порядок сортировки в результирующем отношении. </a:t>
            </a:r>
          </a:p>
        </p:txBody>
      </p:sp>
    </p:spTree>
    <p:extLst>
      <p:ext uri="{BB962C8B-B14F-4D97-AF65-F5344CB8AC3E}">
        <p14:creationId xmlns:p14="http://schemas.microsoft.com/office/powerpoint/2010/main" val="39861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15" grpId="0" animBg="1"/>
      <p:bldP spid="15" grpId="1" animBg="1"/>
      <p:bldP spid="15" grpId="2" animBg="1"/>
      <p:bldP spid="15" grpId="3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6971" y="190005"/>
            <a:ext cx="3705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450367"/>
              </p:ext>
            </p:extLst>
          </p:nvPr>
        </p:nvGraphicFramePr>
        <p:xfrm>
          <a:off x="819397" y="1253343"/>
          <a:ext cx="9721734" cy="762000"/>
        </p:xfrm>
        <a:graphic>
          <a:graphicData uri="http://schemas.openxmlformats.org/drawingml/2006/table">
            <a:tbl>
              <a:tblPr/>
              <a:tblGrid>
                <a:gridCol w="9721734"/>
              </a:tblGrid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4400" b="1" dirty="0">
                          <a:solidFill>
                            <a:srgbClr val="99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</a:t>
                      </a: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4400" dirty="0">
                          <a:solidFill>
                            <a:srgbClr val="66CC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4400" b="1" dirty="0">
                          <a:solidFill>
                            <a:srgbClr val="99333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teachers;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EEE"/>
                    </a:solidFill>
                  </a:tcPr>
                </a:tc>
              </a:tr>
            </a:tbl>
          </a:graphicData>
        </a:graphic>
      </p:graphicFrame>
      <p:pic>
        <p:nvPicPr>
          <p:cNvPr id="3076" name="Picture 4" descr="sql запрос select 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54" y="2171783"/>
            <a:ext cx="5937662" cy="318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61901" y="5605154"/>
            <a:ext cx="7374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Выводится все поля таблицы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teachers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6971" y="190005"/>
            <a:ext cx="3705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2312" y="1384188"/>
            <a:ext cx="102404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ограничить количество выбранных записей используется служебное слово LIMIT: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</a:t>
            </a:r>
            <a:r>
              <a:rPr lang="ru-RU" sz="4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имя_таблицы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LIMIT 2,3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примере происходит выборка 3 записей из таблицы, начиная со 2 записи.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запрос особо необходим при создании блока страниц навигации.</a:t>
            </a:r>
          </a:p>
        </p:txBody>
      </p:sp>
    </p:spTree>
    <p:extLst>
      <p:ext uri="{BB962C8B-B14F-4D97-AF65-F5344CB8AC3E}">
        <p14:creationId xmlns:p14="http://schemas.microsoft.com/office/powerpoint/2010/main" val="119638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6971" y="190005"/>
            <a:ext cx="3705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2509" y="889844"/>
            <a:ext cx="1064029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WHERE в SQL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запросе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записей в таблице в одном запросе - это очень редкий случай в реальных проектах. Зачастую нужна либо одна запись, либо диапазон, к примеру из 10 или 100 записей либо отвечающее определённому условию. Такую выборку можно сделать с помощью команды условия WHERE в SQL запросе (слово WHERE переводится с английского как "ГДЕ").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(=, !=, &lt;, &gt;, &lt;=, &gt;=)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Продемонстрируем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условие на ограничении выборки по ID пользователя. Приведём сразу несколько примеров запросов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= 2;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!= 2;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&lt; 2;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&lt;= 2;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&gt; 2;</a:t>
            </a:r>
          </a:p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 FROM `USERS` WHERE `ID` &gt;= 2;</a:t>
            </a:r>
          </a:p>
        </p:txBody>
      </p:sp>
    </p:spTree>
    <p:extLst>
      <p:ext uri="{BB962C8B-B14F-4D97-AF65-F5344CB8AC3E}">
        <p14:creationId xmlns:p14="http://schemas.microsoft.com/office/powerpoint/2010/main" val="161519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Bug-report (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ошибку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1696" y="2967335"/>
            <a:ext cx="10945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Выведем из «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все записи с сортировкой в алфавитном порядке по первой букве имени автора: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 *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ru-RU"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BY </a:t>
            </a:r>
            <a:r>
              <a:rPr lang="ru-RU"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2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ug report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1696" y="2967335"/>
            <a:ext cx="10945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Выведем из «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все записи с сортировкой в алфавитном порядке по первой букве имени автора: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*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tAuthors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 BY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AuthorFirstName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923</Words>
  <Application>Microsoft Office PowerPoint</Application>
  <PresentationFormat>Произвольный</PresentationFormat>
  <Paragraphs>107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Bug-report (найди ошибку)</vt:lpstr>
      <vt:lpstr>Bug report</vt:lpstr>
      <vt:lpstr>Bug report</vt:lpstr>
      <vt:lpstr>Bug report</vt:lpstr>
      <vt:lpstr>Bug report</vt:lpstr>
      <vt:lpstr>Bug report</vt:lpstr>
      <vt:lpstr>Bug report</vt:lpstr>
      <vt:lpstr>Bug report</vt:lpstr>
      <vt:lpstr>Задание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В. Зюбан</dc:creator>
  <cp:lastModifiedBy>Елена В. Зюбан</cp:lastModifiedBy>
  <cp:revision>29</cp:revision>
  <dcterms:created xsi:type="dcterms:W3CDTF">2022-10-31T10:58:07Z</dcterms:created>
  <dcterms:modified xsi:type="dcterms:W3CDTF">2022-12-16T13:36:01Z</dcterms:modified>
</cp:coreProperties>
</file>