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259" r:id="rId2"/>
    <p:sldId id="270" r:id="rId3"/>
    <p:sldId id="300" r:id="rId4"/>
    <p:sldId id="301" r:id="rId5"/>
    <p:sldId id="302" r:id="rId6"/>
    <p:sldId id="303" r:id="rId7"/>
    <p:sldId id="312" r:id="rId8"/>
    <p:sldId id="304" r:id="rId9"/>
    <p:sldId id="305" r:id="rId10"/>
    <p:sldId id="309" r:id="rId11"/>
    <p:sldId id="308" r:id="rId12"/>
    <p:sldId id="307" r:id="rId13"/>
    <p:sldId id="306" r:id="rId14"/>
    <p:sldId id="310" r:id="rId15"/>
    <p:sldId id="311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71" autoAdjust="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5D682B-5F94-4288-B01A-627FA063FC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99E926-F22D-42AF-9655-4338A9299F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E7CD8E-F250-4A38-839A-D1FF4EDD39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8A7A47-BCD5-4122-B83B-A061FF220A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0BE84C-CA6F-45CD-BD91-10502BD458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D01665-07AE-411C-BEA8-772818EA64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87840C-1397-4C57-BF72-8C6EAC557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DE07A6-209E-48AD-90BE-CCB92B0AB9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91EE99-1C48-4E7E-A301-5200BAB9AD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BB4812-74B4-4401-9604-95FE0C4DDA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23F0A4-3367-4326-9FD9-7B5F80512E6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007E2E0-E471-428E-8EB4-87B9D3C9AA6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gif"/><Relationship Id="rId5" Type="http://schemas.openxmlformats.org/officeDocument/2006/relationships/image" Target="../media/image20.jpeg"/><Relationship Id="rId10" Type="http://schemas.openxmlformats.org/officeDocument/2006/relationships/image" Target="../media/image25.jpeg"/><Relationship Id="rId4" Type="http://schemas.openxmlformats.org/officeDocument/2006/relationships/image" Target="../media/image19.jpeg"/><Relationship Id="rId9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1"/>
          <p:cNvPicPr>
            <a:picLocks noChangeAspect="1" noChangeArrowheads="1"/>
          </p:cNvPicPr>
          <p:nvPr/>
        </p:nvPicPr>
        <p:blipFill>
          <a:blip r:embed="rId2" cstate="print">
            <a:lum bright="-6000" contrast="-84000"/>
          </a:blip>
          <a:srcRect/>
          <a:stretch>
            <a:fillRect/>
          </a:stretch>
        </p:blipFill>
        <p:spPr bwMode="auto">
          <a:xfrm>
            <a:off x="142844" y="142852"/>
            <a:ext cx="2089150" cy="2089150"/>
          </a:xfrm>
          <a:prstGeom prst="rect">
            <a:avLst/>
          </a:prstGeom>
          <a:noFill/>
        </p:spPr>
      </p:pic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>
          <a:xfrm>
            <a:off x="2339975" y="274638"/>
            <a:ext cx="6346825" cy="5111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4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 dirty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9460" name="Rectangle 4"/>
          <p:cNvSpPr>
            <a:spLocks noGrp="1" noChangeArrowheads="1"/>
          </p:cNvSpPr>
          <p:nvPr>
            <p:ph idx="1"/>
          </p:nvPr>
        </p:nvSpPr>
        <p:spPr>
          <a:xfrm>
            <a:off x="214282" y="1071546"/>
            <a:ext cx="8715436" cy="4392612"/>
          </a:xfrm>
        </p:spPr>
        <p:txBody>
          <a:bodyPr>
            <a:normAutofit/>
          </a:bodyPr>
          <a:lstStyle/>
          <a:p>
            <a:pPr algn="ctr">
              <a:buFontTx/>
              <a:buNone/>
            </a:pPr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Волостная конституционно-правовая образовательная игра </a:t>
            </a:r>
          </a:p>
          <a:p>
            <a:pPr algn="ctr">
              <a:buFontTx/>
              <a:buNone/>
            </a:pPr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«Я  - гражданин России»  </a:t>
            </a:r>
            <a:endParaRPr lang="ru-RU" sz="5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71670" y="285728"/>
            <a:ext cx="67151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Муниципальное общеобразовательное учреждение «Сумпосадская средняя общеобразовательная школа» 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71802" y="5929330"/>
            <a:ext cx="35004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Сумский Посад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9 декабря 2022 года 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1"/>
          <p:cNvPicPr>
            <a:picLocks noChangeAspect="1" noChangeArrowheads="1"/>
          </p:cNvPicPr>
          <p:nvPr/>
        </p:nvPicPr>
        <p:blipFill>
          <a:blip r:embed="rId2" cstate="print">
            <a:lum bright="-6000" contrast="-84000"/>
          </a:blip>
          <a:srcRect/>
          <a:stretch>
            <a:fillRect/>
          </a:stretch>
        </p:blipFill>
        <p:spPr bwMode="auto">
          <a:xfrm>
            <a:off x="214282" y="214290"/>
            <a:ext cx="2089150" cy="208915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57158" y="5643578"/>
            <a:ext cx="82868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VII 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конкурс «Флаги»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Таиланд: символика и значение флага"/>
          <p:cNvPicPr/>
          <p:nvPr/>
        </p:nvPicPr>
        <p:blipFill>
          <a:blip r:embed="rId3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="" xmlns:w="http://schemas.openxmlformats.org/wordprocessingml/2006/main" xmlns:w10="urn:schemas-microsoft-com:office:word" xmlns:v="urn:schemas-microsoft-com:vml" xmlns:o="urn:schemas-microsoft-com:office:office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357422" y="1142984"/>
            <a:ext cx="1704975" cy="11319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="" xmlns:w="http://schemas.openxmlformats.org/wordprocessingml/2006/main" xmlns:w10="urn:schemas-microsoft-com:office:word" xmlns:v="urn:schemas-microsoft-com:vml" xmlns:o="urn:schemas-microsoft-com:office:office" xmlns:pic="http://schemas.openxmlformats.org/drawingml/2006/picture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 descr="В Литве предлагают жестче наказывать за невывешенный государственный флаг |  NEWS.TTS.LT"/>
          <p:cNvPicPr/>
          <p:nvPr/>
        </p:nvPicPr>
        <p:blipFill>
          <a:blip r:embed="rId4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="" xmlns:w="http://schemas.openxmlformats.org/wordprocessingml/2006/main" xmlns:w10="urn:schemas-microsoft-com:office:word" xmlns:v="urn:schemas-microsoft-com:vml" xmlns:o="urn:schemas-microsoft-com:office:office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142984"/>
            <a:ext cx="1785950" cy="11811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="" xmlns:w="http://schemas.openxmlformats.org/wordprocessingml/2006/main" xmlns:w10="urn:schemas-microsoft-com:office:word" xmlns:v="urn:schemas-microsoft-com:vml" xmlns:o="urn:schemas-microsoft-com:office:office" xmlns:pic="http://schemas.openxmlformats.org/drawingml/2006/picture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 descr="Государственный флаг Российской Федерации / Символика / Информация / Город  / Сайт Москвы"/>
          <p:cNvPicPr/>
          <p:nvPr/>
        </p:nvPicPr>
        <p:blipFill>
          <a:blip r:embed="rId5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="" xmlns:w="http://schemas.openxmlformats.org/wordprocessingml/2006/main" xmlns:w10="urn:schemas-microsoft-com:office:word" xmlns:v="urn:schemas-microsoft-com:vml" xmlns:o="urn:schemas-microsoft-com:office:office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6858015" y="1142984"/>
            <a:ext cx="1714512" cy="10937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="" xmlns:w="http://schemas.openxmlformats.org/wordprocessingml/2006/main" xmlns:w10="urn:schemas-microsoft-com:office:word" xmlns:v="urn:schemas-microsoft-com:vml" xmlns:o="urn:schemas-microsoft-com:office:office" xmlns:pic="http://schemas.openxmlformats.org/drawingml/2006/picture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 descr="Флаг Нидерландов"/>
          <p:cNvPicPr/>
          <p:nvPr/>
        </p:nvPicPr>
        <p:blipFill>
          <a:blip r:embed="rId6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="" xmlns:w="http://schemas.openxmlformats.org/wordprocessingml/2006/main" xmlns:w10="urn:schemas-microsoft-com:office:word" xmlns:v="urn:schemas-microsoft-com:vml" xmlns:o="urn:schemas-microsoft-com:office:office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642910" y="2714620"/>
            <a:ext cx="1714512" cy="12287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="" xmlns:w="http://schemas.openxmlformats.org/wordprocessingml/2006/main" xmlns:w10="urn:schemas-microsoft-com:office:word" xmlns:v="urn:schemas-microsoft-com:vml" xmlns:o="urn:schemas-microsoft-com:office:office" xmlns:pic="http://schemas.openxmlformats.org/drawingml/2006/picture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0" descr="Флаг Белоруссии - Wikiwand"/>
          <p:cNvPicPr/>
          <p:nvPr/>
        </p:nvPicPr>
        <p:blipFill>
          <a:blip r:embed="rId7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="" xmlns:w="http://schemas.openxmlformats.org/wordprocessingml/2006/main" xmlns:w10="urn:schemas-microsoft-com:office:word" xmlns:v="urn:schemas-microsoft-com:vml" xmlns:o="urn:schemas-microsoft-com:office:office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214678" y="2714620"/>
            <a:ext cx="2000264" cy="12144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="" xmlns:w="http://schemas.openxmlformats.org/wordprocessingml/2006/main" xmlns:w10="urn:schemas-microsoft-com:office:word" xmlns:v="urn:schemas-microsoft-com:vml" xmlns:o="urn:schemas-microsoft-com:office:office" xmlns:pic="http://schemas.openxmlformats.org/drawingml/2006/picture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 descr="КРИСТИНА МЛАДЕНОВИЧ - ST. PETERSBURG LADIES TROPHY 2021"/>
          <p:cNvPicPr/>
          <p:nvPr/>
        </p:nvPicPr>
        <p:blipFill>
          <a:blip r:embed="rId8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="" xmlns:w="http://schemas.openxmlformats.org/wordprocessingml/2006/main" xmlns:w10="urn:schemas-microsoft-com:office:word" xmlns:v="urn:schemas-microsoft-com:vml" xmlns:o="urn:schemas-microsoft-com:office:office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6072198" y="2786058"/>
            <a:ext cx="2071702" cy="12144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="" xmlns:w="http://schemas.openxmlformats.org/wordprocessingml/2006/main" xmlns:w10="urn:schemas-microsoft-com:office:word" xmlns:v="urn:schemas-microsoft-com:vml" xmlns:o="urn:schemas-microsoft-com:office:office" xmlns:pic="http://schemas.openxmlformats.org/drawingml/2006/picture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2357422" y="2285992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286380" y="2357430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000892" y="2285992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14282" y="2714620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714612" y="2714620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572132" y="2786058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214414" y="4214818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857752" y="4357694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214546" y="142852"/>
            <a:ext cx="66437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Государственный флаг – официальный символ государства   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0" name="AutoShape 2" descr="https://avatars.mds.yandex.net/i?id=627c46d02142292cb59ebbab2f9130ad-4334236-images-thumbs&amp;ref=rim&amp;n=33&amp;w=383&amp;h=15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571604" y="4286256"/>
            <a:ext cx="2071702" cy="1238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429256" y="4357694"/>
            <a:ext cx="2071702" cy="1141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1"/>
          <p:cNvPicPr>
            <a:picLocks noChangeAspect="1" noChangeArrowheads="1"/>
          </p:cNvPicPr>
          <p:nvPr/>
        </p:nvPicPr>
        <p:blipFill>
          <a:blip r:embed="rId2" cstate="print">
            <a:lum bright="-6000" contrast="-84000"/>
          </a:blip>
          <a:srcRect/>
          <a:stretch>
            <a:fillRect/>
          </a:stretch>
        </p:blipFill>
        <p:spPr bwMode="auto">
          <a:xfrm>
            <a:off x="214282" y="214290"/>
            <a:ext cx="2089150" cy="208915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28596" y="5429264"/>
            <a:ext cx="82868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VIII 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конкурс «Черный ящик</a:t>
            </a:r>
            <a:r>
              <a:rPr lang="ru-RU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endParaRPr lang="ru-RU" sz="4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5" descr="Картинки по запросу черный ящик что где когд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357166"/>
            <a:ext cx="6286544" cy="492922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1"/>
          <p:cNvPicPr>
            <a:picLocks noChangeAspect="1" noChangeArrowheads="1"/>
          </p:cNvPicPr>
          <p:nvPr/>
        </p:nvPicPr>
        <p:blipFill>
          <a:blip r:embed="rId2" cstate="print">
            <a:lum bright="-6000" contrast="-84000"/>
          </a:blip>
          <a:srcRect/>
          <a:stretch>
            <a:fillRect/>
          </a:stretch>
        </p:blipFill>
        <p:spPr bwMode="auto">
          <a:xfrm>
            <a:off x="214282" y="214290"/>
            <a:ext cx="2089150" cy="208915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28596" y="5857892"/>
            <a:ext cx="82868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IX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конкурс «Правовой цветник</a:t>
            </a:r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80" name="AutoShape 4" descr="https://stihi.ru/pics/2017/05/31/159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285728"/>
            <a:ext cx="4267200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82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2428868"/>
            <a:ext cx="4138613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 descr="Картинки по запросу сказ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3214686"/>
            <a:ext cx="3648551" cy="3357586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285720" y="500042"/>
            <a:ext cx="871543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3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X </a:t>
            </a:r>
            <a:r>
              <a:rPr lang="ru-RU" sz="3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конкурс   «Сказка  - ложь, да в ней намёк…»</a:t>
            </a:r>
            <a:endParaRPr lang="ru-RU" sz="3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85720" y="1214422"/>
            <a:ext cx="83582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В. Гаршин  «Лягушка - путешественница» 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57158" y="1928802"/>
            <a:ext cx="578647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А.Толстой  «Золотой ключик» 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57158" y="2643182"/>
            <a:ext cx="38092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Ш.Перро «Золушка» </a:t>
            </a:r>
            <a:r>
              <a:rPr lang="ru-RU" sz="2400" dirty="0" smtClean="0"/>
              <a:t> </a:t>
            </a:r>
            <a:endParaRPr lang="ru-RU" sz="24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57158" y="3214686"/>
            <a:ext cx="464347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А.С. Пушкин «Сказка О царе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Салтане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о сыне его славном и могучем богатыре князе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Гвидоне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Салтановиче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о прекрасной царевне Лебеди»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0" y="5214950"/>
            <a:ext cx="63579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А.Н. Толстой  «Приключение Буратино» 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1"/>
          <p:cNvPicPr>
            <a:picLocks noChangeAspect="1" noChangeArrowheads="1"/>
          </p:cNvPicPr>
          <p:nvPr/>
        </p:nvPicPr>
        <p:blipFill>
          <a:blip r:embed="rId2" cstate="print">
            <a:lum bright="-6000" contrast="-84000"/>
          </a:blip>
          <a:srcRect/>
          <a:stretch>
            <a:fillRect/>
          </a:stretch>
        </p:blipFill>
        <p:spPr bwMode="auto">
          <a:xfrm>
            <a:off x="214282" y="214290"/>
            <a:ext cx="2089150" cy="208915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00034" y="5500702"/>
            <a:ext cx="82868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XI 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конкурс «Творческий» 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6" name="AutoShape 2" descr="https://sun9-40.userapi.com/impg/n0hw6x9kI82szWJ0g2OguRj8R_pgkuR4yVfrag/K4HPcKtGxVM.jpg?size=450x540&amp;quality=96&amp;sign=f2eb94cb17dabf51f602a45cef25f05a&amp;type=albu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2" y="357166"/>
            <a:ext cx="6429420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1"/>
          <p:cNvPicPr>
            <a:picLocks noChangeAspect="1" noChangeArrowheads="1"/>
          </p:cNvPicPr>
          <p:nvPr/>
        </p:nvPicPr>
        <p:blipFill>
          <a:blip r:embed="rId2" cstate="print">
            <a:lum bright="-6000" contrast="-84000"/>
          </a:blip>
          <a:srcRect/>
          <a:stretch>
            <a:fillRect/>
          </a:stretch>
        </p:blipFill>
        <p:spPr bwMode="auto">
          <a:xfrm>
            <a:off x="285720" y="214290"/>
            <a:ext cx="2089150" cy="2089150"/>
          </a:xfrm>
          <a:prstGeom prst="rect">
            <a:avLst/>
          </a:prstGeom>
          <a:noFill/>
        </p:spPr>
      </p:pic>
      <p:sp>
        <p:nvSpPr>
          <p:cNvPr id="25602" name="AutoShape 2" descr="https://sun9-52.userapi.com/impg/c857728/v857728548/1f3be2/_oPdMQwzTDE.jpg?size=604x453&amp;quality=96&amp;sign=60849eddb068deb74a47db6be7f707e7&amp;type=albu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50" y="285728"/>
            <a:ext cx="5929354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142844" y="4857760"/>
            <a:ext cx="257176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СПАСИБО             </a:t>
            </a:r>
          </a:p>
          <a:p>
            <a:r>
              <a:rPr lang="ru-RU" sz="3600" b="1" dirty="0" smtClean="0">
                <a:solidFill>
                  <a:srgbClr val="002060"/>
                </a:solidFill>
              </a:rPr>
              <a:t>       ЗА   </a:t>
            </a:r>
          </a:p>
          <a:p>
            <a:r>
              <a:rPr lang="ru-RU" sz="3600" b="1" dirty="0" smtClean="0">
                <a:solidFill>
                  <a:srgbClr val="002060"/>
                </a:solidFill>
              </a:rPr>
              <a:t> РАБОТУ! </a:t>
            </a:r>
            <a:endParaRPr lang="ru-RU" sz="3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1"/>
          <p:cNvPicPr>
            <a:picLocks noChangeAspect="1" noChangeArrowheads="1"/>
          </p:cNvPicPr>
          <p:nvPr/>
        </p:nvPicPr>
        <p:blipFill>
          <a:blip r:embed="rId2" cstate="print">
            <a:lum bright="-6000" contrast="-84000"/>
          </a:blip>
          <a:srcRect/>
          <a:stretch>
            <a:fillRect/>
          </a:stretch>
        </p:blipFill>
        <p:spPr bwMode="auto">
          <a:xfrm>
            <a:off x="142844" y="142852"/>
            <a:ext cx="2089150" cy="208915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428860" y="214290"/>
            <a:ext cx="628654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Памятные даты и события  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71538" y="1000108"/>
            <a:ext cx="785818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30 ноября 1993 года  - утвержден герб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России (Указ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     </a:t>
            </a:r>
          </a:p>
          <a:p>
            <a:pPr algn="just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30.11.1993 №2050 «О Государственном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гербе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Российской    </a:t>
            </a:r>
          </a:p>
          <a:p>
            <a:pPr algn="just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Федерации», Президент РФ  Б. Ельцин);</a:t>
            </a:r>
          </a:p>
          <a:p>
            <a:pPr algn="just"/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12 декабря 1993 года принята Конституция Российской Федерации;</a:t>
            </a:r>
          </a:p>
          <a:p>
            <a:pPr algn="just"/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25 декабря 2000 года – федеральные конституционные законы о государственной символике России: №1  - ФЗК  «О Государственном флаге Российской Федерации; №2 – ФЗК «О Государственном гербе Российской Федерации»; №3 – ФЗК «О государственном гимне Российской Федерации» (Президент РФ В.Путин)     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4" name="AutoShape 2" descr="символика рф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4214818"/>
            <a:ext cx="2214578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199" name="AutoShape 7" descr="https://atributia.ru/upload/iblock/615/6156337fdc2620aa98028bb7f1ca60d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201" name="AutoShape 9" descr="https://atributia.ru/upload/iblock/615/6156337fdc2620aa98028bb7f1ca60d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203" name="AutoShape 11" descr="https://xn--80aab7afbg2c2f.xn--p1ai/upload/iblock/2fc/2fc18fd463ed7d7e453f7029dc63a5ed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205" name="AutoShape 13" descr="https://adonius.club/uploads/posts/2022-02/1643879962_2-adonius-club-p-gerb-rossii-na-prozrachnom-fone-4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207" name="AutoShape 15" descr="https://adonius.club/uploads/posts/2022-02/1643879951_1-adonius-club-p-gerb-rossii-na-prozrachnom-fone-3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209" name="AutoShape 17" descr="https://w7.pngwing.com/pngs/837/279/png-transparent-coat-of-arms-of-russia-symbols-president-of-russia-russia-flag-world-russia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212" name="Picture 20" descr="http://yaltasport.crm.sportsng.ru/media/2022/05/27/1297711027/img12.jpg"/>
          <p:cNvPicPr>
            <a:picLocks noChangeAspect="1" noChangeArrowheads="1"/>
          </p:cNvPicPr>
          <p:nvPr/>
        </p:nvPicPr>
        <p:blipFill>
          <a:blip r:embed="rId4" cstate="print"/>
          <a:srcRect l="47657" t="19792" r="7812" b="10416"/>
          <a:stretch>
            <a:fillRect/>
          </a:stretch>
        </p:blipFill>
        <p:spPr bwMode="auto">
          <a:xfrm>
            <a:off x="214282" y="4214818"/>
            <a:ext cx="1714512" cy="1643074"/>
          </a:xfrm>
          <a:prstGeom prst="rect">
            <a:avLst/>
          </a:prstGeom>
          <a:noFill/>
        </p:spPr>
      </p:pic>
      <p:sp>
        <p:nvSpPr>
          <p:cNvPr id="8214" name="AutoShape 22" descr="https://avatars.dzeninfra.ru/get-zen_doc/5163854/pub_6284779fe0674606b8b6fd2d_62847894f80df0745ab5d6f1/scale_120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216" name="AutoShape 24" descr="C:\Users\%D0%BA%D0%BE%D0%BC%D0%BF%D1%8E%D1%82%D0%B5%D1%80%D0%BD%D1%8B%D0%B9 %D0%BA%D0%BB%D0%B0%D1%81%D1%81\Downloads\ea893553c7db4504ad8e23908f481be7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" name="Рисунок 18"/>
          <p:cNvPicPr/>
          <p:nvPr/>
        </p:nvPicPr>
        <p:blipFill>
          <a:blip r:embed="rId5"/>
          <a:srcRect l="10875" t="21787" r="57944" b="25001"/>
          <a:stretch>
            <a:fillRect/>
          </a:stretch>
        </p:blipFill>
        <p:spPr bwMode="auto">
          <a:xfrm>
            <a:off x="7143768" y="4929198"/>
            <a:ext cx="1673700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5" descr="Картинка 2 из 1507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85984" y="5000636"/>
            <a:ext cx="2143140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1"/>
          <p:cNvPicPr>
            <a:picLocks noChangeAspect="1" noChangeArrowheads="1"/>
          </p:cNvPicPr>
          <p:nvPr/>
        </p:nvPicPr>
        <p:blipFill>
          <a:blip r:embed="rId2" cstate="print">
            <a:lum bright="-6000" contrast="-84000"/>
          </a:blip>
          <a:srcRect/>
          <a:stretch>
            <a:fillRect/>
          </a:stretch>
        </p:blipFill>
        <p:spPr bwMode="auto">
          <a:xfrm>
            <a:off x="357158" y="214290"/>
            <a:ext cx="2089150" cy="208915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143240" y="285728"/>
            <a:ext cx="5786478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«Поэтом можешь ты не быть,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Но гражданином быть обязан…»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Н.А.Некрасов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1472" y="2643182"/>
            <a:ext cx="82868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конкурс «Гражданин  - это…»</a:t>
            </a:r>
            <a:r>
              <a:rPr lang="ru-RU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http://ducklgd-ru.1gb.ru/upload/iblock/751/751f9c11f4ed65efac0c1000487929ef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3714752"/>
            <a:ext cx="3714776" cy="265908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1"/>
          <p:cNvPicPr>
            <a:picLocks noChangeAspect="1" noChangeArrowheads="1"/>
          </p:cNvPicPr>
          <p:nvPr/>
        </p:nvPicPr>
        <p:blipFill>
          <a:blip r:embed="rId2" cstate="print">
            <a:lum bright="-6000" contrast="-84000"/>
          </a:blip>
          <a:srcRect/>
          <a:stretch>
            <a:fillRect/>
          </a:stretch>
        </p:blipFill>
        <p:spPr bwMode="auto">
          <a:xfrm>
            <a:off x="214282" y="214290"/>
            <a:ext cx="2089150" cy="208915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00034" y="5500702"/>
            <a:ext cx="82868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конкурс «Блиц – вопрос» 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214546" y="1142984"/>
            <a:ext cx="664373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10 июля 1918 года в России появилась первая Конституция,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которая была принята на 5 Всероссийском съезде  Советов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285984" y="2071678"/>
            <a:ext cx="65008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Конституция союзного государства   утверждена Вторым съездом Советов СССР 31 января 1924 года  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42844" y="3214686"/>
            <a:ext cx="61436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Конституция РСФСР   принята 11 мая 1925 года 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42844" y="4143380"/>
            <a:ext cx="5715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 1993 году была принята ныне действующая Конституция Российской Федерации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6" name="AutoShape 2" descr="https://sun9-6.userapi.com/impg/RpITqtVdXJlFcftXFUnw9kQZALY4tszNLwic5g/3ygsmcWrGY0.jpg?size=604x453&amp;quality=96&amp;sign=d71671f63686277897b40b30c7808399&amp;type=albu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52" name="AutoShape 8" descr="https://sun9-6.userapi.com/impg/RpITqtVdXJlFcftXFUnw9kQZALY4tszNLwic5g/3ygsmcWrGY0.jpg?size=604x453&amp;quality=96&amp;sign=d71671f63686277897b40b30c7808399&amp;type=albu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54" name="AutoShape 10" descr="https://sun9-6.userapi.com/impg/RpITqtVdXJlFcftXFUnw9kQZALY4tszNLwic5g/3ygsmcWrGY0.jpg?size=604x453&amp;quality=96&amp;sign=d71671f63686277897b40b30c7808399&amp;type=albu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56" name="AutoShape 12" descr="https://ic.pics.livejournal.com/sleeping_sonya/73029068/1247605/1247605_origina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58" name="AutoShape 14" descr="https://emcmo.mosreg.ru/upload/files/k/Y/kYb0naGWD9VAmkSKaRHDNSFQJDghrqO7CTdEqB8AEsXMvBSKuech3HRAYPhakVJrpUg9sng8KeWQ4xjifLI4TKkoKYY7dtm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59" name="Picture 15" descr="C:\Users\компютерный класс\Desktop\bb1c8189-a645-5fa5-a73c-8d5f21c211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3119617"/>
            <a:ext cx="3429024" cy="2286633"/>
          </a:xfrm>
          <a:prstGeom prst="rect">
            <a:avLst/>
          </a:prstGeom>
          <a:noFill/>
        </p:spPr>
      </p:pic>
      <p:sp>
        <p:nvSpPr>
          <p:cNvPr id="18" name="Прямоугольник 17"/>
          <p:cNvSpPr/>
          <p:nvPr/>
        </p:nvSpPr>
        <p:spPr>
          <a:xfrm>
            <a:off x="2428860" y="214290"/>
            <a:ext cx="628654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История Конституции России  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1"/>
          <p:cNvPicPr>
            <a:picLocks noChangeAspect="1" noChangeArrowheads="1"/>
          </p:cNvPicPr>
          <p:nvPr/>
        </p:nvPicPr>
        <p:blipFill>
          <a:blip r:embed="rId2" cstate="print">
            <a:lum bright="-6000" contrast="-84000"/>
          </a:blip>
          <a:srcRect/>
          <a:stretch>
            <a:fillRect/>
          </a:stretch>
        </p:blipFill>
        <p:spPr bwMode="auto">
          <a:xfrm>
            <a:off x="214282" y="285728"/>
            <a:ext cx="2089150" cy="208915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57158" y="5357826"/>
            <a:ext cx="850112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III 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конкурс «Главные слова» 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14546" y="1000108"/>
            <a:ext cx="678661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ПРЕЗИДЕНТ   УКАЗ     ЗАКОН                                  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ВЛАСТЬ             ПАРТИЯ     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КОНСТИТУЦИЯ        СТРАНА     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СУВЕРЕНИТЕТ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ПРАВА    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ОБЯЗАННОСТЬ</a:t>
            </a:r>
            <a:endParaRPr lang="ru-RU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ДЕМОКРАТИЯ 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ГРАЖДАНСТВО     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РОССИЯ               </a:t>
            </a:r>
            <a:endParaRPr lang="ru-RU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НАРОД       ГРАЖДАНИН   </a:t>
            </a:r>
            <a:endParaRPr lang="ru-RU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428860" y="214290"/>
            <a:ext cx="628654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Глоссарий   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14282" y="5643578"/>
            <a:ext cx="87868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IV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конкурс «Государственные праздники» 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14290"/>
            <a:ext cx="8143932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2428860" y="214290"/>
            <a:ext cx="628654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714356"/>
            <a:ext cx="4228904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3571876"/>
            <a:ext cx="4071966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785794"/>
            <a:ext cx="4071966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3643314"/>
            <a:ext cx="4000528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Прямоугольник 9"/>
          <p:cNvSpPr/>
          <p:nvPr/>
        </p:nvSpPr>
        <p:spPr>
          <a:xfrm>
            <a:off x="928662" y="142852"/>
            <a:ext cx="72866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9 декабря – День Героев Отечества  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1"/>
          <p:cNvPicPr>
            <a:picLocks noChangeAspect="1" noChangeArrowheads="1"/>
          </p:cNvPicPr>
          <p:nvPr/>
        </p:nvPicPr>
        <p:blipFill>
          <a:blip r:embed="rId2" cstate="print">
            <a:lum bright="-6000" contrast="-84000"/>
          </a:blip>
          <a:srcRect/>
          <a:stretch>
            <a:fillRect/>
          </a:stretch>
        </p:blipFill>
        <p:spPr bwMode="auto">
          <a:xfrm>
            <a:off x="214282" y="214290"/>
            <a:ext cx="2089150" cy="208915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28596" y="5572140"/>
            <a:ext cx="82868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V 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конкурс «Ордена Победы</a:t>
            </a:r>
            <a:r>
              <a:rPr lang="ru-RU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endParaRPr lang="ru-RU" sz="4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4" name="AutoShape 2" descr="https://sun9-42.userapi.com/impg/HmIhVPT7NtvIMZelE7Dd5trG2UiolLyw0eEeFw/FqljpCeoRBY.jpg?size=604x336&amp;quality=95&amp;sign=b5f079aa36fc74d01f086ff05594bb9d&amp;type=albu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5" name="Picture 3" descr="C:\Users\компютерный класс\Desktop\орден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428604"/>
            <a:ext cx="6572296" cy="514353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1"/>
          <p:cNvPicPr>
            <a:picLocks noChangeAspect="1" noChangeArrowheads="1"/>
          </p:cNvPicPr>
          <p:nvPr/>
        </p:nvPicPr>
        <p:blipFill>
          <a:blip r:embed="rId2" cstate="print">
            <a:lum bright="-6000" contrast="-84000"/>
          </a:blip>
          <a:srcRect/>
          <a:stretch>
            <a:fillRect/>
          </a:stretch>
        </p:blipFill>
        <p:spPr bwMode="auto">
          <a:xfrm>
            <a:off x="214282" y="285728"/>
            <a:ext cx="2089150" cy="208915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14282" y="5357826"/>
            <a:ext cx="55721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VI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конкурс «В жизни всегда 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есть место подвигу» 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0" name="AutoShape 2" descr="https://interesnyefakty.org/wp-content/uploads/Foto-Geroy-Sovetskogo-Soyuza-YUriy-Gagarin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AutoShape 4" descr="https://interesnyefakty.org/wp-content/uploads/Foto-Geroy-Sovetskogo-Soyuza-YUriy-Gagarin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4" name="Picture 6" descr="http://xn--90aeea2bghkbmep4j.xn--p1ai/upload/resize_cache/iblock/214/600_450_1d2498b988e1bae2f64afbe7d70172cda/5985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12" y="1071546"/>
            <a:ext cx="2762269" cy="2071702"/>
          </a:xfrm>
          <a:prstGeom prst="rect">
            <a:avLst/>
          </a:prstGeom>
          <a:noFill/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3000372"/>
            <a:ext cx="3300629" cy="2195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57884" y="1071546"/>
            <a:ext cx="2947986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TextBox 13"/>
          <p:cNvSpPr txBox="1"/>
          <p:nvPr/>
        </p:nvSpPr>
        <p:spPr>
          <a:xfrm>
            <a:off x="5929322" y="5500702"/>
            <a:ext cx="27860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Ю. Гагарин  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(1934 – 1968)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857620" y="3214686"/>
            <a:ext cx="2071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В. Воронин  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(1890 – 1952)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286116" y="4500570"/>
            <a:ext cx="2071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А.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Маресьев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(1916 – 2001)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071670" y="214290"/>
            <a:ext cx="68580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Страна должна знать своих героев  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904</TotalTime>
  <Words>393</Words>
  <Application>Microsoft Office PowerPoint</Application>
  <PresentationFormat>Экран (4:3)</PresentationFormat>
  <Paragraphs>70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Аспект</vt:lpstr>
      <vt:lpstr>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ф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Своя игра</dc:title>
  <dc:creator>ф</dc:creator>
  <cp:lastModifiedBy>Сумпосад школа</cp:lastModifiedBy>
  <cp:revision>86</cp:revision>
  <dcterms:created xsi:type="dcterms:W3CDTF">2014-12-06T21:40:22Z</dcterms:created>
  <dcterms:modified xsi:type="dcterms:W3CDTF">2022-12-08T16:57:19Z</dcterms:modified>
</cp:coreProperties>
</file>