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305" r:id="rId3"/>
    <p:sldId id="259" r:id="rId4"/>
    <p:sldId id="317" r:id="rId5"/>
    <p:sldId id="307" r:id="rId6"/>
    <p:sldId id="286" r:id="rId7"/>
    <p:sldId id="308" r:id="rId8"/>
    <p:sldId id="287" r:id="rId9"/>
    <p:sldId id="270" r:id="rId10"/>
    <p:sldId id="309" r:id="rId11"/>
    <p:sldId id="275" r:id="rId12"/>
    <p:sldId id="277" r:id="rId13"/>
    <p:sldId id="310" r:id="rId14"/>
    <p:sldId id="303" r:id="rId15"/>
    <p:sldId id="28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F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dirty="0" smtClean="0"/>
              <a:t>Результаты</a:t>
            </a:r>
            <a:r>
              <a:rPr lang="ru-RU" sz="1400" baseline="0" dirty="0" smtClean="0"/>
              <a:t> анкетирования</a:t>
            </a:r>
            <a:endParaRPr lang="ru-RU" sz="1400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 ежедневно выполняешь утреннюю зарядку?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Нет</c:v>
                </c:pt>
                <c:pt idx="1">
                  <c:v>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</c:v>
                </c:pt>
                <c:pt idx="1">
                  <c:v>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egendEntry>
        <c:idx val="0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 userDrawn="1"/>
        </p:nvSpPr>
        <p:spPr>
          <a:xfrm>
            <a:off x="576121" y="1412776"/>
            <a:ext cx="8028327" cy="3240360"/>
          </a:xfrm>
          <a:prstGeom prst="roundRect">
            <a:avLst/>
          </a:prstGeom>
          <a:solidFill>
            <a:schemeClr val="lt1">
              <a:alpha val="75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2" y="3252322"/>
            <a:ext cx="9144000" cy="36056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35696" y="5736753"/>
            <a:ext cx="1793629" cy="8902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736753"/>
            <a:ext cx="1114156" cy="76080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7DDD-5E0E-4760-819A-14AC6D01C5C1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5F6D7-F4DA-4923-A861-EEC8D15347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34864"/>
            <a:ext cx="1867141" cy="177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858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7DDD-5E0E-4760-819A-14AC6D01C5C1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5F6D7-F4DA-4923-A861-EEC8D15347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80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7DDD-5E0E-4760-819A-14AC6D01C5C1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5F6D7-F4DA-4923-A861-EEC8D15347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224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 userDrawn="1"/>
        </p:nvSpPr>
        <p:spPr>
          <a:xfrm>
            <a:off x="251520" y="188640"/>
            <a:ext cx="8640960" cy="640871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7DDD-5E0E-4760-819A-14AC6D01C5C1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5F6D7-F4DA-4923-A861-EEC8D1534762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573236"/>
            <a:ext cx="4572000" cy="22692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0584" y="4642290"/>
            <a:ext cx="4572000" cy="2269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749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7DDD-5E0E-4760-819A-14AC6D01C5C1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5F6D7-F4DA-4923-A861-EEC8D15347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394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7DDD-5E0E-4760-819A-14AC6D01C5C1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5F6D7-F4DA-4923-A861-EEC8D15347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780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7DDD-5E0E-4760-819A-14AC6D01C5C1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5F6D7-F4DA-4923-A861-EEC8D15347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амка 9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339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документ 7"/>
          <p:cNvSpPr/>
          <p:nvPr userDrawn="1"/>
        </p:nvSpPr>
        <p:spPr>
          <a:xfrm flipH="1">
            <a:off x="107504" y="116632"/>
            <a:ext cx="9036496" cy="6624736"/>
          </a:xfrm>
          <a:prstGeom prst="flowChartDocument">
            <a:avLst/>
          </a:prstGeom>
          <a:solidFill>
            <a:schemeClr val="lt1">
              <a:alpha val="72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581128"/>
            <a:ext cx="3017397" cy="20604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7DDD-5E0E-4760-819A-14AC6D01C5C1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5F6D7-F4DA-4923-A861-EEC8D15347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мка 5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44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7DDD-5E0E-4760-819A-14AC6D01C5C1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5F6D7-F4DA-4923-A861-EEC8D15347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Рамка 4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487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7DDD-5E0E-4760-819A-14AC6D01C5C1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5F6D7-F4DA-4923-A861-EEC8D15347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389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47DDD-5E0E-4760-819A-14AC6D01C5C1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5F6D7-F4DA-4923-A861-EEC8D15347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88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9000">
              <a:srgbClr val="B0FEB9"/>
            </a:gs>
            <a:gs pos="42000">
              <a:schemeClr val="accent1">
                <a:tint val="44500"/>
                <a:satMod val="160000"/>
              </a:schemeClr>
            </a:gs>
            <a:gs pos="19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47DDD-5E0E-4760-819A-14AC6D01C5C1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5F6D7-F4DA-4923-A861-EEC8D15347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345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3;&#1040;&#1057;&#1058;&#1056;&#1054;&#1045;&#1053;&#1048;&#1045;%20&#1080;&#1089;&#1087;&#1088;.mp3" TargetMode="External"/><Relationship Id="rId6" Type="http://schemas.openxmlformats.org/officeDocument/2006/relationships/image" Target="../media/image36.jpeg"/><Relationship Id="rId11" Type="http://schemas.openxmlformats.org/officeDocument/2006/relationships/image" Target="../media/image41.pn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png"/><Relationship Id="rId9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285860"/>
            <a:ext cx="7772400" cy="121444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Проект </a:t>
            </a:r>
            <a:br>
              <a:rPr lang="ru-RU" sz="3600" b="1" dirty="0" smtClean="0"/>
            </a:br>
            <a:r>
              <a:rPr lang="ru-RU" sz="3600" b="1" dirty="0" smtClean="0">
                <a:solidFill>
                  <a:srgbClr val="C00000"/>
                </a:solidFill>
              </a:rPr>
              <a:t>«Расти здоровым»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2428868"/>
            <a:ext cx="7500990" cy="2428892"/>
          </a:xfrm>
        </p:spPr>
        <p:txBody>
          <a:bodyPr anchor="ctr">
            <a:normAutofit/>
          </a:bodyPr>
          <a:lstStyle/>
          <a:p>
            <a:pPr>
              <a:spcBef>
                <a:spcPts val="0"/>
              </a:spcBef>
            </a:pPr>
            <a:r>
              <a:rPr lang="ru-RU" sz="2800" b="1" dirty="0" smtClean="0">
                <a:solidFill>
                  <a:schemeClr val="tx1"/>
                </a:solidFill>
              </a:rPr>
              <a:t>Выполнили: </a:t>
            </a:r>
          </a:p>
          <a:p>
            <a:pPr>
              <a:spcBef>
                <a:spcPts val="0"/>
              </a:spcBef>
            </a:pPr>
            <a:r>
              <a:rPr lang="ru-RU" sz="2800" b="1" dirty="0" smtClean="0">
                <a:solidFill>
                  <a:schemeClr val="tx1"/>
                </a:solidFill>
              </a:rPr>
              <a:t>учащиеся  </a:t>
            </a:r>
            <a:r>
              <a:rPr lang="ru-RU" sz="2800" b="1" dirty="0">
                <a:solidFill>
                  <a:schemeClr val="tx1"/>
                </a:solidFill>
              </a:rPr>
              <a:t>3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класса.</a:t>
            </a:r>
          </a:p>
          <a:p>
            <a:pPr>
              <a:spcBef>
                <a:spcPts val="0"/>
              </a:spcBef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algn="r">
              <a:spcBef>
                <a:spcPts val="0"/>
              </a:spcBef>
            </a:pPr>
            <a:r>
              <a:rPr lang="ru-RU" sz="2800" b="1" dirty="0" smtClean="0">
                <a:solidFill>
                  <a:schemeClr val="tx1"/>
                </a:solidFill>
              </a:rPr>
              <a:t>Руководитель: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Гренц</a:t>
            </a:r>
            <a:r>
              <a:rPr lang="ru-RU" sz="2800" b="1" dirty="0" smtClean="0">
                <a:solidFill>
                  <a:schemeClr val="tx1"/>
                </a:solidFill>
              </a:rPr>
              <a:t> Валентина Дмитриевна</a:t>
            </a:r>
          </a:p>
          <a:p>
            <a:pPr algn="r">
              <a:spcBef>
                <a:spcPts val="0"/>
              </a:spcBef>
            </a:pPr>
            <a:r>
              <a:rPr lang="ru-RU" sz="2800" b="1" dirty="0" smtClean="0">
                <a:solidFill>
                  <a:schemeClr val="tx1"/>
                </a:solidFill>
              </a:rPr>
              <a:t>Учитель начальных классов                                 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71670" y="357166"/>
            <a:ext cx="6500858" cy="51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1200" dirty="0" err="1">
                <a:latin typeface="Times New Roman"/>
                <a:ea typeface="Times New Roman"/>
                <a:cs typeface="Times New Roman"/>
              </a:rPr>
              <a:t>Кокшинская</a:t>
            </a:r>
            <a:r>
              <a:rPr lang="ru-RU" sz="1200" dirty="0">
                <a:latin typeface="Times New Roman"/>
                <a:ea typeface="Times New Roman"/>
                <a:cs typeface="Times New Roman"/>
              </a:rPr>
              <a:t> СОШ» - филиал МБОУ Красноярской СОШ</a:t>
            </a:r>
            <a:endParaRPr lang="ru-RU" sz="105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  <a:cs typeface="Times New Roman"/>
              </a:rPr>
              <a:t>Советского района  Алтайского края</a:t>
            </a:r>
            <a:endParaRPr lang="ru-RU" sz="105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2781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eser\Desktop\уроки борисовна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57322" cy="745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428596" y="887135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210300"/>
            <a:ext cx="56544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200" b="1" dirty="0" smtClean="0"/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 Занятие спортом улучшает работу всех наших органов.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 На каждом уроке мы проводим </a:t>
            </a:r>
            <a:r>
              <a:rPr lang="ru-RU" sz="2800" b="1" dirty="0" err="1" smtClean="0"/>
              <a:t>физминутку</a:t>
            </a:r>
            <a:r>
              <a:rPr lang="ru-RU" sz="2800" b="1" dirty="0" smtClean="0"/>
              <a:t>, пальчиковую гимнастику, гимнастику для глаз.</a:t>
            </a:r>
          </a:p>
          <a:p>
            <a:pPr>
              <a:buFont typeface="Wingdings" pitchFamily="2" charset="2"/>
              <a:buChar char="Ø"/>
            </a:pPr>
            <a:endParaRPr lang="ru-RU" sz="2800" dirty="0"/>
          </a:p>
        </p:txBody>
      </p:sp>
      <p:pic>
        <p:nvPicPr>
          <p:cNvPr id="9" name="Picture 2" descr="C:\Users\ИВАНОВ\Desktop\фото дети\DSCN2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2665" y="1720084"/>
            <a:ext cx="2666988" cy="20002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DSCN196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16665" y="3795359"/>
            <a:ext cx="3202436" cy="2412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 descr="C:\Users\ИВАНОВ\Desktop\DSC002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867249"/>
            <a:ext cx="3385893" cy="25394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1357322" y="488128"/>
            <a:ext cx="7165183" cy="883557"/>
            <a:chOff x="1253450" y="8291"/>
            <a:chExt cx="7109500" cy="1164529"/>
          </a:xfrm>
        </p:grpSpPr>
        <p:sp>
          <p:nvSpPr>
            <p:cNvPr id="13" name="Прямоугольник с двумя скругленными соседними углами 12"/>
            <p:cNvSpPr/>
            <p:nvPr/>
          </p:nvSpPr>
          <p:spPr>
            <a:xfrm rot="5400000">
              <a:off x="4225935" y="-2964194"/>
              <a:ext cx="1164529" cy="71095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5" name="Прямоугольник 14"/>
            <p:cNvSpPr/>
            <p:nvPr/>
          </p:nvSpPr>
          <p:spPr>
            <a:xfrm>
              <a:off x="1253450" y="65139"/>
              <a:ext cx="7052652" cy="1050833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70688" tIns="15240" rIns="15240" bIns="15240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400" kern="1200" dirty="0">
                <a:solidFill>
                  <a:srgbClr val="465723"/>
                </a:solidFill>
              </a:endParaRPr>
            </a:p>
          </p:txBody>
        </p:sp>
      </p:grpSp>
      <p:sp>
        <p:nvSpPr>
          <p:cNvPr id="16" name="Овал 15"/>
          <p:cNvSpPr/>
          <p:nvPr/>
        </p:nvSpPr>
        <p:spPr>
          <a:xfrm>
            <a:off x="912098" y="431440"/>
            <a:ext cx="947656" cy="97841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sp>
      <p:sp>
        <p:nvSpPr>
          <p:cNvPr id="17" name="Прямоугольник 16"/>
          <p:cNvSpPr/>
          <p:nvPr/>
        </p:nvSpPr>
        <p:spPr>
          <a:xfrm>
            <a:off x="1459835" y="589340"/>
            <a:ext cx="720080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Занятие физкультурой и спортом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93025" y="514407"/>
            <a:ext cx="4879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59916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eser\Desktop\уроки борисовна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57322" cy="745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428596" y="887135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572484"/>
            <a:ext cx="85725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800" dirty="0" smtClean="0">
                <a:latin typeface="Arial Black" pitchFamily="34" charset="0"/>
              </a:rPr>
              <a:t>    </a:t>
            </a:r>
            <a:r>
              <a:rPr lang="ru-RU" sz="28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Закаливание – </a:t>
            </a:r>
            <a:r>
              <a:rPr lang="ru-RU" sz="2800" b="1" dirty="0" smtClean="0">
                <a:cs typeface="Arial" panose="020B0604020202020204" pitchFamily="34" charset="0"/>
              </a:rPr>
              <a:t>это приспособление</a:t>
            </a:r>
          </a:p>
          <a:p>
            <a:pPr>
              <a:buNone/>
            </a:pPr>
            <a:r>
              <a:rPr lang="ru-RU" sz="2800" b="1" dirty="0" smtClean="0">
                <a:cs typeface="Arial" panose="020B0604020202020204" pitchFamily="34" charset="0"/>
              </a:rPr>
              <a:t>организма к жаре и холоду, к разной температуре, </a:t>
            </a:r>
          </a:p>
          <a:p>
            <a:pPr>
              <a:buNone/>
            </a:pPr>
            <a:r>
              <a:rPr lang="ru-RU" sz="2800" b="1" dirty="0" smtClean="0">
                <a:cs typeface="Arial" panose="020B0604020202020204" pitchFamily="34" charset="0"/>
              </a:rPr>
              <a:t>к  ветру и другим внешним воздействиям. </a:t>
            </a:r>
          </a:p>
          <a:p>
            <a:endParaRPr lang="ru-RU" sz="2800" dirty="0"/>
          </a:p>
        </p:txBody>
      </p:sp>
      <p:pic>
        <p:nvPicPr>
          <p:cNvPr id="8" name="Picture 2" descr="C:\Users\ИВАНОВ\Desktop\фото дети\DSCN0064.JPG"/>
          <p:cNvPicPr>
            <a:picLocks noChangeAspect="1" noChangeArrowheads="1"/>
          </p:cNvPicPr>
          <p:nvPr/>
        </p:nvPicPr>
        <p:blipFill>
          <a:blip r:embed="rId3" cstate="print">
            <a:lum bright="-3000" contrast="58000"/>
          </a:blip>
          <a:srcRect/>
          <a:stretch>
            <a:fillRect/>
          </a:stretch>
        </p:blipFill>
        <p:spPr bwMode="auto">
          <a:xfrm>
            <a:off x="3143240" y="3356992"/>
            <a:ext cx="3329108" cy="24975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eser\Desktop\1проект расти здоровым\фото дети\DSCN004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2348" y="4071940"/>
            <a:ext cx="2430917" cy="24985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C:\Users\eser\Desktop\1проект расти здоровым\фото дети\DSC00228 - коп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4071940"/>
            <a:ext cx="2857520" cy="23689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2209324" y="557694"/>
            <a:ext cx="4723651" cy="883557"/>
            <a:chOff x="1253450" y="8291"/>
            <a:chExt cx="7109500" cy="1164529"/>
          </a:xfrm>
        </p:grpSpPr>
        <p:sp>
          <p:nvSpPr>
            <p:cNvPr id="11" name="Прямоугольник с двумя скругленными соседними углами 10"/>
            <p:cNvSpPr/>
            <p:nvPr/>
          </p:nvSpPr>
          <p:spPr>
            <a:xfrm rot="5400000">
              <a:off x="4225935" y="-2964194"/>
              <a:ext cx="1164529" cy="71095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2" name="Прямоугольник 11"/>
            <p:cNvSpPr/>
            <p:nvPr/>
          </p:nvSpPr>
          <p:spPr>
            <a:xfrm>
              <a:off x="1253450" y="65139"/>
              <a:ext cx="7052651" cy="1050833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70688" tIns="15240" rIns="15240" bIns="15240" numCol="1" spcCol="1270" anchor="ctr" anchorCtr="0">
              <a:noAutofit/>
            </a:bodyPr>
            <a:lstStyle/>
            <a:p>
              <a:pPr marL="0" lvl="1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400" kern="1200" dirty="0">
                <a:solidFill>
                  <a:srgbClr val="465723"/>
                </a:solidFill>
              </a:endParaRPr>
            </a:p>
          </p:txBody>
        </p:sp>
      </p:grpSp>
      <p:sp>
        <p:nvSpPr>
          <p:cNvPr id="13" name="Овал 12"/>
          <p:cNvSpPr/>
          <p:nvPr/>
        </p:nvSpPr>
        <p:spPr>
          <a:xfrm>
            <a:off x="1892799" y="486598"/>
            <a:ext cx="924407" cy="97841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sp>
      <p:sp>
        <p:nvSpPr>
          <p:cNvPr id="15" name="Прямоугольник 14"/>
          <p:cNvSpPr/>
          <p:nvPr/>
        </p:nvSpPr>
        <p:spPr>
          <a:xfrm>
            <a:off x="2248654" y="739831"/>
            <a:ext cx="438611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Закаливание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33598" y="583973"/>
            <a:ext cx="4879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8857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eser\Desktop\уроки борисовна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57322" cy="745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44020" y="1535711"/>
            <a:ext cx="461396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800" b="1" dirty="0" smtClean="0"/>
              <a:t>Общение с природой дает  </a:t>
            </a:r>
            <a:r>
              <a:rPr lang="ru-RU" sz="2800" b="1" dirty="0"/>
              <a:t>не только нравственное и духовное развитие, но и благоприятно влияет на здоровье ребенка. </a:t>
            </a:r>
            <a:endParaRPr lang="ru-RU" sz="2800" b="1" dirty="0" smtClean="0"/>
          </a:p>
        </p:txBody>
      </p:sp>
      <p:pic>
        <p:nvPicPr>
          <p:cNvPr id="7" name="Picture 2" descr="C:\Users\ИВАНОВ\Desktop\фото дети\DSCN19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085321"/>
            <a:ext cx="3071834" cy="2303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C:\Users\ИВАНОВ\Desktop\фото дети\DSCN1949.JPG"/>
          <p:cNvPicPr>
            <a:picLocks noChangeAspect="1" noChangeArrowheads="1"/>
          </p:cNvPicPr>
          <p:nvPr/>
        </p:nvPicPr>
        <p:blipFill>
          <a:blip r:embed="rId4" cstate="print">
            <a:lum bright="2000" contrast="35000"/>
          </a:blip>
          <a:srcRect/>
          <a:stretch>
            <a:fillRect/>
          </a:stretch>
        </p:blipFill>
        <p:spPr bwMode="auto">
          <a:xfrm>
            <a:off x="5080078" y="3670835"/>
            <a:ext cx="3214710" cy="25910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Рисунок 8" descr="DSC0019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55838" y="1561817"/>
            <a:ext cx="2928957" cy="2196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2454558" y="547428"/>
            <a:ext cx="5242996" cy="883557"/>
            <a:chOff x="1253450" y="8291"/>
            <a:chExt cx="7109500" cy="1164529"/>
          </a:xfrm>
        </p:grpSpPr>
        <p:sp>
          <p:nvSpPr>
            <p:cNvPr id="11" name="Прямоугольник с двумя скругленными соседними углами 10"/>
            <p:cNvSpPr/>
            <p:nvPr/>
          </p:nvSpPr>
          <p:spPr>
            <a:xfrm rot="5400000">
              <a:off x="4225935" y="-2964194"/>
              <a:ext cx="1164529" cy="71095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2" name="Прямоугольник 11"/>
            <p:cNvSpPr/>
            <p:nvPr/>
          </p:nvSpPr>
          <p:spPr>
            <a:xfrm>
              <a:off x="1253450" y="65139"/>
              <a:ext cx="7052651" cy="1050833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70688" tIns="15240" rIns="15240" bIns="15240" numCol="1" spcCol="1270" anchor="ctr" anchorCtr="0">
              <a:noAutofit/>
            </a:bodyPr>
            <a:lstStyle/>
            <a:p>
              <a:pPr marL="0" lvl="1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400" kern="1200" dirty="0">
                <a:solidFill>
                  <a:srgbClr val="465723"/>
                </a:solidFill>
              </a:endParaRPr>
            </a:p>
          </p:txBody>
        </p:sp>
      </p:grpSp>
      <p:sp>
        <p:nvSpPr>
          <p:cNvPr id="13" name="Овал 12"/>
          <p:cNvSpPr/>
          <p:nvPr/>
        </p:nvSpPr>
        <p:spPr>
          <a:xfrm>
            <a:off x="1892799" y="486598"/>
            <a:ext cx="924407" cy="97841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sp>
      <p:sp>
        <p:nvSpPr>
          <p:cNvPr id="15" name="Прямоугольник 14"/>
          <p:cNvSpPr/>
          <p:nvPr/>
        </p:nvSpPr>
        <p:spPr>
          <a:xfrm>
            <a:off x="2862037" y="689334"/>
            <a:ext cx="438611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Общение с природой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33598" y="583973"/>
            <a:ext cx="4879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8857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eser\Desktop\уроки борисовна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57322" cy="745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428596" y="887135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335170"/>
            <a:ext cx="85725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    Необходимо радоваться жизни, чаще улыбаться друг другу, делать больше добрых дел.</a:t>
            </a:r>
          </a:p>
          <a:p>
            <a:r>
              <a:rPr lang="ru-RU" sz="2800" b="1" dirty="0" smtClean="0"/>
              <a:t>     Мы с удовольствием принимаем участие во всех праздниках, поэтому у нас всегда хорошее настроение</a:t>
            </a:r>
            <a:r>
              <a:rPr lang="ru-RU" sz="2800" b="1" dirty="0"/>
              <a:t>. Если у вас будет хорошее настроение, значит, будет крепкое здоровье.</a:t>
            </a:r>
          </a:p>
          <a:p>
            <a:pPr>
              <a:buNone/>
            </a:pPr>
            <a:endParaRPr lang="ru-RU" sz="2800" b="1" dirty="0" smtClean="0"/>
          </a:p>
          <a:p>
            <a:pPr>
              <a:buNone/>
            </a:pPr>
            <a:r>
              <a:rPr lang="ru-RU" sz="2800" b="1" dirty="0" smtClean="0"/>
              <a:t>     </a:t>
            </a:r>
          </a:p>
          <a:p>
            <a:pPr>
              <a:buFont typeface="Wingdings" pitchFamily="2" charset="2"/>
              <a:buChar char="Ø"/>
            </a:pPr>
            <a:endParaRPr lang="ru-RU" sz="2800" dirty="0"/>
          </a:p>
        </p:txBody>
      </p:sp>
      <p:pic>
        <p:nvPicPr>
          <p:cNvPr id="7" name="Picture 2" descr="D:\DSCN02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61" y="4103254"/>
            <a:ext cx="3297692" cy="24732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2" descr="D:\фото\DSCN32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86490" y="4221029"/>
            <a:ext cx="3140659" cy="23554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2458635" y="417211"/>
            <a:ext cx="5242996" cy="883557"/>
            <a:chOff x="1253450" y="8291"/>
            <a:chExt cx="7109500" cy="1164529"/>
          </a:xfrm>
        </p:grpSpPr>
        <p:sp>
          <p:nvSpPr>
            <p:cNvPr id="10" name="Прямоугольник с двумя скругленными соседними углами 9"/>
            <p:cNvSpPr/>
            <p:nvPr/>
          </p:nvSpPr>
          <p:spPr>
            <a:xfrm rot="5400000">
              <a:off x="4225935" y="-2964194"/>
              <a:ext cx="1164529" cy="71095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1253450" y="65139"/>
              <a:ext cx="7052651" cy="1050833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70688" tIns="15240" rIns="15240" bIns="15240" numCol="1" spcCol="1270" anchor="ctr" anchorCtr="0">
              <a:noAutofit/>
            </a:bodyPr>
            <a:lstStyle/>
            <a:p>
              <a:pPr marL="0" lvl="1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400" kern="1200" dirty="0">
                <a:solidFill>
                  <a:srgbClr val="465723"/>
                </a:solidFill>
              </a:endParaRPr>
            </a:p>
          </p:txBody>
        </p:sp>
      </p:grpSp>
      <p:sp>
        <p:nvSpPr>
          <p:cNvPr id="12" name="Овал 11"/>
          <p:cNvSpPr/>
          <p:nvPr/>
        </p:nvSpPr>
        <p:spPr>
          <a:xfrm>
            <a:off x="1895286" y="356932"/>
            <a:ext cx="924407" cy="97841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sp>
      <p:sp>
        <p:nvSpPr>
          <p:cNvPr id="13" name="TextBox 12"/>
          <p:cNvSpPr txBox="1"/>
          <p:nvPr/>
        </p:nvSpPr>
        <p:spPr>
          <a:xfrm>
            <a:off x="2130639" y="460778"/>
            <a:ext cx="4879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819693" y="553503"/>
            <a:ext cx="438611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Хорошее настроение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54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1192373" y="1948308"/>
            <a:ext cx="2239886" cy="1049350"/>
          </a:xfrm>
          <a:prstGeom prst="ellipse">
            <a:avLst/>
          </a:prstGeom>
          <a:solidFill>
            <a:srgbClr val="B0FEB9"/>
          </a:solidFill>
          <a:ln>
            <a:solidFill>
              <a:schemeClr val="bg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684317" y="2023607"/>
            <a:ext cx="17331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Соблюдение правил личной гигиены</a:t>
            </a:r>
            <a:endParaRPr lang="ru-RU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6" t="10132" r="2650" b="12568"/>
          <a:stretch/>
        </p:blipFill>
        <p:spPr>
          <a:xfrm>
            <a:off x="542743" y="1896919"/>
            <a:ext cx="1001850" cy="1152128"/>
          </a:xfrm>
          <a:prstGeom prst="roundRect">
            <a:avLst>
              <a:gd name="adj" fmla="val 16667"/>
            </a:avLst>
          </a:prstGeom>
          <a:ln>
            <a:solidFill>
              <a:srgbClr val="B0FEB9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977" y="2603803"/>
            <a:ext cx="2013579" cy="2232248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5660052" y="1991161"/>
            <a:ext cx="2242592" cy="1108720"/>
          </a:xfrm>
          <a:prstGeom prst="ellipse">
            <a:avLst/>
          </a:prstGeom>
          <a:solidFill>
            <a:srgbClr val="B0FEB9"/>
          </a:solidFill>
          <a:ln>
            <a:solidFill>
              <a:schemeClr val="bg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937120" y="2187942"/>
            <a:ext cx="17331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Правильное питание</a:t>
            </a:r>
            <a:endParaRPr lang="ru-RU" b="1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635" y="1896919"/>
            <a:ext cx="1050751" cy="1238309"/>
          </a:xfrm>
          <a:prstGeom prst="roundRect">
            <a:avLst>
              <a:gd name="adj" fmla="val 16667"/>
            </a:avLst>
          </a:prstGeom>
          <a:ln>
            <a:solidFill>
              <a:srgbClr val="B0FEB9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2771800" y="160458"/>
            <a:ext cx="2888252" cy="5526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ru-RU" sz="3200" b="1" dirty="0" smtClean="0">
              <a:solidFill>
                <a:srgbClr val="C00000"/>
              </a:solidFill>
            </a:endParaRPr>
          </a:p>
          <a:p>
            <a:pPr algn="ctr">
              <a:spcBef>
                <a:spcPct val="0"/>
              </a:spcBef>
            </a:pPr>
            <a:r>
              <a:rPr lang="ru-RU" sz="4000" b="1" dirty="0" smtClean="0">
                <a:solidFill>
                  <a:srgbClr val="C00000"/>
                </a:solidFill>
              </a:rPr>
              <a:t>Вывод: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51520" y="853638"/>
            <a:ext cx="8640960" cy="954453"/>
            <a:chOff x="1253450" y="8291"/>
            <a:chExt cx="7109500" cy="1164529"/>
          </a:xfrm>
        </p:grpSpPr>
        <p:sp>
          <p:nvSpPr>
            <p:cNvPr id="13" name="Прямоугольник с двумя скругленными соседними углами 12"/>
            <p:cNvSpPr/>
            <p:nvPr/>
          </p:nvSpPr>
          <p:spPr>
            <a:xfrm rot="5400000">
              <a:off x="4225935" y="-2964194"/>
              <a:ext cx="1164529" cy="7109500"/>
            </a:xfrm>
            <a:prstGeom prst="round2SameRect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Прямоугольник 15"/>
            <p:cNvSpPr/>
            <p:nvPr/>
          </p:nvSpPr>
          <p:spPr>
            <a:xfrm>
              <a:off x="1253450" y="65139"/>
              <a:ext cx="7052652" cy="10508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5240" rIns="15240" bIns="15240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400" kern="1200" dirty="0">
                <a:solidFill>
                  <a:srgbClr val="465723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51518" y="857514"/>
            <a:ext cx="81884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Мы убедились в том, что наше здоровье действительно зависит от экологических факторов.</a:t>
            </a:r>
            <a:endParaRPr lang="ru-RU" sz="2400" b="1" dirty="0"/>
          </a:p>
        </p:txBody>
      </p:sp>
      <p:sp>
        <p:nvSpPr>
          <p:cNvPr id="20" name="Овал 19"/>
          <p:cNvSpPr/>
          <p:nvPr/>
        </p:nvSpPr>
        <p:spPr>
          <a:xfrm>
            <a:off x="450930" y="3500601"/>
            <a:ext cx="2239886" cy="1049350"/>
          </a:xfrm>
          <a:prstGeom prst="ellipse">
            <a:avLst/>
          </a:prstGeom>
          <a:solidFill>
            <a:srgbClr val="B0FEB9"/>
          </a:solidFill>
          <a:ln>
            <a:solidFill>
              <a:schemeClr val="bg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984654" y="3500601"/>
            <a:ext cx="2239886" cy="1049350"/>
          </a:xfrm>
          <a:prstGeom prst="ellipse">
            <a:avLst/>
          </a:prstGeom>
          <a:solidFill>
            <a:srgbClr val="B0FEB9"/>
          </a:solidFill>
          <a:ln>
            <a:solidFill>
              <a:schemeClr val="bg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42743" y="5107087"/>
            <a:ext cx="2239886" cy="1049350"/>
          </a:xfrm>
          <a:prstGeom prst="ellipse">
            <a:avLst/>
          </a:prstGeom>
          <a:solidFill>
            <a:srgbClr val="B0FEB9"/>
          </a:solidFill>
          <a:ln>
            <a:solidFill>
              <a:schemeClr val="bg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535069" y="5488349"/>
            <a:ext cx="2239886" cy="1049350"/>
          </a:xfrm>
          <a:prstGeom prst="ellipse">
            <a:avLst/>
          </a:prstGeom>
          <a:solidFill>
            <a:srgbClr val="B0FEB9"/>
          </a:solidFill>
          <a:ln>
            <a:solidFill>
              <a:schemeClr val="bg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6245896" y="5102174"/>
            <a:ext cx="2239886" cy="1049350"/>
          </a:xfrm>
          <a:prstGeom prst="ellipse">
            <a:avLst/>
          </a:prstGeom>
          <a:solidFill>
            <a:srgbClr val="B0FEB9"/>
          </a:solidFill>
          <a:ln>
            <a:solidFill>
              <a:schemeClr val="bg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086045" y="4044640"/>
            <a:ext cx="1733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Сон</a:t>
            </a:r>
            <a:endParaRPr lang="ru-RU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357950" y="3571876"/>
            <a:ext cx="18648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Занятие физкультурой </a:t>
            </a:r>
          </a:p>
          <a:p>
            <a:r>
              <a:rPr lang="ru-RU" b="1" dirty="0" smtClean="0"/>
              <a:t>и спортом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142976" y="5429264"/>
            <a:ext cx="1494381" cy="382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Закаливание</a:t>
            </a:r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4170919" y="5661479"/>
            <a:ext cx="17331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Общение с природой</a:t>
            </a:r>
            <a:endParaRPr lang="ru-RU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6491419" y="5303683"/>
            <a:ext cx="17331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Хорошее настроение</a:t>
            </a:r>
            <a:endParaRPr lang="ru-RU" b="1" dirty="0"/>
          </a:p>
        </p:txBody>
      </p:sp>
      <p:sp>
        <p:nvSpPr>
          <p:cNvPr id="2" name="Стрелка вправо 1"/>
          <p:cNvSpPr/>
          <p:nvPr/>
        </p:nvSpPr>
        <p:spPr>
          <a:xfrm rot="12770505">
            <a:off x="2836930" y="3162410"/>
            <a:ext cx="755968" cy="2237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право 29"/>
          <p:cNvSpPr/>
          <p:nvPr/>
        </p:nvSpPr>
        <p:spPr>
          <a:xfrm rot="10962048">
            <a:off x="2805386" y="4000355"/>
            <a:ext cx="690670" cy="2358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 rot="19297431">
            <a:off x="5344621" y="3241550"/>
            <a:ext cx="755968" cy="2237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 rot="8811645">
            <a:off x="2708632" y="4834891"/>
            <a:ext cx="755968" cy="2237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>
            <a:off x="5214942" y="4000504"/>
            <a:ext cx="660753" cy="1840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право 33"/>
          <p:cNvSpPr/>
          <p:nvPr/>
        </p:nvSpPr>
        <p:spPr>
          <a:xfrm rot="5235451">
            <a:off x="4320818" y="5054871"/>
            <a:ext cx="530149" cy="2351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право 34"/>
          <p:cNvSpPr/>
          <p:nvPr/>
        </p:nvSpPr>
        <p:spPr>
          <a:xfrm rot="1519255">
            <a:off x="5576203" y="4837154"/>
            <a:ext cx="868446" cy="1782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Объект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826" y="3385446"/>
            <a:ext cx="869560" cy="1274560"/>
          </a:xfrm>
          <a:prstGeom prst="roundRect">
            <a:avLst>
              <a:gd name="adj" fmla="val 16667"/>
            </a:avLst>
          </a:prstGeom>
          <a:ln>
            <a:solidFill>
              <a:srgbClr val="92D05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08" y="3215011"/>
            <a:ext cx="1685925" cy="819150"/>
          </a:xfrm>
          <a:prstGeom prst="roundRect">
            <a:avLst>
              <a:gd name="adj" fmla="val 16667"/>
            </a:avLst>
          </a:prstGeom>
          <a:ln>
            <a:solidFill>
              <a:srgbClr val="92D05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86" y="5000636"/>
            <a:ext cx="914313" cy="1213967"/>
          </a:xfrm>
          <a:prstGeom prst="roundRect">
            <a:avLst>
              <a:gd name="adj" fmla="val 16667"/>
            </a:avLst>
          </a:prstGeom>
          <a:ln>
            <a:solidFill>
              <a:srgbClr val="92D05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9" name="Picture 4" descr="C:\Users\eser\Desktop\2проект расти здоровым\20810614 - копия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4857760"/>
            <a:ext cx="928694" cy="1323391"/>
          </a:xfrm>
          <a:prstGeom prst="roundRect">
            <a:avLst>
              <a:gd name="adj" fmla="val 16667"/>
            </a:avLst>
          </a:prstGeom>
          <a:ln>
            <a:solidFill>
              <a:srgbClr val="B0FEB9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" name="Picture 6" descr="C:\Users\eser\Desktop\2проект расти здоровым\31615859 - копия - копия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43240" y="5286388"/>
            <a:ext cx="1000132" cy="1214446"/>
          </a:xfrm>
          <a:prstGeom prst="roundRect">
            <a:avLst>
              <a:gd name="adj" fmla="val 16667"/>
            </a:avLst>
          </a:prstGeom>
          <a:ln>
            <a:solidFill>
              <a:srgbClr val="B0FEB9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" name="НАСТРОЕНИЕ исп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7786710" y="62865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85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867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ИВАНОВ\Desktop\99839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5"/>
            <a:ext cx="9001156" cy="6755089"/>
          </a:xfrm>
          <a:prstGeom prst="rect">
            <a:avLst/>
          </a:prstGeom>
          <a:noFill/>
        </p:spPr>
      </p:pic>
      <p:pic>
        <p:nvPicPr>
          <p:cNvPr id="36866" name="Picture 2" descr="C:\Users\eser\Desktop\уроки борисовна\i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5166"/>
          </a:xfrm>
          <a:prstGeom prst="rect">
            <a:avLst/>
          </a:prstGeom>
          <a:noFill/>
        </p:spPr>
      </p:pic>
      <p:pic>
        <p:nvPicPr>
          <p:cNvPr id="1027" name="Picture 3" descr="C:\Users\eser\Desktop\2проект расти здоровым\cveta-117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5429264"/>
            <a:ext cx="1619250" cy="123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214546" y="500042"/>
            <a:ext cx="4500594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ru-RU" sz="3200" b="1" dirty="0" smtClean="0">
              <a:solidFill>
                <a:srgbClr val="C00000"/>
              </a:solidFill>
            </a:endParaRPr>
          </a:p>
          <a:p>
            <a:pPr algn="ctr">
              <a:spcBef>
                <a:spcPct val="0"/>
              </a:spcBef>
            </a:pPr>
            <a:r>
              <a:rPr lang="ru-RU" sz="4000" b="1" dirty="0" smtClean="0">
                <a:solidFill>
                  <a:srgbClr val="C00000"/>
                </a:solidFill>
              </a:rPr>
              <a:t>Актуальность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043608" y="1600200"/>
            <a:ext cx="764319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</a:t>
            </a:r>
            <a:endParaRPr lang="ru-RU" sz="2800" b="1" dirty="0" smtClean="0"/>
          </a:p>
          <a:p>
            <a:pPr marL="0" indent="0">
              <a:buNone/>
            </a:pPr>
            <a:r>
              <a:rPr lang="ru-RU" sz="2800" b="1" dirty="0" smtClean="0"/>
              <a:t>Каждому человеку известно</a:t>
            </a:r>
            <a:r>
              <a:rPr lang="ru-RU" sz="2800" b="1" dirty="0"/>
              <a:t>, что наша жизнь и здоровье зависят от состояния окружающей </a:t>
            </a:r>
            <a:r>
              <a:rPr lang="ru-RU" sz="2800" b="1" dirty="0" smtClean="0"/>
              <a:t>среды и экологических факторов.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53777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eser\Desktop\уроки борисовна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57322" cy="745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6318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678661" y="4437112"/>
            <a:ext cx="8229600" cy="12934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842772" y="358573"/>
            <a:ext cx="2888252" cy="3059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ru-RU" sz="3200" b="1" dirty="0" smtClean="0">
              <a:solidFill>
                <a:srgbClr val="C00000"/>
              </a:solidFill>
            </a:endParaRPr>
          </a:p>
          <a:p>
            <a:pPr algn="ctr">
              <a:spcBef>
                <a:spcPct val="0"/>
              </a:spcBef>
            </a:pPr>
            <a:r>
              <a:rPr lang="ru-RU" sz="3600" b="1" dirty="0" smtClean="0">
                <a:solidFill>
                  <a:srgbClr val="C00000"/>
                </a:solidFill>
              </a:rPr>
              <a:t>Цель: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803146" y="828053"/>
            <a:ext cx="7882664" cy="511137"/>
            <a:chOff x="1253450" y="8291"/>
            <a:chExt cx="7109500" cy="1164529"/>
          </a:xfrm>
        </p:grpSpPr>
        <p:sp>
          <p:nvSpPr>
            <p:cNvPr id="17" name="Прямоугольник с двумя скругленными соседними углами 16"/>
            <p:cNvSpPr/>
            <p:nvPr/>
          </p:nvSpPr>
          <p:spPr>
            <a:xfrm rot="5400000">
              <a:off x="4225935" y="-2964194"/>
              <a:ext cx="1164529" cy="7109500"/>
            </a:xfrm>
            <a:prstGeom prst="round2SameRect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Прямоугольник 17"/>
            <p:cNvSpPr/>
            <p:nvPr/>
          </p:nvSpPr>
          <p:spPr>
            <a:xfrm>
              <a:off x="1253450" y="65139"/>
              <a:ext cx="7052652" cy="10508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5240" rIns="15240" bIns="15240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400" kern="1200" dirty="0">
                <a:solidFill>
                  <a:srgbClr val="465723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035246" y="802831"/>
            <a:ext cx="7557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Узнать </a:t>
            </a:r>
            <a:r>
              <a:rPr lang="ru-RU" sz="2400" b="1" dirty="0" smtClean="0"/>
              <a:t>факторы и способы  </a:t>
            </a:r>
            <a:r>
              <a:rPr lang="ru-RU" sz="2400" b="1" dirty="0"/>
              <a:t>укрепления здоровья.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2862922" y="1388932"/>
            <a:ext cx="2888252" cy="40288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ru-RU" sz="3200" b="1" dirty="0" smtClean="0">
              <a:solidFill>
                <a:srgbClr val="C00000"/>
              </a:solidFill>
            </a:endParaRPr>
          </a:p>
          <a:p>
            <a:pPr algn="ctr">
              <a:spcBef>
                <a:spcPct val="0"/>
              </a:spcBef>
            </a:pPr>
            <a:r>
              <a:rPr lang="ru-RU" sz="3600" b="1" dirty="0" smtClean="0">
                <a:solidFill>
                  <a:srgbClr val="C00000"/>
                </a:solidFill>
              </a:rPr>
              <a:t>Задачи: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605174" y="1929846"/>
            <a:ext cx="8133154" cy="1530124"/>
            <a:chOff x="1253450" y="8291"/>
            <a:chExt cx="7109500" cy="1164529"/>
          </a:xfrm>
        </p:grpSpPr>
        <p:sp>
          <p:nvSpPr>
            <p:cNvPr id="23" name="Прямоугольник с двумя скругленными соседними углами 22"/>
            <p:cNvSpPr/>
            <p:nvPr/>
          </p:nvSpPr>
          <p:spPr>
            <a:xfrm rot="5400000">
              <a:off x="4225935" y="-2964194"/>
              <a:ext cx="1164529" cy="7109500"/>
            </a:xfrm>
            <a:prstGeom prst="round2SameRect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Прямоугольник 23"/>
            <p:cNvSpPr/>
            <p:nvPr/>
          </p:nvSpPr>
          <p:spPr>
            <a:xfrm>
              <a:off x="1253450" y="65139"/>
              <a:ext cx="7052652" cy="10508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5240" rIns="15240" bIns="15240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400" kern="1200" dirty="0">
                <a:solidFill>
                  <a:srgbClr val="465723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803146" y="3296827"/>
            <a:ext cx="7513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777045" y="1861648"/>
            <a:ext cx="78754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b="1" dirty="0" smtClean="0"/>
              <a:t>Собрать информацию о здоровом образе жизни.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/>
              <a:t>Выявить факторы, влияющие на здоровье.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/>
              <a:t>Выпустить  буклет «Секреты здоровья».</a:t>
            </a:r>
            <a:endParaRPr lang="ru-RU" sz="2400" b="1" dirty="0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2420094" y="3626690"/>
            <a:ext cx="4438279" cy="4375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3600" b="1" dirty="0">
                <a:solidFill>
                  <a:srgbClr val="C00000"/>
                </a:solidFill>
              </a:rPr>
              <a:t>Г</a:t>
            </a:r>
            <a:r>
              <a:rPr lang="ru-RU" sz="3600" b="1" dirty="0" smtClean="0">
                <a:solidFill>
                  <a:srgbClr val="C00000"/>
                </a:solidFill>
              </a:rPr>
              <a:t>ипотеза:</a:t>
            </a:r>
          </a:p>
        </p:txBody>
      </p:sp>
      <p:sp>
        <p:nvSpPr>
          <p:cNvPr id="25" name="Горизонтальный свиток 24"/>
          <p:cNvSpPr/>
          <p:nvPr/>
        </p:nvSpPr>
        <p:spPr>
          <a:xfrm>
            <a:off x="1323399" y="3932930"/>
            <a:ext cx="6416953" cy="1763810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400" b="1" dirty="0">
                <a:solidFill>
                  <a:schemeClr val="tx1"/>
                </a:solidFill>
              </a:rPr>
              <a:t>Здоровье школьника зависит от экологических факторов</a:t>
            </a:r>
            <a:r>
              <a:rPr lang="ru-RU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857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85720" y="214290"/>
            <a:ext cx="8572560" cy="635798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285984" y="428604"/>
            <a:ext cx="4500594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ru-RU" sz="3200" b="1" dirty="0" smtClean="0">
              <a:solidFill>
                <a:srgbClr val="C00000"/>
              </a:solidFill>
            </a:endParaRPr>
          </a:p>
          <a:p>
            <a:pPr algn="ctr">
              <a:spcBef>
                <a:spcPct val="0"/>
              </a:spcBef>
            </a:pPr>
            <a:r>
              <a:rPr lang="ru-RU" sz="3600" b="1" dirty="0" smtClean="0">
                <a:solidFill>
                  <a:srgbClr val="C00000"/>
                </a:solidFill>
              </a:rPr>
              <a:t>Анкетирование: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3" descr="C:\Users\eser\Desktop\уроки борисовна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57322" cy="745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59060"/>
              </p:ext>
            </p:extLst>
          </p:nvPr>
        </p:nvGraphicFramePr>
        <p:xfrm>
          <a:off x="539551" y="1052736"/>
          <a:ext cx="7920881" cy="256032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6454681"/>
                <a:gridCol w="699906"/>
                <a:gridCol w="766294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Вопросы 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Да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Нет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1. Ты ежедневно выполняешь утреннюю зарядку?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2.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ru-RU" sz="1800" dirty="0" smtClean="0"/>
                        <a:t> Регулярно</a:t>
                      </a:r>
                      <a:r>
                        <a:rPr lang="ru-RU" sz="1800" baseline="0" dirty="0" smtClean="0"/>
                        <a:t> ли ты чистишь зубы?</a:t>
                      </a:r>
                      <a:endParaRPr lang="ru-RU" sz="1800" dirty="0" smtClean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3.Соблюдаешь</a:t>
                      </a:r>
                      <a:r>
                        <a:rPr lang="ru-RU" sz="1800" baseline="0" dirty="0" smtClean="0"/>
                        <a:t> ли ты режим питания?</a:t>
                      </a:r>
                      <a:endParaRPr lang="ru-RU" sz="1800" dirty="0" smtClean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4.</a:t>
                      </a:r>
                      <a:r>
                        <a:rPr lang="ru-RU" sz="1800" baseline="0" dirty="0" smtClean="0"/>
                        <a:t> Ты регулярно закаляешься?</a:t>
                      </a:r>
                      <a:endParaRPr lang="ru-RU" sz="1800" dirty="0" smtClean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5.Ты</a:t>
                      </a:r>
                      <a:r>
                        <a:rPr lang="ru-RU" sz="1800" baseline="0" dirty="0" smtClean="0"/>
                        <a:t> ежедневно проводишь 1,5 - 2 часа на свежем воздухе?</a:t>
                      </a:r>
                      <a:endParaRPr lang="ru-RU" sz="1800" dirty="0" smtClean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6</a:t>
                      </a:r>
                      <a:r>
                        <a:rPr lang="ru-RU" sz="1800" dirty="0" smtClean="0"/>
                        <a:t>.</a:t>
                      </a:r>
                      <a:r>
                        <a:rPr lang="ru-RU" sz="1800" baseline="0" dirty="0" smtClean="0"/>
                        <a:t> Обычно у тебя хорошее настроение?</a:t>
                      </a:r>
                      <a:endParaRPr lang="ru-RU" sz="1800" dirty="0" smtClean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2915816" y="3861048"/>
            <a:ext cx="2808312" cy="223224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9" name="Содержимое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1125343"/>
              </p:ext>
            </p:extLst>
          </p:nvPr>
        </p:nvGraphicFramePr>
        <p:xfrm>
          <a:off x="2927648" y="3915178"/>
          <a:ext cx="2643206" cy="2143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5751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eser\Desktop\уроки борисовна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57322" cy="745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28074" y="2413774"/>
            <a:ext cx="80010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dirty="0" smtClean="0"/>
          </a:p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  <a:cs typeface="Times New Roman" pitchFamily="18" charset="0"/>
              </a:rPr>
              <a:t>        </a:t>
            </a:r>
            <a:r>
              <a:rPr lang="ru-RU" sz="2800" b="1" dirty="0" smtClean="0">
                <a:solidFill>
                  <a:srgbClr val="FF0000"/>
                </a:solidFill>
                <a:cs typeface="Times New Roman" pitchFamily="18" charset="0"/>
              </a:rPr>
              <a:t>Личная гигиена </a:t>
            </a:r>
            <a:r>
              <a:rPr lang="ru-RU" sz="2800" b="1" dirty="0" smtClean="0">
                <a:cs typeface="Times New Roman" pitchFamily="18" charset="0"/>
              </a:rPr>
              <a:t>- это уход за своим телом и содержание его в чистоте.</a:t>
            </a:r>
          </a:p>
          <a:p>
            <a:pPr>
              <a:buNone/>
            </a:pPr>
            <a:r>
              <a:rPr lang="ru-RU" sz="2800" b="1" dirty="0" smtClean="0">
                <a:cs typeface="Times New Roman" pitchFamily="18" charset="0"/>
              </a:rPr>
              <a:t>        Главное  в личной гигиене это уход за кожей, зубами, волосами.</a:t>
            </a:r>
            <a:endParaRPr lang="ru-RU" sz="2800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1271611" y="1551423"/>
            <a:ext cx="7416824" cy="883557"/>
            <a:chOff x="1253450" y="8291"/>
            <a:chExt cx="7109500" cy="1164529"/>
          </a:xfrm>
        </p:grpSpPr>
        <p:sp>
          <p:nvSpPr>
            <p:cNvPr id="9" name="Прямоугольник с двумя скругленными соседними углами 8"/>
            <p:cNvSpPr/>
            <p:nvPr/>
          </p:nvSpPr>
          <p:spPr>
            <a:xfrm rot="5400000">
              <a:off x="4225935" y="-2964194"/>
              <a:ext cx="1164529" cy="71095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0" name="Прямоугольник 9"/>
            <p:cNvSpPr/>
            <p:nvPr/>
          </p:nvSpPr>
          <p:spPr>
            <a:xfrm>
              <a:off x="1253450" y="65139"/>
              <a:ext cx="7052652" cy="1050833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70688" tIns="15240" rIns="15240" bIns="15240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400" kern="1200" dirty="0">
                <a:solidFill>
                  <a:srgbClr val="465723"/>
                </a:solidFill>
              </a:endParaRPr>
            </a:p>
          </p:txBody>
        </p:sp>
      </p:grpSp>
      <p:sp>
        <p:nvSpPr>
          <p:cNvPr id="11" name="Овал 10"/>
          <p:cNvSpPr/>
          <p:nvPr/>
        </p:nvSpPr>
        <p:spPr>
          <a:xfrm>
            <a:off x="717652" y="1499646"/>
            <a:ext cx="989308" cy="92332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sp>
      <p:sp>
        <p:nvSpPr>
          <p:cNvPr id="5" name="Прямоугольник 4"/>
          <p:cNvSpPr/>
          <p:nvPr/>
        </p:nvSpPr>
        <p:spPr>
          <a:xfrm>
            <a:off x="1707950" y="1594555"/>
            <a:ext cx="753576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Соблюдение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 личной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гигиены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4971" y="1553276"/>
            <a:ext cx="4879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1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462964" y="392592"/>
            <a:ext cx="6766920" cy="72462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Факторы и способы укрепления здоровья</a:t>
            </a:r>
          </a:p>
        </p:txBody>
      </p:sp>
    </p:spTree>
    <p:extLst>
      <p:ext uri="{BB962C8B-B14F-4D97-AF65-F5344CB8AC3E}">
        <p14:creationId xmlns:p14="http://schemas.microsoft.com/office/powerpoint/2010/main" val="55785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eser\Desktop\уроки борисовна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57322" cy="745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428596" y="887135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/>
          </a:p>
          <a:p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7158" y="714356"/>
            <a:ext cx="2000264" cy="135732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034" y="714356"/>
            <a:ext cx="178595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2000" b="1" dirty="0" smtClean="0"/>
              <a:t> Каждое утро и вечер все должны умываться.</a:t>
            </a:r>
          </a:p>
          <a:p>
            <a:endParaRPr lang="ru-RU" dirty="0"/>
          </a:p>
        </p:txBody>
      </p:sp>
      <p:pic>
        <p:nvPicPr>
          <p:cNvPr id="12" name="Picture 2" descr="C:\Users\eser\Desktop\проект расти здоровым\фото дети\DSC002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357694"/>
            <a:ext cx="2143140" cy="16073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Скругленный прямоугольник 12"/>
          <p:cNvSpPr/>
          <p:nvPr/>
        </p:nvSpPr>
        <p:spPr>
          <a:xfrm>
            <a:off x="357158" y="2714620"/>
            <a:ext cx="2143140" cy="142876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ru-RU" sz="2000" b="1" dirty="0" smtClean="0">
                <a:ln w="11430"/>
              </a:rPr>
              <a:t> Только после мытья рук умываем лицо, шею, уши.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572264" y="642918"/>
            <a:ext cx="2000264" cy="135732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ru-RU" sz="2000" b="1" dirty="0" smtClean="0">
                <a:ln w="11430"/>
              </a:rPr>
              <a:t> Раз в неделю мы моемся в бане.</a:t>
            </a:r>
            <a:endParaRPr lang="ru-RU" sz="2000" b="1" dirty="0" smtClean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786578" y="2714620"/>
            <a:ext cx="2000264" cy="135732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ru-RU" sz="2000" b="1" dirty="0" smtClean="0"/>
              <a:t> Не ленитесь расчесывать волосы утром</a:t>
            </a:r>
            <a:r>
              <a:rPr lang="en-US" sz="2000" b="1" dirty="0" smtClean="0"/>
              <a:t> </a:t>
            </a:r>
            <a:r>
              <a:rPr lang="ru-RU" sz="2000" b="1" dirty="0" smtClean="0"/>
              <a:t>и вечером</a:t>
            </a:r>
            <a:r>
              <a:rPr lang="ru-RU" sz="2000" b="1" dirty="0" smtClean="0">
                <a:cs typeface="Times New Roman" pitchFamily="18" charset="0"/>
              </a:rPr>
              <a:t>.</a:t>
            </a:r>
            <a:endParaRPr lang="ru-RU" sz="2000" dirty="0" smtClean="0"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86116" y="357166"/>
            <a:ext cx="2000264" cy="135732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ru-RU" sz="2000" b="1" dirty="0" smtClean="0">
                <a:cs typeface="Times New Roman" pitchFamily="18" charset="0"/>
              </a:rPr>
              <a:t> Зубы чистим утром и вечером.</a:t>
            </a:r>
          </a:p>
        </p:txBody>
      </p:sp>
      <p:pic>
        <p:nvPicPr>
          <p:cNvPr id="18" name="Picture 3" descr="C:\Users\eser\Desktop\проект расти здоровым\фото дети\DSC002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4357694"/>
            <a:ext cx="2286016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Picture 4" descr="C:\Users\eser\Desktop\проект расти здоровым\фото дети\DSC002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4286256"/>
            <a:ext cx="2286016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0" name="Прямоугольник 19"/>
          <p:cNvSpPr/>
          <p:nvPr/>
        </p:nvSpPr>
        <p:spPr>
          <a:xfrm>
            <a:off x="3214678" y="2357430"/>
            <a:ext cx="2571768" cy="1571636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143240" y="2428868"/>
            <a:ext cx="26432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Правила личной гигиены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rot="10800000">
            <a:off x="2214546" y="2143116"/>
            <a:ext cx="857256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 flipH="1" flipV="1">
            <a:off x="4035818" y="2036356"/>
            <a:ext cx="50086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5857884" y="2071678"/>
            <a:ext cx="642942" cy="500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5857884" y="3214686"/>
            <a:ext cx="857256" cy="142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21" idx="1"/>
          </p:cNvCxnSpPr>
          <p:nvPr/>
        </p:nvCxnSpPr>
        <p:spPr>
          <a:xfrm rot="10800000" flipV="1">
            <a:off x="2571736" y="3213698"/>
            <a:ext cx="571504" cy="35817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57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eser\Desktop\уроки борисовна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57322" cy="745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381232" y="767639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8355" y="1436366"/>
            <a:ext cx="550072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     Человек постоянно нуждается в пище.</a:t>
            </a:r>
          </a:p>
          <a:p>
            <a:pPr algn="ctr">
              <a:buNone/>
            </a:pPr>
            <a:r>
              <a:rPr lang="ru-RU" sz="2800" b="1" dirty="0" smtClean="0"/>
              <a:t>Питательные вещества </a:t>
            </a:r>
          </a:p>
          <a:p>
            <a:pPr algn="ctr">
              <a:buNone/>
            </a:pPr>
            <a:r>
              <a:rPr lang="ru-RU" sz="2800" b="1" dirty="0" smtClean="0"/>
              <a:t>необходимы для:</a:t>
            </a:r>
          </a:p>
          <a:p>
            <a:pPr algn="ctr">
              <a:buNone/>
            </a:pPr>
            <a:r>
              <a:rPr lang="ru-RU" sz="2800" b="1" dirty="0" smtClean="0"/>
              <a:t>- питания мозга;</a:t>
            </a:r>
          </a:p>
          <a:p>
            <a:pPr algn="ctr">
              <a:buNone/>
            </a:pPr>
            <a:r>
              <a:rPr lang="ru-RU" sz="2800" b="1" dirty="0" smtClean="0"/>
              <a:t>- укрепления мышц;</a:t>
            </a:r>
          </a:p>
          <a:p>
            <a:pPr algn="ctr">
              <a:buNone/>
            </a:pPr>
            <a:r>
              <a:rPr lang="ru-RU" sz="2800" b="1" dirty="0" smtClean="0"/>
              <a:t>- роста костей;</a:t>
            </a:r>
          </a:p>
          <a:p>
            <a:pPr algn="ctr">
              <a:buNone/>
            </a:pPr>
            <a:r>
              <a:rPr lang="ru-RU" sz="2800" b="1" dirty="0" smtClean="0"/>
              <a:t>- образования крови;</a:t>
            </a:r>
          </a:p>
          <a:p>
            <a:pPr algn="ctr">
              <a:buFontTx/>
              <a:buChar char="-"/>
            </a:pPr>
            <a:r>
              <a:rPr lang="ru-RU" sz="2800" b="1" dirty="0" smtClean="0"/>
              <a:t>работы лёгких, сердца </a:t>
            </a:r>
          </a:p>
          <a:p>
            <a:pPr algn="ctr">
              <a:buFontTx/>
              <a:buChar char="-"/>
            </a:pPr>
            <a:r>
              <a:rPr lang="ru-RU" sz="2800" b="1" dirty="0" smtClean="0"/>
              <a:t>и других органов.</a:t>
            </a:r>
          </a:p>
          <a:p>
            <a:r>
              <a:rPr lang="ru-RU" sz="2400" b="1" dirty="0" smtClean="0"/>
              <a:t> </a:t>
            </a:r>
            <a:endParaRPr lang="ru-RU" sz="2800" dirty="0"/>
          </a:p>
        </p:txBody>
      </p:sp>
      <p:pic>
        <p:nvPicPr>
          <p:cNvPr id="7" name="Picture 2" descr="C:\Users\eser\Desktop\проект расти здоровым\фото дети\DSCN202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9041" y="3970412"/>
            <a:ext cx="2786082" cy="20895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3" descr="C:\Users\eser\Desktop\проект расти здоровым\фото дети\DSC002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45395" y="1703689"/>
            <a:ext cx="2786081" cy="20895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9" name="Группа 8"/>
          <p:cNvGrpSpPr/>
          <p:nvPr/>
        </p:nvGrpSpPr>
        <p:grpSpPr>
          <a:xfrm>
            <a:off x="1769933" y="414695"/>
            <a:ext cx="6474478" cy="883557"/>
            <a:chOff x="1253450" y="8291"/>
            <a:chExt cx="7109500" cy="1164529"/>
          </a:xfrm>
        </p:grpSpPr>
        <p:sp>
          <p:nvSpPr>
            <p:cNvPr id="10" name="Прямоугольник с двумя скругленными соседними углами 9"/>
            <p:cNvSpPr/>
            <p:nvPr/>
          </p:nvSpPr>
          <p:spPr>
            <a:xfrm rot="5400000">
              <a:off x="4225935" y="-2964194"/>
              <a:ext cx="1164529" cy="71095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1253450" y="65139"/>
              <a:ext cx="7052652" cy="1050833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70688" tIns="15240" rIns="15240" bIns="15240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400" kern="1200" dirty="0">
                <a:solidFill>
                  <a:srgbClr val="465723"/>
                </a:solidFill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1043608" y="561039"/>
            <a:ext cx="720080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Правильное питание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357322" y="316700"/>
            <a:ext cx="947656" cy="97841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sp>
      <p:sp>
        <p:nvSpPr>
          <p:cNvPr id="15" name="TextBox 14"/>
          <p:cNvSpPr txBox="1"/>
          <p:nvPr/>
        </p:nvSpPr>
        <p:spPr>
          <a:xfrm>
            <a:off x="1602590" y="414695"/>
            <a:ext cx="4879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8422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eser\Desktop\уроки борисовна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57322" cy="745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428596" y="887135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71736" y="2357430"/>
            <a:ext cx="4357718" cy="857256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2500298" y="2357430"/>
            <a:ext cx="4357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2400" b="1" dirty="0" smtClean="0"/>
              <a:t>Для правильного питания нам нужны такие продукты: </a:t>
            </a:r>
          </a:p>
        </p:txBody>
      </p:sp>
      <p:pic>
        <p:nvPicPr>
          <p:cNvPr id="1026" name="Picture 2" descr="http://www.mygidoctors.com/images/foo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7" y="2035960"/>
            <a:ext cx="1785950" cy="1214446"/>
          </a:xfrm>
          <a:prstGeom prst="roundRect">
            <a:avLst>
              <a:gd name="adj" fmla="val 16667"/>
            </a:avLst>
          </a:prstGeom>
          <a:ln>
            <a:solidFill>
              <a:srgbClr val="B0FEB9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3" descr="C:\Users\eser\Desktop\уроки борисовна\makfa -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427575"/>
            <a:ext cx="1643074" cy="1135402"/>
          </a:xfrm>
          <a:prstGeom prst="roundRect">
            <a:avLst>
              <a:gd name="adj" fmla="val 16667"/>
            </a:avLst>
          </a:prstGeom>
          <a:ln>
            <a:solidFill>
              <a:srgbClr val="B0FEB9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0" name="Picture 6" descr="https://im0-tub-ru.yandex.net/i?id=e981b91c7e2fe8210a1d6a96fbbda443&amp;n=33&amp;h=215&amp;w=3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93381" y="348013"/>
            <a:ext cx="1857388" cy="1236342"/>
          </a:xfrm>
          <a:prstGeom prst="roundRect">
            <a:avLst>
              <a:gd name="adj" fmla="val 16667"/>
            </a:avLst>
          </a:prstGeom>
          <a:ln>
            <a:solidFill>
              <a:srgbClr val="B0FEB9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2" name="Picture 8" descr="https://1tulatv.ru/sites/default/files/styles/wotermark/public/rives_quality_meats_2013.jpg?itok=_fImlwD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42231" y="3786190"/>
            <a:ext cx="1616727" cy="1000132"/>
          </a:xfrm>
          <a:prstGeom prst="roundRect">
            <a:avLst>
              <a:gd name="adj" fmla="val 16667"/>
            </a:avLst>
          </a:prstGeom>
          <a:ln>
            <a:solidFill>
              <a:srgbClr val="B0FEB9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4" name="Picture 10" descr="http://062013.imgbb.ru/user/94/947079/ee1e39d3aed111eedb7e07ef189d90bc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38386" y="3429000"/>
            <a:ext cx="2003798" cy="1357322"/>
          </a:xfrm>
          <a:prstGeom prst="roundRect">
            <a:avLst>
              <a:gd name="adj" fmla="val 16667"/>
            </a:avLst>
          </a:prstGeom>
          <a:ln>
            <a:solidFill>
              <a:srgbClr val="B0FEB9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8" name="Picture 14" descr="https://im0-tub-ru.yandex.net/i?id=65312021f1cd3c836a67523d0c2fbdab&amp;n=33&amp;h=215&amp;w=29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39678" y="330784"/>
            <a:ext cx="2000264" cy="1472797"/>
          </a:xfrm>
          <a:prstGeom prst="roundRect">
            <a:avLst>
              <a:gd name="adj" fmla="val 16667"/>
            </a:avLst>
          </a:prstGeom>
          <a:ln>
            <a:solidFill>
              <a:srgbClr val="B0FEB9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40" name="Picture 16" descr="https://im0-tub-ru.yandex.net/i?id=375f207187424806eaa9590913323ac5&amp;n=33&amp;h=215&amp;w=41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348" y="3804255"/>
            <a:ext cx="2214578" cy="1144554"/>
          </a:xfrm>
          <a:prstGeom prst="roundRect">
            <a:avLst>
              <a:gd name="adj" fmla="val 16667"/>
            </a:avLst>
          </a:prstGeom>
          <a:ln>
            <a:solidFill>
              <a:srgbClr val="B0FEB9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16" name="Прямая со стрелкой 15"/>
          <p:cNvCxnSpPr/>
          <p:nvPr/>
        </p:nvCxnSpPr>
        <p:spPr>
          <a:xfrm rot="16200000" flipV="1">
            <a:off x="2821769" y="1878859"/>
            <a:ext cx="500066" cy="2857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4679157" y="1899342"/>
            <a:ext cx="0" cy="4010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0800000">
            <a:off x="2214546" y="2786058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2714612" y="3286124"/>
            <a:ext cx="357190" cy="428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4465637" y="352716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6227007" y="1940016"/>
            <a:ext cx="481794" cy="31971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6073786" y="3307320"/>
            <a:ext cx="428628" cy="2857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78661" y="3307320"/>
            <a:ext cx="1249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Хлеб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303346" y="1601055"/>
            <a:ext cx="1249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Крупы</a:t>
            </a:r>
            <a:endParaRPr lang="ru-RU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4009030" y="1608712"/>
            <a:ext cx="1243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Овощи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6929454" y="1875019"/>
            <a:ext cx="1249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Рыба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1518421" y="4969981"/>
            <a:ext cx="1249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Фрукты </a:t>
            </a:r>
            <a:endParaRPr lang="ru-RU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4309587" y="4819299"/>
            <a:ext cx="1249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Мясо</a:t>
            </a:r>
            <a:endParaRPr lang="ru-RU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6502414" y="4813846"/>
            <a:ext cx="1462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Молочные продукты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857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eser\Desktop\уроки борисовна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57322" cy="745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1500174"/>
            <a:ext cx="8858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611560" y="1075724"/>
            <a:ext cx="79928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8775"/>
            <a:r>
              <a:rPr lang="ru-RU" sz="2800" b="1" dirty="0" smtClean="0">
                <a:solidFill>
                  <a:srgbClr val="FF0000"/>
                </a:solidFill>
              </a:rPr>
              <a:t>Сон</a:t>
            </a:r>
            <a:r>
              <a:rPr lang="ru-RU" sz="2800" b="1" dirty="0" smtClean="0"/>
              <a:t> - это отдых. Детям нужно много спать, чтобы восполнить затраченную энергию.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3091695" y="398245"/>
            <a:ext cx="3985197" cy="644707"/>
            <a:chOff x="1253450" y="8291"/>
            <a:chExt cx="7109500" cy="1164529"/>
          </a:xfrm>
        </p:grpSpPr>
        <p:sp>
          <p:nvSpPr>
            <p:cNvPr id="10" name="Прямоугольник с двумя скругленными соседними углами 9"/>
            <p:cNvSpPr/>
            <p:nvPr/>
          </p:nvSpPr>
          <p:spPr>
            <a:xfrm rot="5400000">
              <a:off x="4225935" y="-2964194"/>
              <a:ext cx="1164529" cy="71095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1253450" y="65139"/>
              <a:ext cx="7052652" cy="1050833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70688" tIns="15240" rIns="15240" bIns="15240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400" kern="1200" dirty="0">
                <a:solidFill>
                  <a:srgbClr val="465723"/>
                </a:solidFill>
              </a:endParaRPr>
            </a:p>
          </p:txBody>
        </p:sp>
      </p:grpSp>
      <p:sp>
        <p:nvSpPr>
          <p:cNvPr id="12" name="Овал 11"/>
          <p:cNvSpPr/>
          <p:nvPr/>
        </p:nvSpPr>
        <p:spPr>
          <a:xfrm>
            <a:off x="2484428" y="249854"/>
            <a:ext cx="844532" cy="86809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sp>
      <p:sp>
        <p:nvSpPr>
          <p:cNvPr id="13" name="Прямоугольник 12"/>
          <p:cNvSpPr/>
          <p:nvPr/>
        </p:nvSpPr>
        <p:spPr>
          <a:xfrm>
            <a:off x="3298887" y="332617"/>
            <a:ext cx="29523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Сон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84779" y="244727"/>
            <a:ext cx="4879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3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77777" y="1965752"/>
            <a:ext cx="3994423" cy="496885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295424" y="1869179"/>
            <a:ext cx="392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Правила сна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5720" y="2495409"/>
            <a:ext cx="6086480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b="1" dirty="0"/>
              <a:t>1.Ложится спать в одно и  то же время.</a:t>
            </a:r>
          </a:p>
          <a:p>
            <a:pPr>
              <a:lnSpc>
                <a:spcPct val="120000"/>
              </a:lnSpc>
            </a:pPr>
            <a:r>
              <a:rPr lang="ru-RU" sz="2400" b="1" dirty="0"/>
              <a:t>2.Принимать пищу лучше за 2-3 часа до сна.</a:t>
            </a:r>
          </a:p>
          <a:p>
            <a:pPr>
              <a:lnSpc>
                <a:spcPct val="120000"/>
              </a:lnSpc>
            </a:pPr>
            <a:r>
              <a:rPr lang="ru-RU" sz="2400" b="1" dirty="0"/>
              <a:t>3.Не нужно смотреть перед сном страшные фильмы.</a:t>
            </a:r>
          </a:p>
          <a:p>
            <a:pPr>
              <a:lnSpc>
                <a:spcPct val="120000"/>
              </a:lnSpc>
            </a:pPr>
            <a:r>
              <a:rPr lang="ru-RU" sz="2400" b="1" dirty="0"/>
              <a:t>4.Спать надо в хорошо проветренной комнате.</a:t>
            </a:r>
            <a:endParaRPr lang="ru-RU" sz="2400" dirty="0"/>
          </a:p>
        </p:txBody>
      </p:sp>
      <p:pic>
        <p:nvPicPr>
          <p:cNvPr id="18" name="Picture 4" descr="C:\Users\eser\Desktop\проект расти здоровым\фото дети\DSCN00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8146" y="3573016"/>
            <a:ext cx="2928958" cy="2196719"/>
          </a:xfrm>
          <a:prstGeom prst="ellipse">
            <a:avLst/>
          </a:prstGeom>
          <a:ln>
            <a:solidFill>
              <a:srgbClr val="B0FEB9"/>
            </a:solidFill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857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1184</TotalTime>
  <Words>512</Words>
  <Application>Microsoft Office PowerPoint</Application>
  <PresentationFormat>Экран (4:3)</PresentationFormat>
  <Paragraphs>121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Проект  «Расти здоровым»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Евгений</cp:lastModifiedBy>
  <cp:revision>156</cp:revision>
  <dcterms:created xsi:type="dcterms:W3CDTF">2017-01-27T21:37:46Z</dcterms:created>
  <dcterms:modified xsi:type="dcterms:W3CDTF">2021-10-15T10:20:42Z</dcterms:modified>
</cp:coreProperties>
</file>