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65" r:id="rId2"/>
    <p:sldId id="266" r:id="rId3"/>
    <p:sldId id="268" r:id="rId4"/>
    <p:sldId id="279" r:id="rId5"/>
    <p:sldId id="277" r:id="rId6"/>
    <p:sldId id="278" r:id="rId7"/>
    <p:sldId id="280" r:id="rId8"/>
    <p:sldId id="281" r:id="rId9"/>
    <p:sldId id="269" r:id="rId10"/>
    <p:sldId id="276" r:id="rId11"/>
    <p:sldId id="274" r:id="rId12"/>
    <p:sldId id="270" r:id="rId13"/>
    <p:sldId id="271" r:id="rId14"/>
    <p:sldId id="272" r:id="rId15"/>
    <p:sldId id="260" r:id="rId16"/>
  </p:sldIdLst>
  <p:sldSz cx="9144000" cy="6858000" type="screen4x3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  <p:embeddedFont>
      <p:font typeface="Matilda" charset="0"/>
      <p:regular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48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Admin\Application%20Data\Microsoft\Excel\&#1050;&#1085;&#1080;&#1075;&#1072;1%20(version%202).xlsb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/>
              <a:t>Мотивация учеников 9 класса </a:t>
            </a:r>
            <a:endParaRPr lang="ru-RU" dirty="0" smtClean="0"/>
          </a:p>
          <a:p>
            <a:pPr>
              <a:defRPr/>
            </a:pPr>
            <a:r>
              <a:rPr lang="ru-RU" dirty="0" smtClean="0"/>
              <a:t>(</a:t>
            </a:r>
            <a:r>
              <a:rPr lang="ru-RU" dirty="0"/>
              <a:t>2018-2019 учебный год)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strRef>
              <c:f>Лист1!$B$1:$B$3</c:f>
              <c:strCache>
                <c:ptCount val="3"/>
                <c:pt idx="0">
                  <c:v>высокий</c:v>
                </c:pt>
                <c:pt idx="1">
                  <c:v>средний</c:v>
                </c:pt>
                <c:pt idx="2">
                  <c:v>низкий</c:v>
                </c:pt>
              </c:strCache>
            </c:strRef>
          </c:cat>
          <c:val>
            <c:numRef>
              <c:f>Лист1!$C$1:$C$3</c:f>
              <c:numCache>
                <c:formatCode>General</c:formatCode>
                <c:ptCount val="3"/>
                <c:pt idx="0">
                  <c:v>6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</c:ser>
        <c:axId val="52704768"/>
        <c:axId val="52706688"/>
      </c:barChart>
      <c:catAx>
        <c:axId val="5270476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ru-RU" sz="1400"/>
                  <a:t>уровни мотивации</a:t>
                </a:r>
              </a:p>
            </c:rich>
          </c:tx>
          <c:layout/>
        </c:title>
        <c:tickLblPos val="nextTo"/>
        <c:crossAx val="52706688"/>
        <c:crosses val="autoZero"/>
        <c:auto val="1"/>
        <c:lblAlgn val="ctr"/>
        <c:lblOffset val="100"/>
      </c:catAx>
      <c:valAx>
        <c:axId val="52706688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ru-RU" sz="1400"/>
                  <a:t>количество человек</a:t>
                </a:r>
              </a:p>
            </c:rich>
          </c:tx>
          <c:layout/>
        </c:title>
        <c:numFmt formatCode="General" sourceLinked="1"/>
        <c:tickLblPos val="nextTo"/>
        <c:crossAx val="5270476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2000"/>
            </a:pPr>
            <a:r>
              <a:rPr lang="ru-RU" sz="2000" dirty="0"/>
              <a:t>Мотивация учеников 9 класса </a:t>
            </a:r>
            <a:endParaRPr lang="ru-RU" sz="2000" dirty="0" smtClean="0"/>
          </a:p>
          <a:p>
            <a:pPr>
              <a:defRPr sz="2000"/>
            </a:pPr>
            <a:r>
              <a:rPr lang="ru-RU" sz="2000" dirty="0" smtClean="0"/>
              <a:t>(</a:t>
            </a:r>
            <a:r>
              <a:rPr lang="ru-RU" sz="2000" dirty="0"/>
              <a:t>2019-2020 учебный год)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cat>
            <c:strRef>
              <c:f>Лист1!$D$1:$D$3</c:f>
              <c:strCache>
                <c:ptCount val="3"/>
                <c:pt idx="0">
                  <c:v>высокий </c:v>
                </c:pt>
                <c:pt idx="1">
                  <c:v>средний</c:v>
                </c:pt>
                <c:pt idx="2">
                  <c:v>низкий </c:v>
                </c:pt>
              </c:strCache>
            </c:strRef>
          </c:cat>
          <c:val>
            <c:numRef>
              <c:f>Лист1!$E$1:$E$3</c:f>
              <c:numCache>
                <c:formatCode>General</c:formatCode>
                <c:ptCount val="3"/>
                <c:pt idx="0">
                  <c:v>4</c:v>
                </c:pt>
                <c:pt idx="1">
                  <c:v>4</c:v>
                </c:pt>
                <c:pt idx="2">
                  <c:v>0</c:v>
                </c:pt>
              </c:numCache>
            </c:numRef>
          </c:val>
        </c:ser>
        <c:axId val="52752384"/>
        <c:axId val="52754304"/>
      </c:barChart>
      <c:catAx>
        <c:axId val="5275238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ru-RU" sz="1400"/>
                  <a:t>уровни мотивации</a:t>
                </a:r>
              </a:p>
            </c:rich>
          </c:tx>
          <c:layout/>
        </c:title>
        <c:tickLblPos val="nextTo"/>
        <c:crossAx val="52754304"/>
        <c:crosses val="autoZero"/>
        <c:auto val="1"/>
        <c:lblAlgn val="ctr"/>
        <c:lblOffset val="100"/>
      </c:catAx>
      <c:valAx>
        <c:axId val="52754304"/>
        <c:scaling>
          <c:orientation val="minMax"/>
        </c:scaling>
        <c:axPos val="l"/>
        <c:majorGridlines/>
        <c:title>
          <c:tx>
            <c:rich>
              <a:bodyPr rot="0" vert="horz"/>
              <a:lstStyle/>
              <a:p>
                <a:pPr>
                  <a:defRPr sz="1400"/>
                </a:pPr>
                <a:r>
                  <a:rPr lang="ru-RU" sz="1400"/>
                  <a:t>количество человек</a:t>
                </a:r>
              </a:p>
            </c:rich>
          </c:tx>
          <c:layout/>
        </c:title>
        <c:numFmt formatCode="General" sourceLinked="1"/>
        <c:tickLblPos val="nextTo"/>
        <c:crossAx val="5275238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19.03.2020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778098"/>
          </a:xfrm>
        </p:spPr>
        <p:txBody>
          <a:bodyPr/>
          <a:lstStyle/>
          <a:p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Психологическое сопровождение учеников </a:t>
            </a:r>
            <a:b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rPr>
              <a:t>9  класса в период подготовки к экзаменам.</a:t>
            </a:r>
            <a:endParaRPr lang="ru-RU" dirty="0">
              <a:solidFill>
                <a:srgbClr val="66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36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Результаты </a:t>
            </a:r>
            <a:r>
              <a:rPr lang="ru-RU" dirty="0" smtClean="0"/>
              <a:t>диагностики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643042" y="1142984"/>
          <a:ext cx="6786594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Результаты диагностики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714480" y="1214422"/>
          <a:ext cx="6929486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5869006"/>
          </a:xfrm>
        </p:spPr>
        <p:txBody>
          <a:bodyPr/>
          <a:lstStyle/>
          <a:p>
            <a:r>
              <a:rPr lang="ru-RU" u="sng" dirty="0" smtClean="0"/>
              <a:t>Консультирование</a:t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dirty="0" smtClean="0"/>
              <a:t>1.Учеников;</a:t>
            </a:r>
            <a:br>
              <a:rPr lang="ru-RU" dirty="0" smtClean="0"/>
            </a:br>
            <a:r>
              <a:rPr lang="ru-RU" dirty="0" smtClean="0"/>
              <a:t>2.Педагогов;</a:t>
            </a:r>
            <a:br>
              <a:rPr lang="ru-RU" dirty="0" smtClean="0"/>
            </a:br>
            <a:r>
              <a:rPr lang="ru-RU" dirty="0" smtClean="0"/>
              <a:t>3.Родителей.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6154758"/>
          </a:xfrm>
        </p:spPr>
        <p:txBody>
          <a:bodyPr/>
          <a:lstStyle/>
          <a:p>
            <a:r>
              <a:rPr lang="ru-RU" u="sng" dirty="0" smtClean="0"/>
              <a:t>Коррекционно-развивающая работа</a:t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4000" dirty="0" smtClean="0"/>
              <a:t>1.Снижение уровня тревожности у учеников;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2.Повышение учебной мотивации.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6011882"/>
          </a:xfrm>
        </p:spPr>
        <p:txBody>
          <a:bodyPr/>
          <a:lstStyle/>
          <a:p>
            <a:r>
              <a:rPr lang="ru-RU" u="sng" dirty="0" smtClean="0"/>
              <a:t>Методическая работа</a:t>
            </a:r>
            <a:br>
              <a:rPr lang="ru-RU" u="sng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r>
              <a:rPr lang="ru-RU" sz="4000" dirty="0" smtClean="0"/>
              <a:t>1.Подготовка плана, занятий для работы с детьми, с родителями и с педагогами;</a:t>
            </a:r>
            <a:br>
              <a:rPr lang="ru-RU" sz="4000" dirty="0" smtClean="0"/>
            </a:br>
            <a:r>
              <a:rPr lang="ru-RU" sz="4000" dirty="0" smtClean="0"/>
              <a:t>2.Оформление памяток, рекомендаций;</a:t>
            </a:r>
            <a:br>
              <a:rPr lang="ru-RU" sz="4000" dirty="0" smtClean="0"/>
            </a:br>
            <a:r>
              <a:rPr lang="ru-RU" sz="4000" dirty="0" smtClean="0"/>
              <a:t>3.Анализ работы в конце учебного года.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1"/>
          <p:cNvGrpSpPr>
            <a:grpSpLocks/>
          </p:cNvGrpSpPr>
          <p:nvPr/>
        </p:nvGrpSpPr>
        <p:grpSpPr bwMode="auto">
          <a:xfrm>
            <a:off x="1691680" y="2078376"/>
            <a:ext cx="5760640" cy="3378685"/>
            <a:chOff x="607288" y="-815361"/>
            <a:chExt cx="7925152" cy="487044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07288" y="-815361"/>
              <a:ext cx="7925152" cy="19077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4000" dirty="0" smtClean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000" dirty="0" smtClean="0">
                  <a:solidFill>
                    <a:srgbClr val="660066"/>
                  </a:solidFill>
                  <a:latin typeface="Times New Roman" pitchFamily="18" charset="0"/>
                  <a:cs typeface="Times New Roman" pitchFamily="18" charset="0"/>
                </a:rPr>
                <a:t>Спасибо за внимание!</a:t>
              </a:r>
              <a:endParaRPr lang="ru-RU" sz="4000" dirty="0">
                <a:solidFill>
                  <a:srgbClr val="66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3"/>
            <p:cNvSpPr>
              <a:spLocks noChangeArrowheads="1"/>
            </p:cNvSpPr>
            <p:nvPr/>
          </p:nvSpPr>
          <p:spPr bwMode="auto">
            <a:xfrm>
              <a:off x="1366078" y="3478317"/>
              <a:ext cx="6491880" cy="5767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2000" dirty="0">
                <a:solidFill>
                  <a:srgbClr val="660066"/>
                </a:solidFill>
                <a:latin typeface="Matilda" pitchFamily="2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7186634" cy="6011882"/>
          </a:xfrm>
        </p:spPr>
        <p:txBody>
          <a:bodyPr/>
          <a:lstStyle/>
          <a:p>
            <a:r>
              <a:rPr lang="ru-RU" u="sng" dirty="0" smtClean="0"/>
              <a:t>Направления работы педагога-психолога:</a:t>
            </a:r>
            <a:br>
              <a:rPr lang="ru-RU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1.Просвещение и профилактика;</a:t>
            </a:r>
            <a:br>
              <a:rPr lang="ru-RU" sz="3600" dirty="0" smtClean="0"/>
            </a:br>
            <a:r>
              <a:rPr lang="ru-RU" sz="3600" dirty="0" smtClean="0"/>
              <a:t>2.Диагностика;</a:t>
            </a:r>
            <a:br>
              <a:rPr lang="ru-RU" sz="3600" dirty="0" smtClean="0"/>
            </a:br>
            <a:r>
              <a:rPr lang="ru-RU" sz="3600" dirty="0" smtClean="0"/>
              <a:t>3.Консультирование;</a:t>
            </a:r>
            <a:br>
              <a:rPr lang="ru-RU" sz="3600" dirty="0" smtClean="0"/>
            </a:br>
            <a:r>
              <a:rPr lang="ru-RU" sz="3600" dirty="0" smtClean="0"/>
              <a:t>4.Коррекционно-развивающая работа;</a:t>
            </a:r>
            <a:br>
              <a:rPr lang="ru-RU" sz="3600" dirty="0" smtClean="0"/>
            </a:br>
            <a:r>
              <a:rPr lang="ru-RU" sz="3600" dirty="0" smtClean="0"/>
              <a:t>5.Методическая работа.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74638"/>
            <a:ext cx="7329510" cy="6083320"/>
          </a:xfrm>
        </p:spPr>
        <p:txBody>
          <a:bodyPr/>
          <a:lstStyle/>
          <a:p>
            <a:r>
              <a:rPr lang="ru-RU" dirty="0" smtClean="0"/>
              <a:t>9 класс</a:t>
            </a:r>
            <a:br>
              <a:rPr lang="ru-RU" dirty="0" smtClean="0"/>
            </a:br>
            <a:r>
              <a:rPr lang="ru-RU" dirty="0" smtClean="0"/>
              <a:t>Групповые занятия по темам:</a:t>
            </a:r>
            <a:br>
              <a:rPr lang="ru-RU" dirty="0" smtClean="0"/>
            </a:br>
            <a:r>
              <a:rPr lang="ru-RU" sz="3200" dirty="0" smtClean="0"/>
              <a:t>«Как лучше подготовиться к экзаменам»;</a:t>
            </a:r>
            <a:br>
              <a:rPr lang="ru-RU" sz="3200" dirty="0" smtClean="0"/>
            </a:br>
            <a:r>
              <a:rPr lang="ru-RU" sz="3200" dirty="0" smtClean="0"/>
              <a:t>«Поведение на экзамене»;</a:t>
            </a:r>
            <a:br>
              <a:rPr lang="ru-RU" sz="3200" dirty="0" smtClean="0"/>
            </a:br>
            <a:r>
              <a:rPr lang="ru-RU" sz="3200" dirty="0" smtClean="0"/>
              <a:t>«Память и приёмы запоминания»;</a:t>
            </a:r>
            <a:br>
              <a:rPr lang="ru-RU" sz="3200" dirty="0" smtClean="0"/>
            </a:br>
            <a:r>
              <a:rPr lang="ru-RU" sz="3200" dirty="0" smtClean="0"/>
              <a:t>«Как бороться со стрессом»;</a:t>
            </a:r>
            <a:br>
              <a:rPr lang="ru-RU" sz="3200" dirty="0" smtClean="0"/>
            </a:br>
            <a:r>
              <a:rPr lang="ru-RU" sz="3200" dirty="0" smtClean="0"/>
              <a:t>«Эмоции и поведение»;</a:t>
            </a:r>
            <a:br>
              <a:rPr lang="ru-RU" sz="3200" dirty="0" smtClean="0"/>
            </a:br>
            <a:r>
              <a:rPr lang="ru-RU" sz="3200" dirty="0" smtClean="0"/>
              <a:t>«Самооценка»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 rot="10800000" flipV="1">
            <a:off x="1571604" y="1140690"/>
            <a:ext cx="70723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Групповые встречи с родителями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 класса.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"Как подготовить себя и ребёнка к будущим экзаменам";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"Как лучше подготовиться к экзаменам и не навредить здоровью"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"Как противостоять стрессам?"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"Как поддержать ученика в период подготовки и сдачи экзаменов"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142852"/>
            <a:ext cx="7358114" cy="6143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u="sng" dirty="0" smtClean="0"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lang="ru-RU" sz="2000" u="sng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Уважаемые папы и мамы!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Создайте в своем доме уютную теплую рабочую атмосферу.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Составьте расписание рабочего времени своего ребенка на период экзаменов. Учтите в расписании 15-20-минутные перерывы после часа работы.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Соблюдайте режим питания в это ответственное время.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Исключите повышенный тон, нервозность в общении со своим ребенком.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Чутко реагируйте на его просьбы, если он обращается к вам за помощью или советом.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Учтите, что в период подготовки к экзаменам необходимы ежедневные прогулки на свежем воздухе.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В день сдачи учеником экзаменов не забудьте: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вовремя его разбудить;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приготовить одежду, соответствующую торжественности случая;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положить необходимые учебные принадлежности;</a:t>
            </a:r>
          </a:p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пожелать ему удачи и успехов.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500166" y="428604"/>
            <a:ext cx="7286676" cy="581697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Памятка для родителей</a:t>
            </a:r>
            <a:endParaRPr kumimoji="0" lang="ru-RU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Экзамен - сложное испытание .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тарайтесь не нагнетать слишком сильное напряжение - чрезмерная тревога, как и чрезмерная расслабленность, препятствуют эффективной подготовке.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• Выпускнику необходимо чувствовать Вашу поддержку, а не давление.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• Выражайте уверенность в его способности справиться с этим испытанием.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• Обратите внимание и на свои чувства, связанные с экзаменом.  Ваша уверенность и убежденность в его способностях будут ему помогать.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• Для уменьшения тревоги Вам необходимо получить всю необходимую информацию об экзаменах в своем образовательном учреждении. Вы можете также поговорить с классным руководителем - он владеет необходимой информацией.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• Сохраняйте теплые и доверительные отношения с ребенком в этот непростой период. Пусть он чувствует Вашу заботу и внимание, но не чрезмерную опеку и контроль.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714356"/>
            <a:ext cx="721523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Психологические рекомендации для учителей, готовящих детей к экзаменам.</a:t>
            </a:r>
          </a:p>
          <a:p>
            <a:pPr algn="ctr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Сосредоточивайтесь на позитивных сторонах и преимуществах учащегося с целью укрепления его самооценки.</a:t>
            </a:r>
          </a:p>
          <a:p>
            <a:pPr>
              <a:buFont typeface="Arial" pitchFamily="34" charset="0"/>
              <a:buChar char="•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Помогайте подростку поверить в себя и свои способности.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Помогайте избежать ошибок.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Поддерживайте выпускника при неудачах.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Подробно расскажите выпускникам, как будет проходить единый государственный экзамен, чтобы каждый из них последовательно представлял всю процедуру экзамена.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Учитывайте во время подготовки и проведения экзамена индивидуальные психофизиологические особенности выпускников.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290" y="500042"/>
            <a:ext cx="7286676" cy="750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ПАМЯТКА педагогам</a:t>
            </a:r>
          </a:p>
          <a:p>
            <a:pPr algn="ctr"/>
            <a:endParaRPr lang="ru-RU" b="1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Регулярно обменивайтесь позитивным опытом с коллегами по подготовке учеников к экзаменам.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Учите детей правильно распределять свое время в процессе подготовки.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Продумайте пути взаимодействия с родителями: чтобы вы могли бы сообща сделать в процессе подготовки к  экзаменам, распределив ответственность между школой и семьей.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Познакомьте учащихся с методикой подготовки к экзаменам. </a:t>
            </a:r>
          </a:p>
          <a:p>
            <a:endParaRPr lang="ru-RU" sz="2000" dirty="0" smtClean="0"/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Посоветуйте учащимся и их родителям, какими дополнительными источниками целесообразнее пользоваться с целью успешной сдачи ГИА.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 smtClean="0"/>
              <a:t>Уделяйте должное внимание совместному с учащимися деловому обсуждению вопросов, связанных с правилами поведения во время процедуры ГИА.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74638"/>
            <a:ext cx="7258072" cy="6011882"/>
          </a:xfrm>
        </p:spPr>
        <p:txBody>
          <a:bodyPr/>
          <a:lstStyle/>
          <a:p>
            <a:r>
              <a:rPr lang="ru-RU" u="sng" dirty="0" smtClean="0"/>
              <a:t>Диагностика</a:t>
            </a:r>
            <a:br>
              <a:rPr lang="ru-RU" u="sng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1.Мотивации;</a:t>
            </a:r>
            <a:br>
              <a:rPr lang="ru-RU" sz="3600" dirty="0" smtClean="0"/>
            </a:br>
            <a:r>
              <a:rPr lang="ru-RU" sz="3600" dirty="0" smtClean="0"/>
              <a:t>2.Тревожности;</a:t>
            </a:r>
            <a:br>
              <a:rPr lang="ru-RU" sz="3600" dirty="0" smtClean="0"/>
            </a:br>
            <a:r>
              <a:rPr lang="ru-RU" sz="3600" dirty="0" smtClean="0"/>
              <a:t>3.Профессиональных интересов.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F3151"/>
      </a:hlink>
      <a:folHlink>
        <a:srgbClr val="3F315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446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Times New Roman</vt:lpstr>
      <vt:lpstr>Calibri</vt:lpstr>
      <vt:lpstr>Matilda</vt:lpstr>
      <vt:lpstr>1_Тема Office</vt:lpstr>
      <vt:lpstr>  Психологическое сопровождение учеников  9  класса в период подготовки к экзаменам.</vt:lpstr>
      <vt:lpstr>Направления работы педагога-психолога:  1.Просвещение и профилактика; 2.Диагностика; 3.Консультирование; 4.Коррекционно-развивающая работа; 5.Методическая работа.     </vt:lpstr>
      <vt:lpstr>9 класс Групповые занятия по темам: «Как лучше подготовиться к экзаменам»; «Поведение на экзамене»; «Память и приёмы запоминания»; «Как бороться со стрессом»; «Эмоции и поведение»; «Самооценка»</vt:lpstr>
      <vt:lpstr>Слайд 4</vt:lpstr>
      <vt:lpstr>Слайд 5</vt:lpstr>
      <vt:lpstr>Слайд 6</vt:lpstr>
      <vt:lpstr>Слайд 7</vt:lpstr>
      <vt:lpstr>Слайд 8</vt:lpstr>
      <vt:lpstr>Диагностика  1.Мотивации; 2.Тревожности; 3.Профессиональных интересов.</vt:lpstr>
      <vt:lpstr>      Результаты диагностики</vt:lpstr>
      <vt:lpstr>Результаты диагностики</vt:lpstr>
      <vt:lpstr>Консультирование  1.Учеников; 2.Педагогов; 3.Родителей.</vt:lpstr>
      <vt:lpstr>Коррекционно-развивающая работа  1.Снижение уровня тревожности у учеников;  2.Повышение учебной мотивации.</vt:lpstr>
      <vt:lpstr>Методическая работа  1.Подготовка плана, занятий для работы с детьми, с родителями и с педагогами; 2.Оформление памяток, рекомендаций; 3.Анализ работы в конце учебного года.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Тетрадь на спирали</dc:title>
  <dc:creator>Фокина Лидия Петровна</dc:creator>
  <cp:keywords>Шаблон презентации</cp:keywords>
  <cp:lastModifiedBy>User</cp:lastModifiedBy>
  <cp:revision>91</cp:revision>
  <dcterms:created xsi:type="dcterms:W3CDTF">2014-07-06T18:18:01Z</dcterms:created>
  <dcterms:modified xsi:type="dcterms:W3CDTF">2020-03-19T06:36:38Z</dcterms:modified>
</cp:coreProperties>
</file>