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0" r:id="rId4"/>
    <p:sldId id="261" r:id="rId5"/>
    <p:sldId id="262" r:id="rId6"/>
    <p:sldId id="263" r:id="rId7"/>
    <p:sldId id="265" r:id="rId8"/>
    <p:sldId id="268" r:id="rId9"/>
    <p:sldId id="269" r:id="rId10"/>
    <p:sldId id="270" r:id="rId11"/>
    <p:sldId id="271" r:id="rId12"/>
    <p:sldId id="272" r:id="rId13"/>
    <p:sldId id="27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30" autoAdjust="0"/>
    <p:restoredTop sz="94660"/>
  </p:normalViewPr>
  <p:slideViewPr>
    <p:cSldViewPr>
      <p:cViewPr varScale="1">
        <p:scale>
          <a:sx n="88" d="100"/>
          <a:sy n="88" d="100"/>
        </p:scale>
        <p:origin x="-1435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5042C-35E1-488E-BE4C-0DC7CAA75B89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F762D-2717-44DF-91E9-650AC5ADBD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806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5042C-35E1-488E-BE4C-0DC7CAA75B89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F762D-2717-44DF-91E9-650AC5ADBD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927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5042C-35E1-488E-BE4C-0DC7CAA75B89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F762D-2717-44DF-91E9-650AC5ADBD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12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5042C-35E1-488E-BE4C-0DC7CAA75B89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F762D-2717-44DF-91E9-650AC5ADBD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095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5042C-35E1-488E-BE4C-0DC7CAA75B89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F762D-2717-44DF-91E9-650AC5ADBD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620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5042C-35E1-488E-BE4C-0DC7CAA75B89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F762D-2717-44DF-91E9-650AC5ADBD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303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5042C-35E1-488E-BE4C-0DC7CAA75B89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F762D-2717-44DF-91E9-650AC5ADBD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790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5042C-35E1-488E-BE4C-0DC7CAA75B89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F762D-2717-44DF-91E9-650AC5ADBD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829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5042C-35E1-488E-BE4C-0DC7CAA75B89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F762D-2717-44DF-91E9-650AC5ADBD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240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5042C-35E1-488E-BE4C-0DC7CAA75B89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F762D-2717-44DF-91E9-650AC5ADBD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962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5042C-35E1-488E-BE4C-0DC7CAA75B89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F762D-2717-44DF-91E9-650AC5ADBD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771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5042C-35E1-488E-BE4C-0DC7CAA75B89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AF762D-2717-44DF-91E9-650AC5ADBD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087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hyperlink" Target="https://teksty-pesenok.ru/rus-avtor-teksta-slov-plyackovs/" TargetMode="External"/><Relationship Id="rId4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881"/>
            <a:ext cx="9144000" cy="60722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348880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  <a:t>Эпиграф</a:t>
            </a:r>
            <a:r>
              <a:rPr lang="ru-RU" sz="5400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54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FFFF00"/>
                </a:solidFill>
                <a:latin typeface="Arial Black" pitchFamily="34" charset="0"/>
              </a:rPr>
              <a:t>«Не бойся, что не знаешь – </a:t>
            </a:r>
            <a:br>
              <a:rPr lang="ru-RU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FFFF00"/>
                </a:solidFill>
                <a:latin typeface="Arial Black" pitchFamily="34" charset="0"/>
              </a:rPr>
              <a:t>бойся, что не учишься»</a:t>
            </a:r>
            <a:br>
              <a:rPr lang="ru-RU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Arial Black" pitchFamily="34" charset="0"/>
              </a:rPr>
              <a:t>Китайская мудрость</a:t>
            </a:r>
            <a:endParaRPr lang="ru-RU" sz="20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37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0722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04864"/>
            <a:ext cx="8229600" cy="2952328"/>
          </a:xfrm>
        </p:spPr>
        <p:txBody>
          <a:bodyPr>
            <a:noAutofit/>
          </a:bodyPr>
          <a:lstStyle/>
          <a:p>
            <a:pPr algn="l"/>
            <a:r>
              <a:rPr lang="ru-RU" sz="2000" dirty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2000" dirty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20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600" b="1" u="sng" dirty="0" smtClean="0">
                <a:solidFill>
                  <a:srgbClr val="FFFF00"/>
                </a:solidFill>
                <a:latin typeface="Arial Black" pitchFamily="34" charset="0"/>
              </a:rPr>
              <a:t>Ответы:</a:t>
            </a:r>
            <a:br>
              <a:rPr lang="ru-RU" sz="3600" b="1" u="sng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>1. Пётр </a:t>
            </a:r>
            <a:r>
              <a:rPr lang="en-US" sz="3600" dirty="0" smtClean="0">
                <a:solidFill>
                  <a:srgbClr val="FFFF00"/>
                </a:solidFill>
                <a:latin typeface="Arial Black" pitchFamily="34" charset="0"/>
              </a:rPr>
              <a:t>I</a:t>
            </a: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r>
              <a:rPr lang="en-US" sz="3600" dirty="0" smtClean="0">
                <a:solidFill>
                  <a:srgbClr val="FFFF00"/>
                </a:solidFill>
                <a:latin typeface="Arial Black" pitchFamily="34" charset="0"/>
              </a:rPr>
              <a:t>-</a:t>
            </a: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r>
              <a:rPr lang="en-US" sz="3600" dirty="0" smtClean="0">
                <a:solidFill>
                  <a:srgbClr val="FFFF00"/>
                </a:solidFill>
                <a:latin typeface="Arial Black" pitchFamily="34" charset="0"/>
              </a:rPr>
              <a:t>1 </a:t>
            </a: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>балл</a:t>
            </a:r>
            <a:b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>2. До </a:t>
            </a:r>
            <a:r>
              <a:rPr lang="en-US" sz="3600" dirty="0" smtClean="0">
                <a:solidFill>
                  <a:srgbClr val="FFFF00"/>
                </a:solidFill>
                <a:latin typeface="Arial Black" pitchFamily="34" charset="0"/>
              </a:rPr>
              <a:t>X</a:t>
            </a: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> века – 1 балл</a:t>
            </a:r>
            <a:b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>3. «Апостол», «Азбука» – 1 балл</a:t>
            </a:r>
            <a:b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>4. в – 2 балла</a:t>
            </a:r>
            <a:b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>5. Начальная, основная, средняя – 2 балла</a:t>
            </a:r>
            <a:r>
              <a:rPr lang="en-US" sz="3600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en-US" sz="36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endParaRPr lang="ru-RU" sz="36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63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0722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04864"/>
            <a:ext cx="8229600" cy="2952328"/>
          </a:xfrm>
        </p:spPr>
        <p:txBody>
          <a:bodyPr>
            <a:noAutofit/>
          </a:bodyPr>
          <a:lstStyle/>
          <a:p>
            <a:pPr algn="l"/>
            <a:r>
              <a:rPr lang="ru-RU" sz="2000" dirty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2000" dirty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20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600" b="1" u="sng" dirty="0" smtClean="0">
                <a:solidFill>
                  <a:srgbClr val="FFFF00"/>
                </a:solidFill>
                <a:latin typeface="Arial Black" pitchFamily="34" charset="0"/>
              </a:rPr>
              <a:t>Оценки:</a:t>
            </a:r>
            <a:br>
              <a:rPr lang="ru-RU" sz="3600" b="1" u="sng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600" dirty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3600" dirty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>7-6 баллов – «5»</a:t>
            </a:r>
            <a:b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>5-4 балла – «4»</a:t>
            </a:r>
            <a:b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>3-2 балла – «3»</a:t>
            </a:r>
            <a:b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>ниже </a:t>
            </a:r>
            <a:r>
              <a:rPr lang="ru-RU" sz="3600" smtClean="0">
                <a:solidFill>
                  <a:srgbClr val="FFFF00"/>
                </a:solidFill>
                <a:latin typeface="Arial Black" pitchFamily="34" charset="0"/>
              </a:rPr>
              <a:t>2-ух баллов – «2»</a:t>
            </a:r>
            <a:r>
              <a:rPr lang="en-US" sz="3600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en-US" sz="36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endParaRPr lang="ru-RU" sz="36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740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0722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04864"/>
            <a:ext cx="8229600" cy="2952328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20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20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FFFF00"/>
                </a:solidFill>
                <a:latin typeface="Arial Black" pitchFamily="34" charset="0"/>
              </a:rPr>
              <a:t>Д/з:</a:t>
            </a:r>
            <a:r>
              <a:rPr lang="ru-RU" sz="3600" b="1" u="sng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3600" b="1" u="sng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200" u="sng" dirty="0" smtClean="0">
                <a:solidFill>
                  <a:srgbClr val="FFFF00"/>
                </a:solidFill>
                <a:latin typeface="Arial Black" pitchFamily="34" charset="0"/>
              </a:rPr>
              <a:t>Стр</a:t>
            </a:r>
            <a:r>
              <a:rPr lang="ru-RU" sz="3200" u="sng" dirty="0">
                <a:solidFill>
                  <a:srgbClr val="FFFF00"/>
                </a:solidFill>
                <a:latin typeface="Arial Black" pitchFamily="34" charset="0"/>
              </a:rPr>
              <a:t>. 56-57, читать; ответить на вопросы на стр. 56 (сверху рисунка)</a:t>
            </a:r>
            <a:br>
              <a:rPr lang="ru-RU" sz="3200" u="sng" dirty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200" dirty="0">
                <a:solidFill>
                  <a:srgbClr val="FFFF00"/>
                </a:solidFill>
                <a:latin typeface="Arial Black" pitchFamily="34" charset="0"/>
              </a:rPr>
              <a:t>София М., Ксения С., Варвара Ч.: проект-презентация  «Наш класс»: собрать информацию о каждом из учеников 5 класса (возраст, их увлечения, интересы, кружки, секции)</a:t>
            </a:r>
            <a:br>
              <a:rPr lang="ru-RU" sz="3200" dirty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600" dirty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3600" dirty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600" dirty="0">
                <a:solidFill>
                  <a:srgbClr val="FFFF00"/>
                </a:solidFill>
                <a:latin typeface="Arial Black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0504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0722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92611"/>
            <a:ext cx="8229600" cy="2952328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20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20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4800" dirty="0" smtClean="0">
                <a:solidFill>
                  <a:srgbClr val="FFFF00"/>
                </a:solidFill>
                <a:latin typeface="Arial Black" pitchFamily="34" charset="0"/>
              </a:rPr>
              <a:t>спасибо за внимание!</a:t>
            </a:r>
            <a:r>
              <a:rPr lang="ru-RU" sz="4800" dirty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4800" dirty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600" dirty="0">
                <a:solidFill>
                  <a:srgbClr val="FFFF00"/>
                </a:solidFill>
                <a:latin typeface="Arial Black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0989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881"/>
            <a:ext cx="9144000" cy="60722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348880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FFFF00"/>
                </a:solidFill>
                <a:latin typeface="Arial Black" pitchFamily="34" charset="0"/>
              </a:rPr>
              <a:t>Образование в жизни человека</a:t>
            </a:r>
            <a:br>
              <a:rPr lang="ru-RU" sz="54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  <a:t>План урока:</a:t>
            </a:r>
            <a:b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  <a:t>1.История школы</a:t>
            </a:r>
            <a:b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  <a:t>2. Чему учит школа</a:t>
            </a:r>
            <a:endParaRPr lang="ru-RU" sz="32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86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881"/>
            <a:ext cx="9144000" cy="607223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3926344"/>
            <a:ext cx="1587664" cy="206755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000" b="1" dirty="0">
                <a:solidFill>
                  <a:srgbClr val="FFFF00"/>
                </a:solidFill>
                <a:latin typeface="Arial Black" pitchFamily="34" charset="0"/>
              </a:rPr>
              <a:t>Путешествие в прошлое (читать стр. 51. ответить на вопрос: Как учились раньше?)</a:t>
            </a:r>
            <a:r>
              <a:rPr lang="ru-RU" sz="2400" b="1" dirty="0">
                <a:solidFill>
                  <a:srgbClr val="FFFF00"/>
                </a:solidFill>
              </a:rPr>
              <a:t/>
            </a:r>
            <a:br>
              <a:rPr lang="ru-RU" sz="2400" b="1" dirty="0">
                <a:solidFill>
                  <a:srgbClr val="FFFF00"/>
                </a:solidFill>
              </a:rPr>
            </a:br>
            <a:endParaRPr lang="ru-RU" sz="24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2348880"/>
            <a:ext cx="73452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FFFF00"/>
                </a:solidFill>
                <a:latin typeface="Arial Black" pitchFamily="34" charset="0"/>
              </a:rPr>
              <a:t>1. До </a:t>
            </a:r>
            <a:r>
              <a:rPr lang="en-US" sz="2800" dirty="0">
                <a:solidFill>
                  <a:srgbClr val="FFFF00"/>
                </a:solidFill>
                <a:latin typeface="Arial Black" pitchFamily="34" charset="0"/>
              </a:rPr>
              <a:t>X </a:t>
            </a:r>
            <a:r>
              <a:rPr lang="ru-RU" sz="2800" dirty="0">
                <a:solidFill>
                  <a:srgbClr val="FFFF00"/>
                </a:solidFill>
                <a:latin typeface="Arial Black" pitchFamily="34" charset="0"/>
              </a:rPr>
              <a:t>века на Руси школ не было</a:t>
            </a:r>
            <a:endParaRPr lang="ru-RU" sz="2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2996952"/>
            <a:ext cx="790633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  <a:latin typeface="Arial Black" pitchFamily="34" charset="0"/>
              </a:rPr>
              <a:t> 2</a:t>
            </a:r>
            <a:r>
              <a:rPr lang="ru-RU" sz="2800" dirty="0">
                <a:solidFill>
                  <a:srgbClr val="FFFF00"/>
                </a:solidFill>
                <a:latin typeface="Arial Black" pitchFamily="34" charset="0"/>
              </a:rPr>
              <a:t>. Первые книги: </a:t>
            </a:r>
            <a:r>
              <a:rPr lang="en-US" sz="2800" dirty="0">
                <a:solidFill>
                  <a:srgbClr val="FFFF00"/>
                </a:solidFill>
                <a:latin typeface="Arial Black" pitchFamily="34" charset="0"/>
              </a:rPr>
              <a:t>XVI </a:t>
            </a:r>
            <a:r>
              <a:rPr lang="ru-RU" sz="2800" dirty="0">
                <a:solidFill>
                  <a:srgbClr val="FFFF00"/>
                </a:solidFill>
                <a:latin typeface="Arial Black" pitchFamily="34" charset="0"/>
              </a:rPr>
              <a:t>век «Апостол», </a:t>
            </a:r>
            <a:endParaRPr lang="ru-RU" sz="2800" dirty="0" smtClean="0">
              <a:solidFill>
                <a:srgbClr val="FFFF00"/>
              </a:solidFill>
              <a:latin typeface="Arial Black" pitchFamily="34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Arial Black" pitchFamily="34" charset="0"/>
              </a:rPr>
              <a:t>«</a:t>
            </a:r>
            <a:r>
              <a:rPr lang="ru-RU" sz="2800" dirty="0">
                <a:solidFill>
                  <a:srgbClr val="FFFF00"/>
                </a:solidFill>
                <a:latin typeface="Arial Black" pitchFamily="34" charset="0"/>
              </a:rPr>
              <a:t>Азбука»</a:t>
            </a:r>
            <a:br>
              <a:rPr lang="ru-RU" sz="2800" dirty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2800" dirty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2800" dirty="0">
                <a:solidFill>
                  <a:srgbClr val="FFFF00"/>
                </a:solidFill>
                <a:latin typeface="Arial Black" pitchFamily="34" charset="0"/>
              </a:rPr>
            </a:br>
            <a:endParaRPr lang="ru-RU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9471" y="3926344"/>
            <a:ext cx="666079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FFFF00"/>
                </a:solidFill>
                <a:latin typeface="Arial Black" pitchFamily="34" charset="0"/>
              </a:rPr>
              <a:t>3. </a:t>
            </a:r>
            <a:r>
              <a:rPr lang="en-US" sz="2800" dirty="0">
                <a:solidFill>
                  <a:srgbClr val="FFFF00"/>
                </a:solidFill>
                <a:latin typeface="Arial Black" pitchFamily="34" charset="0"/>
              </a:rPr>
              <a:t>XVIII </a:t>
            </a:r>
            <a:r>
              <a:rPr lang="ru-RU" sz="2800" dirty="0">
                <a:solidFill>
                  <a:srgbClr val="FFFF00"/>
                </a:solidFill>
                <a:latin typeface="Arial Black" pitchFamily="34" charset="0"/>
              </a:rPr>
              <a:t>век Пётр </a:t>
            </a:r>
            <a:r>
              <a:rPr lang="en-US" sz="2800" dirty="0">
                <a:solidFill>
                  <a:srgbClr val="FFFF00"/>
                </a:solidFill>
                <a:latin typeface="Arial Black" pitchFamily="34" charset="0"/>
              </a:rPr>
              <a:t>I </a:t>
            </a:r>
            <a:r>
              <a:rPr lang="ru-RU" sz="2800" dirty="0">
                <a:solidFill>
                  <a:srgbClr val="FFFF00"/>
                </a:solidFill>
                <a:latin typeface="Arial Black" pitchFamily="34" charset="0"/>
              </a:rPr>
              <a:t>издал указ </a:t>
            </a:r>
            <a:endParaRPr lang="ru-RU" sz="2800" dirty="0" smtClean="0">
              <a:solidFill>
                <a:srgbClr val="FFFF00"/>
              </a:solidFill>
              <a:latin typeface="Arial Black" pitchFamily="34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Arial Black" pitchFamily="34" charset="0"/>
              </a:rPr>
              <a:t>об </a:t>
            </a:r>
            <a:r>
              <a:rPr lang="ru-RU" sz="2800" dirty="0">
                <a:solidFill>
                  <a:srgbClr val="FFFF00"/>
                </a:solidFill>
                <a:latin typeface="Arial Black" pitchFamily="34" charset="0"/>
              </a:rPr>
              <a:t>открытии </a:t>
            </a:r>
            <a:r>
              <a:rPr lang="ru-RU" sz="2800" dirty="0" smtClean="0">
                <a:solidFill>
                  <a:srgbClr val="FFFF00"/>
                </a:solidFill>
                <a:latin typeface="Arial Black" pitchFamily="34" charset="0"/>
              </a:rPr>
              <a:t>во </a:t>
            </a:r>
            <a:r>
              <a:rPr lang="ru-RU" sz="2800" dirty="0">
                <a:solidFill>
                  <a:srgbClr val="FFFF00"/>
                </a:solidFill>
                <a:latin typeface="Arial Black" pitchFamily="34" charset="0"/>
              </a:rPr>
              <a:t>всех губерниях </a:t>
            </a:r>
            <a:endParaRPr lang="ru-RU" sz="2800" dirty="0" smtClean="0">
              <a:solidFill>
                <a:srgbClr val="FFFF00"/>
              </a:solidFill>
              <a:latin typeface="Arial Black" pitchFamily="34" charset="0"/>
            </a:endParaRPr>
          </a:p>
          <a:p>
            <a:r>
              <a:rPr lang="ru-RU" sz="2800" dirty="0" smtClean="0">
                <a:solidFill>
                  <a:srgbClr val="FFFF00"/>
                </a:solidFill>
                <a:latin typeface="Arial Black" pitchFamily="34" charset="0"/>
              </a:rPr>
              <a:t>начальных </a:t>
            </a:r>
            <a:r>
              <a:rPr lang="ru-RU" sz="2800" dirty="0">
                <a:solidFill>
                  <a:srgbClr val="FFFF00"/>
                </a:solidFill>
                <a:latin typeface="Arial Black" pitchFamily="34" charset="0"/>
              </a:rPr>
              <a:t>школ</a:t>
            </a:r>
            <a:endParaRPr lang="ru-RU" sz="28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08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881"/>
            <a:ext cx="9144000" cy="60722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348880"/>
            <a:ext cx="8229600" cy="1143000"/>
          </a:xfrm>
        </p:spPr>
        <p:txBody>
          <a:bodyPr>
            <a:noAutofit/>
          </a:bodyPr>
          <a:lstStyle/>
          <a:p>
            <a:pPr algn="l"/>
            <a:endParaRPr lang="ru-RU" sz="2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764704"/>
            <a:ext cx="8352928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87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881"/>
            <a:ext cx="9144000" cy="60722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solidFill>
                  <a:srgbClr val="FFFF00"/>
                </a:solidFill>
                <a:latin typeface="Arial Black" pitchFamily="34" charset="0"/>
              </a:rPr>
              <a:t>Путешествие в прошлое</a:t>
            </a:r>
            <a:br>
              <a:rPr lang="ru-RU" sz="20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2000" dirty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2000" dirty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  <a:t>Чтение</a:t>
            </a:r>
            <a:b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  <a:t>Письмо</a:t>
            </a:r>
            <a:b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  <a:t>Арифметика</a:t>
            </a:r>
            <a:b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  <a:t>Рисование</a:t>
            </a:r>
            <a:b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  <a:t>География</a:t>
            </a:r>
            <a:b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  <a:t>История</a:t>
            </a:r>
            <a:b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  <a:t>Геометрия</a:t>
            </a:r>
            <a:b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  <a:t>Физика</a:t>
            </a:r>
            <a:b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  <a:t>Архитектура</a:t>
            </a:r>
            <a:b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2000" dirty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2000" dirty="0">
                <a:solidFill>
                  <a:srgbClr val="FFFF00"/>
                </a:solidFill>
                <a:latin typeface="Arial Black" pitchFamily="34" charset="0"/>
              </a:rPr>
            </a:br>
            <a:endParaRPr lang="ru-RU" sz="28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509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881"/>
            <a:ext cx="9144000" cy="60722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000" dirty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2000" dirty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4800" dirty="0" smtClean="0">
                <a:solidFill>
                  <a:srgbClr val="FFFF00"/>
                </a:solidFill>
                <a:latin typeface="Arial Black" pitchFamily="34" charset="0"/>
              </a:rPr>
              <a:t>Учат в школе </a:t>
            </a:r>
            <a:r>
              <a:rPr lang="ru-RU" sz="4800" b="1" dirty="0">
                <a:solidFill>
                  <a:srgbClr val="FFFF00"/>
                </a:solidFill>
              </a:rPr>
              <a:t> </a:t>
            </a:r>
            <a:r>
              <a:rPr lang="ru-RU" sz="4800" b="1" dirty="0">
                <a:solidFill>
                  <a:srgbClr val="FFFF00"/>
                </a:solidFill>
                <a:hlinkClick r:id="rId5"/>
              </a:rPr>
              <a:t>Автор текста (слов): </a:t>
            </a:r>
            <a:r>
              <a:rPr lang="ru-RU" sz="4800" b="1" dirty="0" err="1">
                <a:solidFill>
                  <a:srgbClr val="FFFF00"/>
                </a:solidFill>
                <a:hlinkClick r:id="rId5"/>
              </a:rPr>
              <a:t>Пляцковский</a:t>
            </a:r>
            <a:r>
              <a:rPr lang="ru-RU" sz="4800" b="1" dirty="0">
                <a:solidFill>
                  <a:srgbClr val="FFFF00"/>
                </a:solidFill>
                <a:hlinkClick r:id="rId5"/>
              </a:rPr>
              <a:t> М. Композитор (музыка): </a:t>
            </a:r>
            <a:r>
              <a:rPr lang="ru-RU" sz="4800" b="1" dirty="0" err="1">
                <a:solidFill>
                  <a:srgbClr val="FFFF00"/>
                </a:solidFill>
                <a:hlinkClick r:id="rId5"/>
              </a:rPr>
              <a:t>Шаинский</a:t>
            </a:r>
            <a:r>
              <a:rPr lang="ru-RU" sz="4800" b="1" dirty="0">
                <a:solidFill>
                  <a:srgbClr val="FFFF00"/>
                </a:solidFill>
                <a:hlinkClick r:id="rId5"/>
              </a:rPr>
              <a:t> В.</a:t>
            </a:r>
            <a:r>
              <a:rPr lang="ru-RU" sz="4800" b="1" dirty="0">
                <a:solidFill>
                  <a:srgbClr val="FFFF00"/>
                </a:solidFill>
              </a:rPr>
              <a:t/>
            </a:r>
            <a:br>
              <a:rPr lang="ru-RU" sz="4800" b="1" dirty="0">
                <a:solidFill>
                  <a:srgbClr val="FFFF00"/>
                </a:solidFill>
              </a:rPr>
            </a:br>
            <a:endParaRPr lang="ru-RU" sz="4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3" name="detskie-uchat-v-shkol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236296" y="458112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29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9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0722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44824"/>
            <a:ext cx="8229600" cy="2952328"/>
          </a:xfrm>
        </p:spPr>
        <p:txBody>
          <a:bodyPr>
            <a:noAutofit/>
          </a:bodyPr>
          <a:lstStyle/>
          <a:p>
            <a:pPr algn="l"/>
            <a:r>
              <a:rPr lang="ru-RU" sz="2000" dirty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2000" dirty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  <a:t>Закрепление материала</a:t>
            </a:r>
            <a: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200" b="1" u="sng" dirty="0" smtClean="0">
                <a:solidFill>
                  <a:srgbClr val="FFFF00"/>
                </a:solidFill>
                <a:latin typeface="Arial Black" pitchFamily="34" charset="0"/>
              </a:rPr>
              <a:t>1. Как звали государя, который открыл начальные школы во всех губерниях?</a:t>
            </a:r>
            <a:br>
              <a:rPr lang="ru-RU" sz="3200" b="1" u="sng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200" b="1" u="sng" dirty="0" smtClean="0">
                <a:solidFill>
                  <a:srgbClr val="FFFF00"/>
                </a:solidFill>
                <a:latin typeface="Arial Black" pitchFamily="34" charset="0"/>
              </a:rPr>
              <a:t>2. До какого века на Руси не было школ?</a:t>
            </a:r>
            <a:br>
              <a:rPr lang="ru-RU" sz="3200" b="1" u="sng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200" b="1" u="sng" dirty="0" smtClean="0">
                <a:solidFill>
                  <a:srgbClr val="FFFF00"/>
                </a:solidFill>
                <a:latin typeface="Arial Black" pitchFamily="34" charset="0"/>
              </a:rPr>
              <a:t>3. Первые напечатанные книги?</a:t>
            </a:r>
            <a:br>
              <a:rPr lang="ru-RU" sz="3200" b="1" u="sng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20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endParaRPr lang="ru-RU" sz="48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941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0722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44824"/>
            <a:ext cx="8229600" cy="2952328"/>
          </a:xfrm>
        </p:spPr>
        <p:txBody>
          <a:bodyPr>
            <a:noAutofit/>
          </a:bodyPr>
          <a:lstStyle/>
          <a:p>
            <a:pPr algn="l"/>
            <a:r>
              <a:rPr lang="ru-RU" sz="2000" dirty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2000" dirty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20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2800" b="1" u="sng" dirty="0" smtClean="0">
                <a:solidFill>
                  <a:srgbClr val="FFFF00"/>
                </a:solidFill>
                <a:latin typeface="Arial Black" pitchFamily="34" charset="0"/>
              </a:rPr>
              <a:t>4. Образование это:</a:t>
            </a:r>
            <a:br>
              <a:rPr lang="ru-RU" sz="2800" b="1" u="sng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rgbClr val="FFFF00"/>
                </a:solidFill>
                <a:latin typeface="Arial Black" pitchFamily="34" charset="0"/>
              </a:rPr>
              <a:t>а) форма общения людей посредством языка</a:t>
            </a:r>
            <a:br>
              <a:rPr lang="ru-RU" sz="28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rgbClr val="FFFF00"/>
                </a:solidFill>
                <a:latin typeface="Arial Black" pitchFamily="34" charset="0"/>
              </a:rPr>
              <a:t>б) совокупность правил, регулирующих поведение человека</a:t>
            </a:r>
            <a:br>
              <a:rPr lang="ru-RU" sz="28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rgbClr val="FFFF00"/>
                </a:solidFill>
                <a:latin typeface="Arial Black" pitchFamily="34" charset="0"/>
              </a:rPr>
              <a:t>в) приобщение к культуре, ценностям человеческого общества, знаниям о мире</a:t>
            </a:r>
            <a:br>
              <a:rPr lang="ru-RU" sz="28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rgbClr val="FFFF00"/>
                </a:solidFill>
                <a:latin typeface="Arial Black" pitchFamily="34" charset="0"/>
              </a:rPr>
              <a:t>г) добрые поступки людей</a:t>
            </a:r>
            <a:br>
              <a:rPr lang="ru-RU" sz="28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endParaRPr lang="ru-RU" sz="28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617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0722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44824"/>
            <a:ext cx="8229600" cy="2952328"/>
          </a:xfrm>
        </p:spPr>
        <p:txBody>
          <a:bodyPr>
            <a:noAutofit/>
          </a:bodyPr>
          <a:lstStyle/>
          <a:p>
            <a:pPr algn="l"/>
            <a:r>
              <a:rPr lang="ru-RU" sz="2000" dirty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2000" dirty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20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600" b="1" u="sng" dirty="0" smtClean="0">
                <a:solidFill>
                  <a:srgbClr val="FFFF00"/>
                </a:solidFill>
                <a:latin typeface="Arial Black" pitchFamily="34" charset="0"/>
              </a:rPr>
              <a:t>5. Общее образование включает в себя три ступени:</a:t>
            </a:r>
            <a:br>
              <a:rPr lang="ru-RU" sz="3600" b="1" u="sng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>__________________________________________________________</a:t>
            </a:r>
            <a:b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endParaRPr lang="ru-RU" sz="36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64</Words>
  <Application>Microsoft Office PowerPoint</Application>
  <PresentationFormat>Экран (4:3)</PresentationFormat>
  <Paragraphs>18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Эпиграф «Не бойся, что не знаешь –  бойся, что не учишься»  Китайская мудрость</vt:lpstr>
      <vt:lpstr>Образование в жизни человека План урока: 1.История школы 2. Чему учит школа</vt:lpstr>
      <vt:lpstr>Путешествие в прошлое (читать стр. 51. ответить на вопрос: Как учились раньше?) </vt:lpstr>
      <vt:lpstr>Презентация PowerPoint</vt:lpstr>
      <vt:lpstr>Путешествие в прошлое  Чтение Письмо Арифметика Рисование География История Геометрия Физика Архитектура  </vt:lpstr>
      <vt:lpstr> Учат в школе  Автор текста (слов): Пляцковский М. Композитор (музыка): Шаинский В. </vt:lpstr>
      <vt:lpstr> Закрепление материала 1. Как звали государя, который открыл начальные школы во всех губерниях? 2. До какого века на Руси не было школ? 3. Первые напечатанные книги?    </vt:lpstr>
      <vt:lpstr>  4. Образование это: а) форма общения людей посредством языка б) совокупность правил, регулирующих поведение человека в) приобщение к культуре, ценностям человеческого общества, знаниям о мире г) добрые поступки людей  </vt:lpstr>
      <vt:lpstr>  5. Общее образование включает в себя три ступени: __________________________________________________________   </vt:lpstr>
      <vt:lpstr>  Ответы: 1. Пётр I - 1 балл 2. До X века – 1 балл 3. «Апостол», «Азбука» – 1 балл 4. в – 2 балла 5. Начальная, основная, средняя – 2 балла    </vt:lpstr>
      <vt:lpstr>  Оценки:  7-6 баллов – «5» 5-4 балла – «4» 3-2 балла – «3» ниже 2-ух баллов – «2»    </vt:lpstr>
      <vt:lpstr>  Д/з: Стр. 56-57, читать; ответить на вопросы на стр. 56 (сверху рисунка) София М., Ксения С., Варвара Ч.: проект-презентация  «Наш класс»: собрать информацию о каждом из учеников 5 класса (возраст, их увлечения, интересы, кружки, секции)   </vt:lpstr>
      <vt:lpstr>  спасибо за внимание!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Лисёна</dc:creator>
  <cp:lastModifiedBy>Лисёна</cp:lastModifiedBy>
  <cp:revision>17</cp:revision>
  <dcterms:created xsi:type="dcterms:W3CDTF">2021-11-25T09:41:51Z</dcterms:created>
  <dcterms:modified xsi:type="dcterms:W3CDTF">2021-12-15T10:25:49Z</dcterms:modified>
</cp:coreProperties>
</file>