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423" r:id="rId3"/>
    <p:sldId id="433" r:id="rId4"/>
    <p:sldId id="432" r:id="rId5"/>
    <p:sldId id="442" r:id="rId6"/>
    <p:sldId id="437" r:id="rId7"/>
    <p:sldId id="436" r:id="rId8"/>
    <p:sldId id="429" r:id="rId9"/>
    <p:sldId id="438" r:id="rId10"/>
    <p:sldId id="441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29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  <p:guide pos="29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4C078F-0EDD-4491-AFCC-380767DC422A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592B02-7E15-4FE6-BD3E-62A25315C4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60485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baseline="0" dirty="0" smtClean="0"/>
              <a:t>Закрепить изучение приёмы сложения и вычитания. </a:t>
            </a:r>
          </a:p>
          <a:p>
            <a:r>
              <a:rPr lang="ru-RU" baseline="0" dirty="0" smtClean="0"/>
              <a:t>Закрепить решение уравнений и текстовых задач, отрабатывать умение проводить самостоятельный анализ задач, комментирование решения уравнений по компонентам действий.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592B02-7E15-4FE6-BD3E-62A25315C48B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53023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64705"/>
            <a:ext cx="7772400" cy="3888432"/>
          </a:xfrm>
        </p:spPr>
        <p:txBody>
          <a:bodyPr>
            <a:normAutofit fontScale="90000"/>
          </a:bodyPr>
          <a:lstStyle/>
          <a:p>
            <a:r>
              <a:rPr lang="ru-RU" b="1" i="1" dirty="0" smtClean="0"/>
              <a:t>Повторение письменных приёмов сложения и вычитания. Решение задач</a:t>
            </a:r>
            <a:br>
              <a:rPr lang="ru-RU" b="1" i="1" dirty="0" smtClean="0"/>
            </a:b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>урок математики во 2 классе</a:t>
            </a:r>
            <a:br>
              <a:rPr lang="ru-RU" b="1" i="1" dirty="0" smtClean="0"/>
            </a:br>
            <a:endParaRPr lang="ru-RU" b="1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28992" y="5301208"/>
            <a:ext cx="5472106" cy="1242492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tx1"/>
                </a:solidFill>
              </a:rPr>
              <a:t>Учитель начальных классов МБОУ «ЦО № 49»</a:t>
            </a:r>
          </a:p>
          <a:p>
            <a:r>
              <a:rPr lang="ru-RU" sz="2000" dirty="0" err="1" smtClean="0">
                <a:solidFill>
                  <a:schemeClr val="tx1"/>
                </a:solidFill>
              </a:rPr>
              <a:t>Самейщева</a:t>
            </a:r>
            <a:r>
              <a:rPr lang="ru-RU" sz="2000" dirty="0" smtClean="0">
                <a:solidFill>
                  <a:schemeClr val="tx1"/>
                </a:solidFill>
              </a:rPr>
              <a:t> Лариса Николаевна</a:t>
            </a: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СОШ №2\Desktop\картинки 3\zk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3EA"/>
              </a:clrFrom>
              <a:clrTo>
                <a:srgbClr val="FCF3E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429132"/>
            <a:ext cx="3333412" cy="24288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5003800" y="908050"/>
            <a:ext cx="280828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dirty="0" smtClean="0">
                <a:latin typeface="Calibri" pitchFamily="34" charset="0"/>
              </a:rPr>
              <a:t>Оцените работу на уроке</a:t>
            </a:r>
            <a:endParaRPr lang="ru-RU" sz="2800" dirty="0">
              <a:latin typeface="Calibri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3861048"/>
            <a:ext cx="792088" cy="646331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/>
              <a:t> </a:t>
            </a:r>
            <a:r>
              <a:rPr lang="ru-RU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</a:t>
            </a:r>
            <a:endParaRPr lang="ru-RU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1476375" y="4437063"/>
            <a:ext cx="719138" cy="650875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3600">
                <a:solidFill>
                  <a:srgbClr val="FFFFFF"/>
                </a:solidFill>
                <a:cs typeface="Arial" charset="0"/>
              </a:rPr>
              <a:t> О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627313" y="3860800"/>
            <a:ext cx="720725" cy="646113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/>
              <a:t> Л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779838" y="4437063"/>
            <a:ext cx="792162" cy="646112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/>
              <a:t>  О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76825" y="3789363"/>
            <a:ext cx="790575" cy="646112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/>
              <a:t>  Д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451725" y="3716338"/>
            <a:ext cx="720725" cy="64770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/>
              <a:t> Ы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300788" y="4437063"/>
            <a:ext cx="719137" cy="646112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/>
              <a:t> Ц</a:t>
            </a:r>
          </a:p>
        </p:txBody>
      </p:sp>
      <p:sp>
        <p:nvSpPr>
          <p:cNvPr id="12" name="Улыбающееся лицо 11"/>
          <p:cNvSpPr/>
          <p:nvPr/>
        </p:nvSpPr>
        <p:spPr>
          <a:xfrm>
            <a:off x="7308850" y="4868863"/>
            <a:ext cx="1366838" cy="1296987"/>
          </a:xfrm>
          <a:prstGeom prst="smileyFac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3" name="Picture 2" descr="C:\Users\СОШ №2\Desktop\картинки 3\zk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3EA"/>
              </a:clrFrom>
              <a:clrTo>
                <a:srgbClr val="FCF3E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575" y="476672"/>
            <a:ext cx="3755341" cy="27363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Математический диктант</a:t>
            </a:r>
            <a:endParaRPr lang="ru-RU" dirty="0"/>
          </a:p>
        </p:txBody>
      </p:sp>
      <p:sp>
        <p:nvSpPr>
          <p:cNvPr id="4" name="Выноска-облако 3"/>
          <p:cNvSpPr/>
          <p:nvPr/>
        </p:nvSpPr>
        <p:spPr>
          <a:xfrm>
            <a:off x="642910" y="1214422"/>
            <a:ext cx="7929618" cy="2786082"/>
          </a:xfrm>
          <a:prstGeom prst="cloudCallout">
            <a:avLst>
              <a:gd name="adj1" fmla="val -29529"/>
              <a:gd name="adj2" fmla="val 80255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Первое слагаемое 7, второе неизвестно, сумма 12. Запишите второе слагаемое.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00298" y="4857760"/>
            <a:ext cx="64294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5, 8, 4, 1, 9, 10, 6, 2,  3, 7</a:t>
            </a:r>
            <a:endParaRPr lang="ru-RU" sz="4000" b="1" dirty="0"/>
          </a:p>
        </p:txBody>
      </p:sp>
      <p:sp>
        <p:nvSpPr>
          <p:cNvPr id="14" name="Выноска-облако 13"/>
          <p:cNvSpPr/>
          <p:nvPr/>
        </p:nvSpPr>
        <p:spPr>
          <a:xfrm>
            <a:off x="642910" y="1214422"/>
            <a:ext cx="7929618" cy="2786082"/>
          </a:xfrm>
          <a:prstGeom prst="cloudCallout">
            <a:avLst>
              <a:gd name="adj1" fmla="val -29529"/>
              <a:gd name="adj2" fmla="val 80255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Найдите разность 16 и 8.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15" name="Выноска-облако 14"/>
          <p:cNvSpPr/>
          <p:nvPr/>
        </p:nvSpPr>
        <p:spPr>
          <a:xfrm>
            <a:off x="642910" y="1214422"/>
            <a:ext cx="7929618" cy="2786082"/>
          </a:xfrm>
          <a:prstGeom prst="cloudCallout">
            <a:avLst>
              <a:gd name="adj1" fmla="val -29529"/>
              <a:gd name="adj2" fmla="val 80255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13 больше некоторого числа на 9. Какое это число?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16" name="Выноска-облако 15"/>
          <p:cNvSpPr/>
          <p:nvPr/>
        </p:nvSpPr>
        <p:spPr>
          <a:xfrm>
            <a:off x="642910" y="1214422"/>
            <a:ext cx="7929618" cy="2786082"/>
          </a:xfrm>
          <a:prstGeom prst="cloudCallout">
            <a:avLst>
              <a:gd name="adj1" fmla="val -29529"/>
              <a:gd name="adj2" fmla="val 80255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На сколько 13 </a:t>
            </a:r>
            <a:br>
              <a:rPr lang="ru-RU" sz="3600" dirty="0" smtClean="0">
                <a:solidFill>
                  <a:schemeClr val="tx1"/>
                </a:solidFill>
              </a:rPr>
            </a:br>
            <a:r>
              <a:rPr lang="ru-RU" sz="3600" dirty="0" smtClean="0">
                <a:solidFill>
                  <a:schemeClr val="tx1"/>
                </a:solidFill>
              </a:rPr>
              <a:t>меньше 14?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17" name="Выноска-облако 16"/>
          <p:cNvSpPr/>
          <p:nvPr/>
        </p:nvSpPr>
        <p:spPr>
          <a:xfrm>
            <a:off x="642910" y="1214422"/>
            <a:ext cx="7929618" cy="2786082"/>
          </a:xfrm>
          <a:prstGeom prst="cloudCallout">
            <a:avLst>
              <a:gd name="adj1" fmla="val -29529"/>
              <a:gd name="adj2" fmla="val 80255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Уменьшите 15 на 6.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18" name="Выноска-облако 17"/>
          <p:cNvSpPr/>
          <p:nvPr/>
        </p:nvSpPr>
        <p:spPr>
          <a:xfrm>
            <a:off x="642910" y="1214422"/>
            <a:ext cx="7929618" cy="2786082"/>
          </a:xfrm>
          <a:prstGeom prst="cloudCallout">
            <a:avLst>
              <a:gd name="adj1" fmla="val -29529"/>
              <a:gd name="adj2" fmla="val 80255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Увеличьте 4 на 6.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19" name="Выноска-облако 18"/>
          <p:cNvSpPr/>
          <p:nvPr/>
        </p:nvSpPr>
        <p:spPr>
          <a:xfrm>
            <a:off x="642910" y="1214422"/>
            <a:ext cx="7929618" cy="2786082"/>
          </a:xfrm>
          <a:prstGeom prst="cloudCallout">
            <a:avLst>
              <a:gd name="adj1" fmla="val -29529"/>
              <a:gd name="adj2" fmla="val 80255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К задуманному числу прибавили 6 и получили 12. Какое число задумано?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20" name="Выноска-облако 19"/>
          <p:cNvSpPr/>
          <p:nvPr/>
        </p:nvSpPr>
        <p:spPr>
          <a:xfrm>
            <a:off x="642910" y="1214422"/>
            <a:ext cx="7929618" cy="2786082"/>
          </a:xfrm>
          <a:prstGeom prst="cloudCallout">
            <a:avLst>
              <a:gd name="adj1" fmla="val -29529"/>
              <a:gd name="adj2" fmla="val 80255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Какое число дополняет 18 до 20?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21" name="Выноска-облако 20"/>
          <p:cNvSpPr/>
          <p:nvPr/>
        </p:nvSpPr>
        <p:spPr>
          <a:xfrm>
            <a:off x="642910" y="1214422"/>
            <a:ext cx="7929618" cy="2786082"/>
          </a:xfrm>
          <a:prstGeom prst="cloudCallout">
            <a:avLst>
              <a:gd name="adj1" fmla="val -29529"/>
              <a:gd name="adj2" fmla="val 80255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На площадке играли 11 ребят. Когда несколько человек ушли домой, на площадке осталось 8 ребят. Сколько ребят ушло с площадки? 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22" name="Выноска-облако 21"/>
          <p:cNvSpPr/>
          <p:nvPr/>
        </p:nvSpPr>
        <p:spPr>
          <a:xfrm>
            <a:off x="642910" y="1214422"/>
            <a:ext cx="7929618" cy="2786082"/>
          </a:xfrm>
          <a:prstGeom prst="cloudCallout">
            <a:avLst>
              <a:gd name="adj1" fmla="val -29529"/>
              <a:gd name="adj2" fmla="val 80255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В трамвае ехало 15 пассажиров. 8 человек сошли на остановке. Сколько человек осталось в трамвае?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2050" name="Picture 2" descr="C:\Users\СОШ №2\Desktop\картинки 3\pril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0" y="3756034"/>
            <a:ext cx="2214546" cy="2801923"/>
          </a:xfrm>
          <a:prstGeom prst="rect">
            <a:avLst/>
          </a:prstGeom>
          <a:noFill/>
        </p:spPr>
      </p:pic>
      <p:sp>
        <p:nvSpPr>
          <p:cNvPr id="24" name="Выноска-облако 23"/>
          <p:cNvSpPr/>
          <p:nvPr/>
        </p:nvSpPr>
        <p:spPr>
          <a:xfrm>
            <a:off x="642910" y="1214422"/>
            <a:ext cx="7929618" cy="2786082"/>
          </a:xfrm>
          <a:prstGeom prst="cloudCallout">
            <a:avLst>
              <a:gd name="adj1" fmla="val -29529"/>
              <a:gd name="adj2" fmla="val 80255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ПРОВЕРЬ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6" name="Прямая соединительная линия 55"/>
          <p:cNvCxnSpPr/>
          <p:nvPr/>
        </p:nvCxnSpPr>
        <p:spPr>
          <a:xfrm rot="5400000">
            <a:off x="892943" y="2678901"/>
            <a:ext cx="21431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Заголовок 54"/>
          <p:cNvSpPr>
            <a:spLocks noGrp="1"/>
          </p:cNvSpPr>
          <p:nvPr>
            <p:ph type="title"/>
          </p:nvPr>
        </p:nvSpPr>
        <p:spPr>
          <a:xfrm>
            <a:off x="1907704" y="260648"/>
            <a:ext cx="5857916" cy="1143000"/>
          </a:xfrm>
        </p:spPr>
        <p:txBody>
          <a:bodyPr>
            <a:normAutofit/>
          </a:bodyPr>
          <a:lstStyle/>
          <a:p>
            <a:r>
              <a:rPr lang="ru-RU" dirty="0" smtClean="0"/>
              <a:t>Решите задачу:</a:t>
            </a:r>
            <a:endParaRPr lang="ru-RU" dirty="0"/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683568" y="1340768"/>
            <a:ext cx="7632848" cy="3929090"/>
          </a:xfrm>
          <a:prstGeom prst="roundRect">
            <a:avLst/>
          </a:prstGeom>
          <a:blipFill>
            <a:blip r:embed="rId2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С яблони упало 23 яблока. Ёжик утащил 12 яблок. Сколько яблок осталось лежать на земле?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3357554" y="5429264"/>
            <a:ext cx="535785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0" lang="ru-RU" sz="4800" b="1" i="0" u="none" strike="noStrike" kern="1200" normalizeH="0" baseline="0" noProof="0" dirty="0" smtClean="0">
                <a:ln w="19050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23  -  12  = 11</a:t>
            </a:r>
            <a:r>
              <a:rPr kumimoji="0" lang="ru-RU" sz="4800" b="1" i="0" u="none" strike="noStrike" kern="1200" normalizeH="0" noProof="0" dirty="0" smtClean="0">
                <a:ln w="19050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(</a:t>
            </a:r>
            <a:r>
              <a:rPr kumimoji="0" lang="ru-RU" sz="4800" b="1" i="0" u="none" strike="noStrike" kern="1200" normalizeH="0" noProof="0" dirty="0" err="1" smtClean="0">
                <a:ln w="19050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яб</a:t>
            </a:r>
            <a:r>
              <a:rPr kumimoji="0" lang="ru-RU" sz="4800" b="1" i="0" u="none" strike="noStrike" kern="1200" normalizeH="0" noProof="0" dirty="0" smtClean="0">
                <a:ln w="19050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.)</a:t>
            </a:r>
            <a:endParaRPr lang="ru-RU" sz="4800" b="1" dirty="0">
              <a:ln w="19050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cxnSp>
        <p:nvCxnSpPr>
          <p:cNvPr id="60" name="Прямая соединительная линия 59"/>
          <p:cNvCxnSpPr/>
          <p:nvPr/>
        </p:nvCxnSpPr>
        <p:spPr>
          <a:xfrm rot="5400000">
            <a:off x="1035819" y="1321579"/>
            <a:ext cx="21431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619121"/>
            <a:ext cx="2952328" cy="2238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4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6" name="Прямая соединительная линия 55"/>
          <p:cNvCxnSpPr/>
          <p:nvPr/>
        </p:nvCxnSpPr>
        <p:spPr>
          <a:xfrm rot="5400000">
            <a:off x="892943" y="2678901"/>
            <a:ext cx="21431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Заголовок 54"/>
          <p:cNvSpPr>
            <a:spLocks noGrp="1"/>
          </p:cNvSpPr>
          <p:nvPr>
            <p:ph type="title"/>
          </p:nvPr>
        </p:nvSpPr>
        <p:spPr>
          <a:xfrm>
            <a:off x="2051720" y="188640"/>
            <a:ext cx="5857916" cy="1143000"/>
          </a:xfrm>
        </p:spPr>
        <p:txBody>
          <a:bodyPr>
            <a:normAutofit/>
          </a:bodyPr>
          <a:lstStyle/>
          <a:p>
            <a:r>
              <a:rPr lang="ru-RU" dirty="0" smtClean="0"/>
              <a:t>Решите задачу:</a:t>
            </a:r>
            <a:endParaRPr lang="ru-RU" dirty="0"/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683568" y="1268760"/>
            <a:ext cx="7848872" cy="3929090"/>
          </a:xfrm>
          <a:prstGeom prst="roundRect">
            <a:avLst/>
          </a:prstGeom>
          <a:blipFill>
            <a:blip r:embed="rId2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В лесной школе училось 27 зайчиков  и 19 белочек. На сколько зайчиков было больше, чем белочек?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3357554" y="5429264"/>
            <a:ext cx="5357850" cy="12618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9050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j-lt"/>
                <a:ea typeface="+mj-ea"/>
                <a:cs typeface="+mj-cs"/>
              </a:rPr>
              <a:t>27</a:t>
            </a:r>
            <a:r>
              <a:rPr kumimoji="0" lang="ru-RU" sz="4800" b="1" i="0" u="none" strike="noStrike" kern="1200" normalizeH="0" baseline="0" noProof="0" dirty="0" smtClean="0">
                <a:ln w="19050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 -  19  = </a:t>
            </a:r>
            <a:r>
              <a:rPr lang="ru-RU" sz="4800" b="1" dirty="0">
                <a:ln w="19050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j-lt"/>
                <a:ea typeface="+mj-ea"/>
                <a:cs typeface="+mj-cs"/>
              </a:rPr>
              <a:t>8</a:t>
            </a:r>
            <a:r>
              <a:rPr kumimoji="0" lang="ru-RU" sz="4800" b="1" i="0" u="none" strike="noStrike" kern="1200" normalizeH="0" noProof="0" dirty="0" smtClean="0">
                <a:ln w="19050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(з.)</a:t>
            </a:r>
          </a:p>
          <a:p>
            <a:pPr algn="ctr"/>
            <a:r>
              <a:rPr lang="ru-RU" sz="2800" b="1" dirty="0" smtClean="0">
                <a:ln w="19050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Ответ: на 8 зайчиков больше.</a:t>
            </a:r>
            <a:endParaRPr lang="ru-RU" sz="2800" b="1" dirty="0">
              <a:ln w="19050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cxnSp>
        <p:nvCxnSpPr>
          <p:cNvPr id="61" name="Прямая соединительная линия 60"/>
          <p:cNvCxnSpPr/>
          <p:nvPr/>
        </p:nvCxnSpPr>
        <p:spPr>
          <a:xfrm rot="5400000">
            <a:off x="1035819" y="1321579"/>
            <a:ext cx="21431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619121"/>
            <a:ext cx="2952328" cy="2238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4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dirty="0" smtClean="0"/>
              <a:t>Вычисли значение выражений и выполни проверку</a:t>
            </a:r>
            <a:endParaRPr lang="ru-RU" dirty="0"/>
          </a:p>
        </p:txBody>
      </p:sp>
      <p:sp>
        <p:nvSpPr>
          <p:cNvPr id="6" name="Заголовок 28"/>
          <p:cNvSpPr txBox="1">
            <a:spLocks/>
          </p:cNvSpPr>
          <p:nvPr/>
        </p:nvSpPr>
        <p:spPr>
          <a:xfrm>
            <a:off x="4143372" y="4357694"/>
            <a:ext cx="1500198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28"/>
          <p:cNvSpPr txBox="1">
            <a:spLocks/>
          </p:cNvSpPr>
          <p:nvPr/>
        </p:nvSpPr>
        <p:spPr>
          <a:xfrm>
            <a:off x="5929322" y="1428736"/>
            <a:ext cx="1143008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4" name="Заголовок 28"/>
          <p:cNvSpPr txBox="1">
            <a:spLocks/>
          </p:cNvSpPr>
          <p:nvPr/>
        </p:nvSpPr>
        <p:spPr>
          <a:xfrm>
            <a:off x="6322231" y="3224699"/>
            <a:ext cx="1500198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47664" y="2003108"/>
            <a:ext cx="5811987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dirty="0"/>
              <a:t> </a:t>
            </a:r>
            <a:r>
              <a:rPr lang="ru-RU" dirty="0" smtClean="0"/>
              <a:t> </a:t>
            </a:r>
            <a:r>
              <a:rPr lang="ru-RU" sz="6600" b="1" dirty="0" smtClean="0"/>
              <a:t>38+43</a:t>
            </a:r>
          </a:p>
          <a:p>
            <a:pPr lvl="0" algn="ctr">
              <a:spcBef>
                <a:spcPct val="0"/>
              </a:spcBef>
              <a:defRPr/>
            </a:pPr>
            <a:r>
              <a:rPr lang="ru-RU" sz="6600" b="1" dirty="0" smtClean="0"/>
              <a:t>95-26</a:t>
            </a:r>
          </a:p>
          <a:p>
            <a:pPr lvl="0" algn="ctr">
              <a:spcBef>
                <a:spcPct val="0"/>
              </a:spcBef>
              <a:defRPr/>
            </a:pPr>
            <a:r>
              <a:rPr lang="ru-RU" sz="6600" b="1" dirty="0" smtClean="0"/>
              <a:t>74+16</a:t>
            </a:r>
          </a:p>
          <a:p>
            <a:pPr lvl="0" algn="ctr">
              <a:spcBef>
                <a:spcPct val="0"/>
              </a:spcBef>
              <a:defRPr/>
            </a:pPr>
            <a:r>
              <a:rPr lang="ru-RU" sz="6600" b="1" dirty="0" smtClean="0"/>
              <a:t>56+18</a:t>
            </a:r>
            <a:endParaRPr lang="ru-RU" sz="6600" b="1" dirty="0"/>
          </a:p>
        </p:txBody>
      </p:sp>
    </p:spTree>
    <p:extLst>
      <p:ext uri="{BB962C8B-B14F-4D97-AF65-F5344CB8AC3E}">
        <p14:creationId xmlns:p14="http://schemas.microsoft.com/office/powerpoint/2010/main" val="1927310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4"/>
          <p:cNvGrpSpPr/>
          <p:nvPr/>
        </p:nvGrpSpPr>
        <p:grpSpPr>
          <a:xfrm>
            <a:off x="3428992" y="2214554"/>
            <a:ext cx="3357586" cy="2071702"/>
            <a:chOff x="3428992" y="2214554"/>
            <a:chExt cx="3357586" cy="2071702"/>
          </a:xfrm>
        </p:grpSpPr>
        <p:cxnSp>
          <p:nvCxnSpPr>
            <p:cNvPr id="9" name="Прямая соединительная линия 8"/>
            <p:cNvCxnSpPr/>
            <p:nvPr/>
          </p:nvCxnSpPr>
          <p:spPr>
            <a:xfrm rot="5400000" flipH="1" flipV="1">
              <a:off x="3428992" y="2214554"/>
              <a:ext cx="2071702" cy="2071702"/>
            </a:xfrm>
            <a:prstGeom prst="line">
              <a:avLst/>
            </a:prstGeom>
            <a:ln w="635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>
              <a:off x="5500694" y="2214554"/>
              <a:ext cx="1285884" cy="785818"/>
            </a:xfrm>
            <a:prstGeom prst="line">
              <a:avLst/>
            </a:prstGeom>
            <a:ln w="635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>
              <a:off x="5965041" y="3107529"/>
              <a:ext cx="928694" cy="714380"/>
            </a:xfrm>
            <a:prstGeom prst="line">
              <a:avLst/>
            </a:prstGeom>
            <a:ln w="635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/>
            <p:cNvCxnSpPr/>
            <p:nvPr/>
          </p:nvCxnSpPr>
          <p:spPr>
            <a:xfrm flipV="1">
              <a:off x="3428992" y="3929066"/>
              <a:ext cx="2643206" cy="357190"/>
            </a:xfrm>
            <a:prstGeom prst="line">
              <a:avLst/>
            </a:prstGeom>
            <a:ln w="635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Вычислите сумму длин сторон:</a:t>
            </a:r>
            <a:endParaRPr lang="ru-RU" dirty="0"/>
          </a:p>
        </p:txBody>
      </p:sp>
      <p:sp>
        <p:nvSpPr>
          <p:cNvPr id="5" name="Заголовок 28"/>
          <p:cNvSpPr txBox="1">
            <a:spLocks/>
          </p:cNvSpPr>
          <p:nvPr/>
        </p:nvSpPr>
        <p:spPr>
          <a:xfrm>
            <a:off x="3500430" y="2143116"/>
            <a:ext cx="1143008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8дм 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Заголовок 28"/>
          <p:cNvSpPr txBox="1">
            <a:spLocks/>
          </p:cNvSpPr>
          <p:nvPr/>
        </p:nvSpPr>
        <p:spPr>
          <a:xfrm>
            <a:off x="4143372" y="4357694"/>
            <a:ext cx="1500198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7дм 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28"/>
          <p:cNvSpPr txBox="1">
            <a:spLocks/>
          </p:cNvSpPr>
          <p:nvPr/>
        </p:nvSpPr>
        <p:spPr>
          <a:xfrm>
            <a:off x="5929322" y="1428736"/>
            <a:ext cx="1143008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3дм 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4" name="Заголовок 28"/>
          <p:cNvSpPr txBox="1">
            <a:spLocks/>
          </p:cNvSpPr>
          <p:nvPr/>
        </p:nvSpPr>
        <p:spPr>
          <a:xfrm>
            <a:off x="6357950" y="3357562"/>
            <a:ext cx="1500198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2дм 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/>
          <a:srcRect b="15345"/>
          <a:stretch>
            <a:fillRect/>
          </a:stretch>
        </p:blipFill>
        <p:spPr bwMode="auto">
          <a:xfrm>
            <a:off x="251520" y="4509120"/>
            <a:ext cx="2608769" cy="1890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Вычислите сумму длин сторон:</a:t>
            </a:r>
            <a:endParaRPr lang="ru-RU" dirty="0"/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3857620" y="1785926"/>
            <a:ext cx="3571900" cy="2643206"/>
          </a:xfrm>
          <a:prstGeom prst="triangle">
            <a:avLst>
              <a:gd name="adj" fmla="val 40125"/>
            </a:avLst>
          </a:prstGeom>
          <a:noFill/>
          <a:ln w="635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28"/>
          <p:cNvSpPr txBox="1">
            <a:spLocks/>
          </p:cNvSpPr>
          <p:nvPr/>
        </p:nvSpPr>
        <p:spPr>
          <a:xfrm>
            <a:off x="3500430" y="2143116"/>
            <a:ext cx="1143008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4см 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Заголовок 28"/>
          <p:cNvSpPr txBox="1">
            <a:spLocks/>
          </p:cNvSpPr>
          <p:nvPr/>
        </p:nvSpPr>
        <p:spPr>
          <a:xfrm>
            <a:off x="4929190" y="4357694"/>
            <a:ext cx="1143008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4см 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28"/>
          <p:cNvSpPr txBox="1">
            <a:spLocks/>
          </p:cNvSpPr>
          <p:nvPr/>
        </p:nvSpPr>
        <p:spPr>
          <a:xfrm>
            <a:off x="6143636" y="2071678"/>
            <a:ext cx="1143008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6см 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3851920" y="1772816"/>
            <a:ext cx="3571900" cy="2643206"/>
          </a:xfrm>
          <a:prstGeom prst="triangle">
            <a:avLst>
              <a:gd name="adj" fmla="val 40125"/>
            </a:avLst>
          </a:prstGeom>
          <a:noFill/>
          <a:ln w="635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/>
          <a:srcRect b="15345"/>
          <a:stretch>
            <a:fillRect/>
          </a:stretch>
        </p:blipFill>
        <p:spPr bwMode="auto">
          <a:xfrm>
            <a:off x="0" y="4266778"/>
            <a:ext cx="2843808" cy="2060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/>
              <a:t>&lt;, &gt;, =</a:t>
            </a:r>
            <a:endParaRPr lang="ru-RU" sz="60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643042" y="3000372"/>
            <a:ext cx="24288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0" lang="ru-RU" sz="4400" b="1" u="none" strike="noStrike" kern="1200" normalizeH="0" baseline="0" noProof="0" dirty="0" smtClean="0">
                <a:ln w="19050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16</a:t>
            </a:r>
            <a:r>
              <a:rPr kumimoji="0" lang="ru-RU" sz="4400" b="1" i="1" u="none" strike="noStrike" kern="1200" normalizeH="0" baseline="0" noProof="0" dirty="0" smtClean="0">
                <a:ln w="19050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4400" b="1" i="0" u="none" strike="noStrike" kern="1200" normalizeH="0" baseline="0" noProof="0" dirty="0" smtClean="0">
                <a:ln w="19050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– 7 </a:t>
            </a:r>
            <a:endParaRPr lang="ru-RU" sz="4400" b="1" dirty="0">
              <a:ln w="19050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786314" y="3000372"/>
            <a:ext cx="239754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0" lang="ru-RU" sz="4400" b="1" u="none" strike="noStrike" kern="1200" normalizeH="0" baseline="0" noProof="0" dirty="0" smtClean="0">
                <a:ln w="19050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16</a:t>
            </a:r>
            <a:r>
              <a:rPr kumimoji="0" lang="ru-RU" sz="4400" b="1" i="0" u="none" strike="noStrike" kern="1200" normalizeH="0" baseline="0" noProof="0" dirty="0" smtClean="0">
                <a:ln w="19050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lang="ru-RU" sz="4400" b="1" dirty="0" smtClean="0">
                <a:ln w="19050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–</a:t>
            </a:r>
            <a:r>
              <a:rPr kumimoji="0" lang="ru-RU" sz="4400" b="1" i="0" u="none" strike="noStrike" kern="1200" normalizeH="0" noProof="0" dirty="0" smtClean="0">
                <a:ln w="19050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lang="ru-RU" sz="4400" b="1" dirty="0" smtClean="0">
                <a:ln w="19050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j-lt"/>
                <a:ea typeface="+mj-ea"/>
                <a:cs typeface="+mj-cs"/>
              </a:rPr>
              <a:t>9</a:t>
            </a:r>
            <a:endParaRPr lang="ru-RU" sz="4400" b="1" dirty="0">
              <a:ln w="19050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43042" y="1911132"/>
            <a:ext cx="24288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0" lang="ru-RU" sz="4400" b="1" u="none" strike="noStrike" kern="1200" normalizeH="0" baseline="0" noProof="0" dirty="0" smtClean="0">
                <a:ln w="19050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45</a:t>
            </a:r>
            <a:r>
              <a:rPr kumimoji="0" lang="ru-RU" sz="4400" b="1" i="0" u="none" strike="noStrike" kern="1200" normalizeH="0" baseline="0" noProof="0" dirty="0" smtClean="0">
                <a:ln w="19050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lang="ru-RU" sz="4400" b="1" dirty="0" smtClean="0">
                <a:ln w="19050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j-lt"/>
                <a:ea typeface="+mj-ea"/>
                <a:cs typeface="+mj-cs"/>
              </a:rPr>
              <a:t>– 32 </a:t>
            </a:r>
            <a:r>
              <a:rPr kumimoji="0" lang="ru-RU" sz="4400" b="1" i="0" u="none" strike="noStrike" kern="1200" normalizeH="0" baseline="0" noProof="0" dirty="0" smtClean="0">
                <a:ln w="19050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lang="ru-RU" sz="4400" b="1" dirty="0">
              <a:ln w="19050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86314" y="1928802"/>
            <a:ext cx="231492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0" lang="ru-RU" sz="4400" b="1" u="none" strike="noStrike" kern="1200" normalizeH="0" baseline="0" noProof="0" dirty="0" smtClean="0">
                <a:ln w="19050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42</a:t>
            </a:r>
            <a:r>
              <a:rPr kumimoji="0" lang="ru-RU" sz="4400" b="1" i="0" u="none" strike="noStrike" kern="1200" normalizeH="0" baseline="0" noProof="0" dirty="0" smtClean="0">
                <a:ln w="19050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– </a:t>
            </a:r>
            <a:r>
              <a:rPr lang="ru-RU" sz="4400" b="1" dirty="0" smtClean="0">
                <a:ln w="19050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j-lt"/>
                <a:ea typeface="+mj-ea"/>
                <a:cs typeface="+mj-cs"/>
              </a:rPr>
              <a:t>32  </a:t>
            </a:r>
            <a:r>
              <a:rPr kumimoji="0" lang="ru-RU" sz="4400" b="1" i="0" u="none" strike="noStrike" kern="1200" normalizeH="0" baseline="0" noProof="0" dirty="0" smtClean="0">
                <a:ln w="19050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 </a:t>
            </a:r>
            <a:endParaRPr lang="ru-RU" sz="4400" b="1" dirty="0">
              <a:ln w="19050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786314" y="4000504"/>
            <a:ext cx="239754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0" lang="ru-RU" sz="4400" b="1" i="0" u="none" strike="noStrike" kern="1200" normalizeH="0" noProof="0" dirty="0" smtClean="0">
                <a:ln w="19050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4400" b="1" i="0" u="none" strike="noStrike" kern="1200" normalizeH="0" baseline="0" noProof="0" dirty="0" smtClean="0">
                <a:ln w="19050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lang="ru-RU" sz="4400" b="1" dirty="0">
              <a:ln w="19050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071934" y="1928802"/>
            <a:ext cx="785818" cy="785818"/>
          </a:xfrm>
          <a:prstGeom prst="rect">
            <a:avLst/>
          </a:prstGeom>
          <a:noFill/>
          <a:ln w="508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071934" y="3000372"/>
            <a:ext cx="785818" cy="785818"/>
          </a:xfrm>
          <a:prstGeom prst="rect">
            <a:avLst/>
          </a:prstGeom>
          <a:noFill/>
          <a:ln w="508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4214810" y="3000372"/>
            <a:ext cx="5715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/>
              <a:t>&gt;</a:t>
            </a:r>
            <a:endParaRPr lang="ru-RU" sz="4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4143372" y="1928802"/>
            <a:ext cx="64294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/>
              <a:t>&gt;</a:t>
            </a:r>
            <a:endParaRPr lang="ru-RU" sz="4400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1714480" y="4929198"/>
            <a:ext cx="24288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0" lang="ru-RU" sz="4400" b="1" i="1" u="none" strike="noStrike" kern="1200" normalizeH="0" baseline="0" noProof="0" dirty="0" smtClean="0">
                <a:ln w="19050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4400" b="1" i="0" u="none" strike="noStrike" kern="1200" normalizeH="0" noProof="0" dirty="0" smtClean="0">
                <a:ln w="19050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lang="ru-RU" sz="4400" b="1" dirty="0">
              <a:ln w="19050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857752" y="4929198"/>
            <a:ext cx="239754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0" lang="ru-RU" sz="4400" b="1" u="none" strike="noStrike" kern="1200" normalizeH="0" noProof="0" dirty="0" smtClean="0">
                <a:ln w="19050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4400" b="1" i="0" u="none" strike="noStrike" kern="1200" normalizeH="0" baseline="0" noProof="0" dirty="0" smtClean="0">
                <a:ln w="19050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lang="ru-RU" sz="4400" b="1" dirty="0">
              <a:ln w="19050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23" name="Picture 2" descr="C:\Users\СОШ №2\Desktop\картинки 3\pril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0" y="3756034"/>
            <a:ext cx="2214546" cy="28019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357158" y="4000504"/>
            <a:ext cx="324035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0" lang="ru-RU" sz="4400" b="1" i="0" u="none" strike="noStrike" kern="1200" normalizeH="0" baseline="0" noProof="0" dirty="0" smtClean="0">
                <a:ln w="19050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24 + </a:t>
            </a:r>
            <a:r>
              <a:rPr lang="ru-RU" sz="4400" b="1" dirty="0" smtClean="0">
                <a:ln w="19050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j-lt"/>
                <a:ea typeface="+mj-ea"/>
                <a:cs typeface="+mj-cs"/>
              </a:rPr>
              <a:t>25</a:t>
            </a:r>
            <a:r>
              <a:rPr kumimoji="0" lang="ru-RU" sz="4400" b="1" i="0" u="none" strike="noStrike" kern="1200" normalizeH="0" baseline="0" noProof="0" dirty="0" smtClean="0">
                <a:ln w="19050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= </a:t>
            </a:r>
            <a:r>
              <a:rPr lang="ru-RU" sz="4400" b="1" dirty="0" smtClean="0">
                <a:ln w="19050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j-lt"/>
                <a:ea typeface="+mj-ea"/>
                <a:cs typeface="+mj-cs"/>
              </a:rPr>
              <a:t>49</a:t>
            </a:r>
            <a:endParaRPr lang="ru-RU" sz="4400" b="1" dirty="0">
              <a:ln w="19050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85720" y="3071810"/>
            <a:ext cx="324035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0" lang="ru-RU" sz="4400" b="1" i="0" u="none" strike="noStrike" kern="1200" normalizeH="0" baseline="0" noProof="0" dirty="0" smtClean="0">
                <a:ln w="19050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35 – </a:t>
            </a:r>
            <a:r>
              <a:rPr lang="ru-RU" sz="4400" b="1" dirty="0" smtClean="0">
                <a:ln w="19050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j-lt"/>
                <a:ea typeface="+mj-ea"/>
                <a:cs typeface="+mj-cs"/>
              </a:rPr>
              <a:t>20 </a:t>
            </a:r>
            <a:r>
              <a:rPr kumimoji="0" lang="ru-RU" sz="4400" b="1" i="0" u="none" strike="noStrike" kern="1200" normalizeH="0" baseline="0" noProof="0" dirty="0" smtClean="0">
                <a:ln w="19050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= </a:t>
            </a:r>
            <a:r>
              <a:rPr lang="ru-RU" sz="4400" b="1" dirty="0" smtClean="0">
                <a:ln w="19050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j-lt"/>
                <a:ea typeface="+mj-ea"/>
                <a:cs typeface="+mj-cs"/>
              </a:rPr>
              <a:t>15</a:t>
            </a:r>
            <a:endParaRPr lang="ru-RU" sz="4400" b="1" dirty="0">
              <a:ln w="19050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8596" y="2143116"/>
            <a:ext cx="309748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0" lang="ru-RU" sz="4400" b="1" i="0" u="none" strike="noStrike" kern="1200" normalizeH="0" baseline="0" noProof="0" dirty="0" smtClean="0">
                <a:ln w="19050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16 + </a:t>
            </a:r>
            <a:r>
              <a:rPr lang="ru-RU" sz="4400" b="1" dirty="0" smtClean="0">
                <a:ln w="19050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j-lt"/>
                <a:ea typeface="+mj-ea"/>
                <a:cs typeface="+mj-cs"/>
              </a:rPr>
              <a:t>40</a:t>
            </a:r>
            <a:r>
              <a:rPr kumimoji="0" lang="ru-RU" sz="4400" b="1" i="0" u="none" strike="noStrike" kern="1200" normalizeH="0" baseline="0" noProof="0" dirty="0" smtClean="0">
                <a:ln w="19050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= </a:t>
            </a:r>
            <a:r>
              <a:rPr lang="ru-RU" sz="4400" b="1" dirty="0" smtClean="0">
                <a:ln w="19050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j-lt"/>
                <a:ea typeface="+mj-ea"/>
                <a:cs typeface="+mj-cs"/>
              </a:rPr>
              <a:t>56</a:t>
            </a:r>
            <a:endParaRPr lang="ru-RU" sz="4400" b="1" dirty="0">
              <a:ln w="19050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71472" y="1285860"/>
            <a:ext cx="309634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0" lang="ru-RU" sz="4400" b="1" i="0" u="none" strike="noStrike" kern="1200" normalizeH="0" baseline="0" noProof="0" dirty="0" smtClean="0">
                <a:ln w="19050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42 </a:t>
            </a:r>
            <a:r>
              <a:rPr kumimoji="0" lang="ru-RU" sz="4400" b="1" i="0" u="none" strike="noStrike" kern="1200" normalizeH="0" noProof="0" dirty="0" smtClean="0">
                <a:ln w="19050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+ 7 = 49</a:t>
            </a:r>
            <a:r>
              <a:rPr kumimoji="0" lang="ru-RU" sz="4400" b="1" i="0" u="none" strike="noStrike" kern="1200" normalizeH="0" baseline="0" noProof="0" dirty="0" smtClean="0">
                <a:ln w="19050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lang="ru-RU" sz="4400" b="1" dirty="0">
              <a:ln w="19050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ru-RU" dirty="0" smtClean="0"/>
              <a:t>Найдите значения выражений: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500694" y="2000240"/>
            <a:ext cx="309748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0" lang="ru-RU" sz="4400" b="1" i="0" u="none" strike="noStrike" kern="1200" normalizeH="0" baseline="0" noProof="0" dirty="0" smtClean="0">
                <a:ln w="19050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51 </a:t>
            </a:r>
            <a:r>
              <a:rPr lang="ru-RU" sz="4400" b="1" dirty="0" smtClean="0">
                <a:ln w="19050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j-lt"/>
                <a:ea typeface="+mj-ea"/>
                <a:cs typeface="+mj-cs"/>
              </a:rPr>
              <a:t>+</a:t>
            </a:r>
            <a:r>
              <a:rPr kumimoji="0" lang="ru-RU" sz="4400" b="1" i="0" u="none" strike="noStrike" kern="1200" normalizeH="0" baseline="0" noProof="0" dirty="0" smtClean="0">
                <a:ln w="19050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lang="ru-RU" sz="4400" b="1" dirty="0" smtClean="0">
                <a:ln w="19050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j-lt"/>
                <a:ea typeface="+mj-ea"/>
                <a:cs typeface="+mj-cs"/>
              </a:rPr>
              <a:t>5</a:t>
            </a:r>
            <a:r>
              <a:rPr kumimoji="0" lang="ru-RU" sz="4400" b="1" i="0" u="none" strike="noStrike" kern="1200" normalizeH="0" baseline="0" noProof="0" dirty="0" smtClean="0">
                <a:ln w="19050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= </a:t>
            </a:r>
            <a:r>
              <a:rPr lang="ru-RU" sz="4400" b="1" dirty="0" smtClean="0">
                <a:ln w="19050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j-lt"/>
                <a:ea typeface="+mj-ea"/>
                <a:cs typeface="+mj-cs"/>
              </a:rPr>
              <a:t>56</a:t>
            </a:r>
            <a:endParaRPr lang="ru-RU" sz="4400" b="1" dirty="0">
              <a:ln w="19050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572132" y="1124744"/>
            <a:ext cx="303231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0" lang="ru-RU" sz="4400" b="1" i="0" u="none" strike="noStrike" kern="1200" normalizeH="0" baseline="0" noProof="0" dirty="0" smtClean="0">
                <a:ln w="19050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9 +</a:t>
            </a:r>
            <a:r>
              <a:rPr kumimoji="0" lang="ru-RU" sz="4400" b="1" i="0" u="none" strike="noStrike" kern="1200" normalizeH="0" noProof="0" dirty="0" smtClean="0">
                <a:ln w="19050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lang="ru-RU" sz="4400" b="1" dirty="0" smtClean="0">
                <a:ln w="19050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j-lt"/>
                <a:ea typeface="+mj-ea"/>
                <a:cs typeface="+mj-cs"/>
              </a:rPr>
              <a:t>6</a:t>
            </a:r>
            <a:r>
              <a:rPr kumimoji="0" lang="ru-RU" sz="4400" b="1" i="0" u="none" strike="noStrike" kern="1200" normalizeH="0" noProof="0" dirty="0" smtClean="0">
                <a:ln w="19050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= </a:t>
            </a:r>
            <a:r>
              <a:rPr lang="ru-RU" sz="4400" b="1" dirty="0" smtClean="0">
                <a:ln w="19050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j-lt"/>
                <a:ea typeface="+mj-ea"/>
                <a:cs typeface="+mj-cs"/>
              </a:rPr>
              <a:t>15</a:t>
            </a:r>
            <a:r>
              <a:rPr kumimoji="0" lang="ru-RU" sz="4400" b="1" i="0" u="none" strike="noStrike" kern="1200" normalizeH="0" baseline="0" noProof="0" dirty="0" smtClean="0">
                <a:ln w="19050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lang="ru-RU" sz="4400" b="1" dirty="0">
              <a:ln w="19050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714612" y="1285860"/>
            <a:ext cx="113412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2714612" y="2143116"/>
            <a:ext cx="1242138" cy="825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2786050" y="3143248"/>
            <a:ext cx="1000132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2643174" y="3929066"/>
            <a:ext cx="1296144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5715008" y="2928934"/>
            <a:ext cx="288316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0" lang="ru-RU" sz="4400" b="1" i="0" u="none" strike="noStrike" kern="1200" normalizeH="0" baseline="0" noProof="0" dirty="0" smtClean="0">
                <a:ln w="19050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8 </a:t>
            </a:r>
            <a:r>
              <a:rPr lang="ru-RU" sz="4400" b="1" dirty="0" smtClean="0">
                <a:ln w="19050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j-lt"/>
                <a:ea typeface="+mj-ea"/>
                <a:cs typeface="+mj-cs"/>
              </a:rPr>
              <a:t>+</a:t>
            </a:r>
            <a:r>
              <a:rPr kumimoji="0" lang="ru-RU" sz="4400" b="1" i="0" u="none" strike="noStrike" kern="1200" normalizeH="0" baseline="0" noProof="0" dirty="0" smtClean="0">
                <a:ln w="19050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7</a:t>
            </a:r>
            <a:r>
              <a:rPr kumimoji="0" lang="ru-RU" sz="4400" b="1" i="0" u="none" strike="noStrike" kern="1200" normalizeH="0" noProof="0" dirty="0" smtClean="0">
                <a:ln w="19050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4400" b="1" i="0" u="none" strike="noStrike" kern="1200" normalizeH="0" baseline="0" noProof="0" dirty="0" smtClean="0">
                <a:ln w="19050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= </a:t>
            </a:r>
            <a:r>
              <a:rPr lang="ru-RU" sz="4400" b="1" dirty="0" smtClean="0">
                <a:ln w="19050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j-lt"/>
                <a:ea typeface="+mj-ea"/>
                <a:cs typeface="+mj-cs"/>
              </a:rPr>
              <a:t>15</a:t>
            </a:r>
            <a:endParaRPr lang="ru-RU" sz="4400" b="1" dirty="0">
              <a:ln w="19050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572396" y="1142984"/>
            <a:ext cx="1296144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7715272" y="2071678"/>
            <a:ext cx="1081830" cy="642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5357818" y="3857628"/>
            <a:ext cx="324035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0" lang="ru-RU" sz="4400" b="1" i="0" u="none" strike="noStrike" kern="1200" normalizeH="0" baseline="0" noProof="0" dirty="0" smtClean="0">
                <a:ln w="19050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68 </a:t>
            </a:r>
            <a:r>
              <a:rPr lang="ru-RU" sz="4400" b="1" dirty="0" smtClean="0">
                <a:ln w="19050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j-lt"/>
                <a:ea typeface="+mj-ea"/>
                <a:cs typeface="+mj-cs"/>
              </a:rPr>
              <a:t>–</a:t>
            </a:r>
            <a:r>
              <a:rPr kumimoji="0" lang="ru-RU" sz="4400" b="1" i="0" u="none" strike="noStrike" kern="1200" normalizeH="0" baseline="0" noProof="0" dirty="0" smtClean="0">
                <a:ln w="19050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12</a:t>
            </a:r>
            <a:r>
              <a:rPr kumimoji="0" lang="ru-RU" sz="4400" b="1" i="0" u="none" strike="noStrike" kern="1200" normalizeH="0" noProof="0" dirty="0" smtClean="0">
                <a:ln w="19050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4400" b="1" i="0" u="none" strike="noStrike" kern="1200" normalizeH="0" baseline="0" noProof="0" dirty="0" smtClean="0">
                <a:ln w="19050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= </a:t>
            </a:r>
            <a:r>
              <a:rPr lang="ru-RU" sz="4400" b="1" dirty="0" smtClean="0">
                <a:ln w="19050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j-lt"/>
                <a:ea typeface="+mj-ea"/>
                <a:cs typeface="+mj-cs"/>
              </a:rPr>
              <a:t>56</a:t>
            </a:r>
            <a:endParaRPr lang="ru-RU" sz="4400" b="1" dirty="0">
              <a:ln w="19050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7643834" y="2928934"/>
            <a:ext cx="1296144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7786710" y="3857628"/>
            <a:ext cx="1081830" cy="642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2" cstate="print"/>
          <a:srcRect b="15345"/>
          <a:stretch>
            <a:fillRect/>
          </a:stretch>
        </p:blipFill>
        <p:spPr bwMode="auto">
          <a:xfrm>
            <a:off x="3923927" y="4797152"/>
            <a:ext cx="2410045" cy="1746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1" grpId="0" animBg="1"/>
      <p:bldP spid="22" grpId="0" animBg="1"/>
      <p:bldP spid="20" grpId="0" animBg="1"/>
      <p:bldP spid="14" grpId="0" animBg="1"/>
      <p:bldP spid="15" grpId="0" animBg="1"/>
      <p:bldP spid="23" grpId="0" animBg="1"/>
      <p:bldP spid="24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2438</TotalTime>
  <Words>363</Words>
  <Application>Microsoft Office PowerPoint</Application>
  <PresentationFormat>Экран (4:3)</PresentationFormat>
  <Paragraphs>69</Paragraphs>
  <Slides>10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3" baseType="lpstr">
      <vt:lpstr>Arial</vt:lpstr>
      <vt:lpstr>Calibri</vt:lpstr>
      <vt:lpstr>Тема Office</vt:lpstr>
      <vt:lpstr>Повторение письменных приёмов сложения и вычитания. Решение задач  урок математики во 2 классе </vt:lpstr>
      <vt:lpstr>Математический диктант</vt:lpstr>
      <vt:lpstr>Решите задачу:</vt:lpstr>
      <vt:lpstr>Решите задачу:</vt:lpstr>
      <vt:lpstr>Вычисли значение выражений и выполни проверку</vt:lpstr>
      <vt:lpstr>Вычислите сумму длин сторон:</vt:lpstr>
      <vt:lpstr>Вычислите сумму длин сторон:</vt:lpstr>
      <vt:lpstr>&lt;, &gt;, =</vt:lpstr>
      <vt:lpstr>Найдите значения выражений: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школа №2</dc:creator>
  <cp:lastModifiedBy>лариса</cp:lastModifiedBy>
  <cp:revision>281</cp:revision>
  <dcterms:created xsi:type="dcterms:W3CDTF">2012-06-24T13:08:21Z</dcterms:created>
  <dcterms:modified xsi:type="dcterms:W3CDTF">2018-01-31T11:48:29Z</dcterms:modified>
</cp:coreProperties>
</file>