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9" r:id="rId4"/>
    <p:sldId id="274" r:id="rId5"/>
    <p:sldId id="258" r:id="rId6"/>
    <p:sldId id="259" r:id="rId7"/>
    <p:sldId id="261" r:id="rId8"/>
    <p:sldId id="260" r:id="rId9"/>
    <p:sldId id="262" r:id="rId10"/>
    <p:sldId id="264" r:id="rId11"/>
    <p:sldId id="266" r:id="rId12"/>
    <p:sldId id="267" r:id="rId13"/>
  </p:sldIdLst>
  <p:sldSz cx="12192000" cy="6858000"/>
  <p:notesSz cx="6858000" cy="9144000"/>
  <p:embeddedFontLst>
    <p:embeddedFont>
      <p:font typeface="Open Sans" panose="020B0604020202020204" charset="0"/>
      <p:regular r:id="rId15"/>
      <p:bold r:id="rId16"/>
      <p:italic r:id="rId17"/>
      <p:boldItalic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PT Sans" panose="020B0604020202020204" charset="-52"/>
      <p:regular r:id="rId23"/>
      <p:bold r:id="rId24"/>
      <p:italic r:id="rId25"/>
      <p:boldItalic r:id="rId2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86" userDrawn="1">
          <p15:clr>
            <a:srgbClr val="A4A3A4"/>
          </p15:clr>
        </p15:guide>
        <p15:guide id="2" pos="50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DF96"/>
    <a:srgbClr val="BDE5E9"/>
    <a:srgbClr val="59BFC7"/>
    <a:srgbClr val="FAC34F"/>
    <a:srgbClr val="CCECFF"/>
    <a:srgbClr val="C6ACD9"/>
    <a:srgbClr val="F7BE29"/>
    <a:srgbClr val="97D2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56" y="108"/>
      </p:cViewPr>
      <p:guideLst>
        <p:guide orient="horz" pos="686"/>
        <p:guide pos="50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076F7F-5875-4FC7-B372-023A95F004B1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645876-AA15-4D3A-8323-7C513E744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958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CC85A78D-CA7A-4C64-8BD4-522D7494A5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14325" y="-233312"/>
            <a:ext cx="3676650" cy="32861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DBA703A8-4559-4351-8026-1109D2E457B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66202" y="3373437"/>
            <a:ext cx="35242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342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3722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8097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6.svg"/><Relationship Id="rId7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sv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21.png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23.png"/><Relationship Id="rId7" Type="http://schemas.openxmlformats.org/officeDocument/2006/relationships/image" Target="../media/image24.png"/><Relationship Id="rId12" Type="http://schemas.openxmlformats.org/officeDocument/2006/relationships/image" Target="../media/image22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11" Type="http://schemas.openxmlformats.org/officeDocument/2006/relationships/image" Target="../media/image14.png"/><Relationship Id="rId5" Type="http://schemas.openxmlformats.org/officeDocument/2006/relationships/image" Target="../media/image10.png"/><Relationship Id="rId10" Type="http://schemas.openxmlformats.org/officeDocument/2006/relationships/image" Target="../media/image13.svg"/><Relationship Id="rId4" Type="http://schemas.openxmlformats.org/officeDocument/2006/relationships/image" Target="../media/image34.svg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16.sv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3.svg"/><Relationship Id="rId9" Type="http://schemas.openxmlformats.org/officeDocument/2006/relationships/image" Target="../media/image18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3.png"/><Relationship Id="rId4" Type="http://schemas.openxmlformats.org/officeDocument/2006/relationships/image" Target="../media/image13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sv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9.png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0.png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CCEC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Полилиния: фигура 45">
            <a:extLst>
              <a:ext uri="{FF2B5EF4-FFF2-40B4-BE49-F238E27FC236}">
                <a16:creationId xmlns="" xmlns:a16="http://schemas.microsoft.com/office/drawing/2014/main" id="{E41630DB-97C5-4DDF-945E-D36CB6F85907}"/>
              </a:ext>
            </a:extLst>
          </p:cNvPr>
          <p:cNvSpPr/>
          <p:nvPr/>
        </p:nvSpPr>
        <p:spPr>
          <a:xfrm>
            <a:off x="3556001" y="547645"/>
            <a:ext cx="8496300" cy="1730665"/>
          </a:xfrm>
          <a:custGeom>
            <a:avLst/>
            <a:gdLst>
              <a:gd name="connsiteX0" fmla="*/ 288450 w 8496300"/>
              <a:gd name="connsiteY0" fmla="*/ 0 h 1730665"/>
              <a:gd name="connsiteX1" fmla="*/ 8496300 w 8496300"/>
              <a:gd name="connsiteY1" fmla="*/ 0 h 1730665"/>
              <a:gd name="connsiteX2" fmla="*/ 8496300 w 8496300"/>
              <a:gd name="connsiteY2" fmla="*/ 1730665 h 1730665"/>
              <a:gd name="connsiteX3" fmla="*/ 288450 w 8496300"/>
              <a:gd name="connsiteY3" fmla="*/ 1730665 h 1730665"/>
              <a:gd name="connsiteX4" fmla="*/ 0 w 8496300"/>
              <a:gd name="connsiteY4" fmla="*/ 1442215 h 1730665"/>
              <a:gd name="connsiteX5" fmla="*/ 0 w 8496300"/>
              <a:gd name="connsiteY5" fmla="*/ 288450 h 1730665"/>
              <a:gd name="connsiteX6" fmla="*/ 288450 w 8496300"/>
              <a:gd name="connsiteY6" fmla="*/ 0 h 173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96300" h="1730665">
                <a:moveTo>
                  <a:pt x="288450" y="0"/>
                </a:moveTo>
                <a:lnTo>
                  <a:pt x="8496300" y="0"/>
                </a:lnTo>
                <a:lnTo>
                  <a:pt x="8496300" y="1730665"/>
                </a:lnTo>
                <a:lnTo>
                  <a:pt x="288450" y="1730665"/>
                </a:lnTo>
                <a:cubicBezTo>
                  <a:pt x="129143" y="1730665"/>
                  <a:pt x="0" y="1601522"/>
                  <a:pt x="0" y="1442215"/>
                </a:cubicBezTo>
                <a:lnTo>
                  <a:pt x="0" y="288450"/>
                </a:lnTo>
                <a:cubicBezTo>
                  <a:pt x="0" y="129143"/>
                  <a:pt x="129143" y="0"/>
                  <a:pt x="288450" y="0"/>
                </a:cubicBezTo>
                <a:close/>
              </a:path>
            </a:pathLst>
          </a:custGeom>
          <a:noFill/>
          <a:ln>
            <a:solidFill>
              <a:srgbClr val="59BFC7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baseline="30000" dirty="0"/>
          </a:p>
        </p:txBody>
      </p:sp>
      <p:sp>
        <p:nvSpPr>
          <p:cNvPr id="18" name="Полилиния: фигура 17">
            <a:extLst>
              <a:ext uri="{FF2B5EF4-FFF2-40B4-BE49-F238E27FC236}">
                <a16:creationId xmlns="" xmlns:a16="http://schemas.microsoft.com/office/drawing/2014/main" id="{A5F3A5DE-7063-490A-A9AC-34C44EBD2295}"/>
              </a:ext>
            </a:extLst>
          </p:cNvPr>
          <p:cNvSpPr/>
          <p:nvPr/>
        </p:nvSpPr>
        <p:spPr>
          <a:xfrm>
            <a:off x="3695700" y="443626"/>
            <a:ext cx="8496300" cy="1730665"/>
          </a:xfrm>
          <a:custGeom>
            <a:avLst/>
            <a:gdLst>
              <a:gd name="connsiteX0" fmla="*/ 288450 w 8496300"/>
              <a:gd name="connsiteY0" fmla="*/ 0 h 1730665"/>
              <a:gd name="connsiteX1" fmla="*/ 8496300 w 8496300"/>
              <a:gd name="connsiteY1" fmla="*/ 0 h 1730665"/>
              <a:gd name="connsiteX2" fmla="*/ 8496300 w 8496300"/>
              <a:gd name="connsiteY2" fmla="*/ 1730665 h 1730665"/>
              <a:gd name="connsiteX3" fmla="*/ 288450 w 8496300"/>
              <a:gd name="connsiteY3" fmla="*/ 1730665 h 1730665"/>
              <a:gd name="connsiteX4" fmla="*/ 0 w 8496300"/>
              <a:gd name="connsiteY4" fmla="*/ 1442215 h 1730665"/>
              <a:gd name="connsiteX5" fmla="*/ 0 w 8496300"/>
              <a:gd name="connsiteY5" fmla="*/ 288450 h 1730665"/>
              <a:gd name="connsiteX6" fmla="*/ 288450 w 8496300"/>
              <a:gd name="connsiteY6" fmla="*/ 0 h 173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96300" h="1730665">
                <a:moveTo>
                  <a:pt x="288450" y="0"/>
                </a:moveTo>
                <a:lnTo>
                  <a:pt x="8496300" y="0"/>
                </a:lnTo>
                <a:lnTo>
                  <a:pt x="8496300" y="1730665"/>
                </a:lnTo>
                <a:lnTo>
                  <a:pt x="288450" y="1730665"/>
                </a:lnTo>
                <a:cubicBezTo>
                  <a:pt x="129143" y="1730665"/>
                  <a:pt x="0" y="1601522"/>
                  <a:pt x="0" y="1442215"/>
                </a:cubicBezTo>
                <a:lnTo>
                  <a:pt x="0" y="288450"/>
                </a:lnTo>
                <a:cubicBezTo>
                  <a:pt x="0" y="129143"/>
                  <a:pt x="129143" y="0"/>
                  <a:pt x="288450" y="0"/>
                </a:cubicBezTo>
                <a:close/>
              </a:path>
            </a:pathLst>
          </a:custGeom>
          <a:solidFill>
            <a:srgbClr val="BDE5E9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08411E50-8ABD-4309-9DBC-8C3CCC032D52}"/>
              </a:ext>
            </a:extLst>
          </p:cNvPr>
          <p:cNvSpPr txBox="1"/>
          <p:nvPr/>
        </p:nvSpPr>
        <p:spPr>
          <a:xfrm>
            <a:off x="3855721" y="2516762"/>
            <a:ext cx="7205979" cy="11734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Aft>
                <a:spcPts val="800"/>
              </a:spcAft>
            </a:pPr>
            <a:r>
              <a:rPr lang="ru-RU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Конкурсная работа: </a:t>
            </a:r>
            <a:r>
              <a:rPr lang="ru-RU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«Магия статического электричества»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Номинация: </a:t>
            </a:r>
            <a:r>
              <a:rPr lang="ru-RU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Научное исследование, технический проект</a:t>
            </a:r>
            <a:r>
              <a:rPr lang="ru-RU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Подноминация: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Моё первое исследование»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614D6119-41F0-4A7F-8494-DB278110CA25}"/>
              </a:ext>
            </a:extLst>
          </p:cNvPr>
          <p:cNvSpPr txBox="1"/>
          <p:nvPr/>
        </p:nvSpPr>
        <p:spPr>
          <a:xfrm>
            <a:off x="3952621" y="667645"/>
            <a:ext cx="7040879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Открытый городской конкурс начального научно-технического творчества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800" b="1" dirty="0">
                <a:solidFill>
                  <a:srgbClr val="000000"/>
                </a:solidFill>
                <a:latin typeface="PT Sans" panose="020B0503020203020204" pitchFamily="34" charset="-52"/>
                <a:cs typeface="Times New Roman" panose="02020603050405020304" pitchFamily="18" charset="0"/>
              </a:rPr>
              <a:t>«Наука: первые шаги»</a:t>
            </a:r>
            <a:endParaRPr lang="ru-RU" altLang="ru-RU" sz="5400" b="1" dirty="0">
              <a:solidFill>
                <a:srgbClr val="0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4ABE1308-8D72-4935-91B8-2AD69C69CB0E}"/>
              </a:ext>
            </a:extLst>
          </p:cNvPr>
          <p:cNvSpPr txBox="1"/>
          <p:nvPr/>
        </p:nvSpPr>
        <p:spPr>
          <a:xfrm>
            <a:off x="4084321" y="4032697"/>
            <a:ext cx="5529579" cy="10879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Участники: </a:t>
            </a:r>
            <a:r>
              <a:rPr lang="ru-RU" sz="16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обучающиеся </a:t>
            </a:r>
            <a:r>
              <a:rPr lang="ru-RU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el-GR" sz="1600" b="0" i="0" dirty="0">
                <a:effectLst/>
                <a:latin typeface="arial" panose="020B0604020202020204" pitchFamily="34" charset="0"/>
              </a:rPr>
              <a:t>β</a:t>
            </a:r>
            <a:r>
              <a:rPr lang="ru-RU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класса </a:t>
            </a:r>
            <a:endParaRPr lang="ru-RU" sz="1600" b="1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600" dirty="0">
              <a:solidFill>
                <a:srgbClr val="000000"/>
              </a:solidFill>
              <a:latin typeface="PT Sans" panose="020B0503020203020204" pitchFamily="34" charset="-52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Педагог: </a:t>
            </a:r>
            <a:r>
              <a:rPr lang="ru-RU" sz="1600" dirty="0">
                <a:solidFill>
                  <a:srgbClr val="000000"/>
                </a:solidFill>
                <a:latin typeface="PT Sans" panose="020B0503020203020204" pitchFamily="34" charset="-52"/>
                <a:cs typeface="Times New Roman" panose="02020603050405020304" pitchFamily="18" charset="0"/>
              </a:rPr>
              <a:t>Кутузова Инна Валентиновна </a:t>
            </a: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="" xmlns:a16="http://schemas.microsoft.com/office/drawing/2014/main" id="{9F3BF662-0D2E-41E6-BFC5-42F8670BFBE8}"/>
              </a:ext>
            </a:extLst>
          </p:cNvPr>
          <p:cNvCxnSpPr>
            <a:cxnSpLocks/>
          </p:cNvCxnSpPr>
          <p:nvPr/>
        </p:nvCxnSpPr>
        <p:spPr>
          <a:xfrm>
            <a:off x="3938270" y="4032697"/>
            <a:ext cx="0" cy="1756250"/>
          </a:xfrm>
          <a:prstGeom prst="line">
            <a:avLst/>
          </a:prstGeom>
          <a:ln w="50800" cmpd="sng">
            <a:solidFill>
              <a:srgbClr val="59B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A540A364-1DC0-4E42-8C9A-5DEE3E3E2C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45575" y="5207922"/>
            <a:ext cx="714375" cy="581025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="" xmlns:a16="http://schemas.microsoft.com/office/drawing/2014/main" id="{6598D5DC-CAAD-4B8B-BA1F-C6EC503113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18700" y="3566434"/>
            <a:ext cx="914400" cy="1600200"/>
          </a:xfrm>
          <a:prstGeom prst="rect">
            <a:avLst/>
          </a:prstGeom>
        </p:spPr>
      </p:pic>
      <p:cxnSp>
        <p:nvCxnSpPr>
          <p:cNvPr id="43" name="Прямая соединительная линия 42">
            <a:extLst>
              <a:ext uri="{FF2B5EF4-FFF2-40B4-BE49-F238E27FC236}">
                <a16:creationId xmlns="" xmlns:a16="http://schemas.microsoft.com/office/drawing/2014/main" id="{A71C8291-B79E-40E9-8D7A-F5441CB0A282}"/>
              </a:ext>
            </a:extLst>
          </p:cNvPr>
          <p:cNvCxnSpPr>
            <a:cxnSpLocks/>
          </p:cNvCxnSpPr>
          <p:nvPr/>
        </p:nvCxnSpPr>
        <p:spPr>
          <a:xfrm>
            <a:off x="4159651" y="1948779"/>
            <a:ext cx="3313410" cy="0"/>
          </a:xfrm>
          <a:prstGeom prst="line">
            <a:avLst/>
          </a:prstGeom>
          <a:ln w="50800" cmpd="sng">
            <a:solidFill>
              <a:srgbClr val="59B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Рисунок 47">
            <a:extLst>
              <a:ext uri="{FF2B5EF4-FFF2-40B4-BE49-F238E27FC236}">
                <a16:creationId xmlns="" xmlns:a16="http://schemas.microsoft.com/office/drawing/2014/main" id="{F6AD4C8D-A417-46BD-8669-815E2BE74DC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7050" b="77750" l="81300" r="95500">
                        <a14:foregroundMark x1="86300" y1="57200" x2="86300" y2="57200"/>
                        <a14:foregroundMark x1="91000" y1="57050" x2="91000" y2="57050"/>
                        <a14:foregroundMark x1="92767" y1="58800" x2="92767" y2="58800"/>
                        <a14:foregroundMark x1="84333" y1="58650" x2="84333" y2="58650"/>
                        <a14:foregroundMark x1="83767" y1="60550" x2="83767" y2="60550"/>
                        <a14:foregroundMark x1="81833" y1="63950" x2="81833" y2="63950"/>
                        <a14:foregroundMark x1="81300" y1="69900" x2="81300" y2="69900"/>
                        <a14:foregroundMark x1="84267" y1="75450" x2="84267" y2="75450"/>
                        <a14:foregroundMark x1="87567" y1="77600" x2="87567" y2="77600"/>
                        <a14:foregroundMark x1="90900" y1="77750" x2="90900" y2="77750"/>
                        <a14:foregroundMark x1="92767" y1="76000" x2="92767" y2="76000"/>
                        <a14:foregroundMark x1="95433" y1="71450" x2="95433" y2="71450"/>
                        <a14:foregroundMark x1="95500" y1="64150" x2="95500" y2="64150"/>
                        <a14:foregroundMark x1="88867" y1="67700" x2="88867" y2="67700"/>
                        <a14:foregroundMark x1="93833" y1="66150" x2="93833" y2="66150"/>
                        <a14:foregroundMark x1="89633" y1="66300" x2="89633" y2="66300"/>
                        <a14:backgroundMark x1="86533" y1="66000" x2="86533" y2="66000"/>
                        <a14:backgroundMark x1="87833" y1="64100" x2="87833" y2="64100"/>
                        <a14:backgroundMark x1="87700" y1="70500" x2="87700" y2="70500"/>
                        <a14:backgroundMark x1="86533" y1="68500" x2="86533" y2="68500"/>
                      </a14:backgroundRemoval>
                    </a14:imgEffect>
                  </a14:imgLayer>
                </a14:imgProps>
              </a:ext>
            </a:extLst>
          </a:blip>
          <a:srcRect l="80478" t="55054" r="3465" b="21290"/>
          <a:stretch/>
        </p:blipFill>
        <p:spPr>
          <a:xfrm>
            <a:off x="10609922" y="648395"/>
            <a:ext cx="1280998" cy="1258122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="" xmlns:a16="http://schemas.microsoft.com/office/drawing/2014/main" id="{F4BB2397-274D-4A9A-8293-9EDEE70FD2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0192" y="3957010"/>
            <a:ext cx="3142857" cy="81904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79A2C29A-DDBC-473B-BABA-FE8D35D890C1}"/>
              </a:ext>
            </a:extLst>
          </p:cNvPr>
          <p:cNvSpPr txBox="1"/>
          <p:nvPr/>
        </p:nvSpPr>
        <p:spPr>
          <a:xfrm>
            <a:off x="948019" y="4587656"/>
            <a:ext cx="30632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Василеостровского района Санкт-Петербурга</a:t>
            </a:r>
          </a:p>
        </p:txBody>
      </p:sp>
    </p:spTree>
    <p:extLst>
      <p:ext uri="{BB962C8B-B14F-4D97-AF65-F5344CB8AC3E}">
        <p14:creationId xmlns:p14="http://schemas.microsoft.com/office/powerpoint/2010/main" val="172121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DBA4DAC9-0961-4D62-AB86-634D176B9BAF}"/>
              </a:ext>
            </a:extLst>
          </p:cNvPr>
          <p:cNvSpPr txBox="1"/>
          <p:nvPr/>
        </p:nvSpPr>
        <p:spPr>
          <a:xfrm>
            <a:off x="609285" y="1924778"/>
            <a:ext cx="7551246" cy="2868414"/>
          </a:xfrm>
          <a:prstGeom prst="roundRect">
            <a:avLst>
              <a:gd name="adj" fmla="val 4334"/>
            </a:avLst>
          </a:prstGeom>
          <a:solidFill>
            <a:schemeClr val="bg1"/>
          </a:solidFill>
          <a:ln>
            <a:solidFill>
              <a:srgbClr val="59BF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>
              <a:defRPr i="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37" name="Параллелограмм 26">
            <a:extLst>
              <a:ext uri="{FF2B5EF4-FFF2-40B4-BE49-F238E27FC236}">
                <a16:creationId xmlns="" xmlns:a16="http://schemas.microsoft.com/office/drawing/2014/main" id="{5D724B88-2E3B-41AA-892A-3D39A583B8DF}"/>
              </a:ext>
            </a:extLst>
          </p:cNvPr>
          <p:cNvSpPr/>
          <p:nvPr/>
        </p:nvSpPr>
        <p:spPr>
          <a:xfrm>
            <a:off x="406231" y="1823872"/>
            <a:ext cx="3213267" cy="514944"/>
          </a:xfrm>
          <a:custGeom>
            <a:avLst/>
            <a:gdLst>
              <a:gd name="connsiteX0" fmla="*/ 0 w 1772822"/>
              <a:gd name="connsiteY0" fmla="*/ 470734 h 470734"/>
              <a:gd name="connsiteX1" fmla="*/ 117684 w 1772822"/>
              <a:gd name="connsiteY1" fmla="*/ 0 h 470734"/>
              <a:gd name="connsiteX2" fmla="*/ 1772822 w 1772822"/>
              <a:gd name="connsiteY2" fmla="*/ 0 h 470734"/>
              <a:gd name="connsiteX3" fmla="*/ 1655139 w 1772822"/>
              <a:gd name="connsiteY3" fmla="*/ 470734 h 470734"/>
              <a:gd name="connsiteX4" fmla="*/ 0 w 1772822"/>
              <a:gd name="connsiteY4" fmla="*/ 470734 h 470734"/>
              <a:gd name="connsiteX0" fmla="*/ 98216 w 1655138"/>
              <a:gd name="connsiteY0" fmla="*/ 445334 h 470734"/>
              <a:gd name="connsiteX1" fmla="*/ 0 w 1655138"/>
              <a:gd name="connsiteY1" fmla="*/ 0 h 470734"/>
              <a:gd name="connsiteX2" fmla="*/ 1655138 w 1655138"/>
              <a:gd name="connsiteY2" fmla="*/ 0 h 470734"/>
              <a:gd name="connsiteX3" fmla="*/ 1537455 w 1655138"/>
              <a:gd name="connsiteY3" fmla="*/ 470734 h 470734"/>
              <a:gd name="connsiteX4" fmla="*/ 98216 w 1655138"/>
              <a:gd name="connsiteY4" fmla="*/ 445334 h 470734"/>
              <a:gd name="connsiteX0" fmla="*/ 174416 w 1731338"/>
              <a:gd name="connsiteY0" fmla="*/ 483434 h 508834"/>
              <a:gd name="connsiteX1" fmla="*/ 0 w 1731338"/>
              <a:gd name="connsiteY1" fmla="*/ 0 h 508834"/>
              <a:gd name="connsiteX2" fmla="*/ 1731338 w 1731338"/>
              <a:gd name="connsiteY2" fmla="*/ 38100 h 508834"/>
              <a:gd name="connsiteX3" fmla="*/ 1613655 w 1731338"/>
              <a:gd name="connsiteY3" fmla="*/ 508834 h 508834"/>
              <a:gd name="connsiteX4" fmla="*/ 174416 w 1731338"/>
              <a:gd name="connsiteY4" fmla="*/ 483434 h 508834"/>
              <a:gd name="connsiteX0" fmla="*/ 174416 w 1642438"/>
              <a:gd name="connsiteY0" fmla="*/ 483434 h 508834"/>
              <a:gd name="connsiteX1" fmla="*/ 0 w 1642438"/>
              <a:gd name="connsiteY1" fmla="*/ 0 h 508834"/>
              <a:gd name="connsiteX2" fmla="*/ 1642438 w 1642438"/>
              <a:gd name="connsiteY2" fmla="*/ 38100 h 508834"/>
              <a:gd name="connsiteX3" fmla="*/ 1613655 w 1642438"/>
              <a:gd name="connsiteY3" fmla="*/ 508834 h 508834"/>
              <a:gd name="connsiteX4" fmla="*/ 174416 w 1642438"/>
              <a:gd name="connsiteY4" fmla="*/ 483434 h 508834"/>
              <a:gd name="connsiteX0" fmla="*/ 174416 w 1642438"/>
              <a:gd name="connsiteY0" fmla="*/ 483434 h 496134"/>
              <a:gd name="connsiteX1" fmla="*/ 0 w 1642438"/>
              <a:gd name="connsiteY1" fmla="*/ 0 h 496134"/>
              <a:gd name="connsiteX2" fmla="*/ 1642438 w 1642438"/>
              <a:gd name="connsiteY2" fmla="*/ 38100 h 496134"/>
              <a:gd name="connsiteX3" fmla="*/ 1499355 w 1642438"/>
              <a:gd name="connsiteY3" fmla="*/ 496134 h 496134"/>
              <a:gd name="connsiteX4" fmla="*/ 174416 w 1642438"/>
              <a:gd name="connsiteY4" fmla="*/ 483434 h 496134"/>
              <a:gd name="connsiteX0" fmla="*/ 72816 w 1642438"/>
              <a:gd name="connsiteY0" fmla="*/ 534234 h 534234"/>
              <a:gd name="connsiteX1" fmla="*/ 0 w 1642438"/>
              <a:gd name="connsiteY1" fmla="*/ 0 h 534234"/>
              <a:gd name="connsiteX2" fmla="*/ 1642438 w 1642438"/>
              <a:gd name="connsiteY2" fmla="*/ 38100 h 534234"/>
              <a:gd name="connsiteX3" fmla="*/ 1499355 w 1642438"/>
              <a:gd name="connsiteY3" fmla="*/ 496134 h 534234"/>
              <a:gd name="connsiteX4" fmla="*/ 72816 w 1642438"/>
              <a:gd name="connsiteY4" fmla="*/ 534234 h 53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38" h="534234">
                <a:moveTo>
                  <a:pt x="72816" y="534234"/>
                </a:moveTo>
                <a:lnTo>
                  <a:pt x="0" y="0"/>
                </a:lnTo>
                <a:lnTo>
                  <a:pt x="1642438" y="38100"/>
                </a:lnTo>
                <a:lnTo>
                  <a:pt x="1499355" y="496134"/>
                </a:lnTo>
                <a:lnTo>
                  <a:pt x="72816" y="534234"/>
                </a:lnTo>
                <a:close/>
              </a:path>
            </a:pathLst>
          </a:custGeom>
          <a:solidFill>
            <a:srgbClr val="FBDF96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33FCD83B-CCF1-45CF-8442-157BDE91D215}"/>
              </a:ext>
            </a:extLst>
          </p:cNvPr>
          <p:cNvSpPr txBox="1"/>
          <p:nvPr/>
        </p:nvSpPr>
        <p:spPr>
          <a:xfrm>
            <a:off x="739617" y="1927939"/>
            <a:ext cx="6858000" cy="2410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1800" b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Описание эксперимента: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PT Sans" panose="020B0503020203020204" pitchFamily="34" charset="-52"/>
                <a:ea typeface="Times New Roman" panose="02020603050405020304" pitchFamily="18" charset="0"/>
              </a:rPr>
              <a:t>н</a:t>
            </a:r>
            <a:r>
              <a:rPr lang="ru-RU" sz="1800" dirty="0" smtClean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адуваем </a:t>
            </a:r>
            <a:r>
              <a:rPr lang="ru-RU" sz="18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мыльный пузырь и осторожно размещаем его на стеклянной поверхности. Натираем пластмассовую палочку шерстяной тканью и подносим к мыльному пузырю. Пузырь начинает двигаться вслед за палочкой. Электроны с шерстяной ткани при трении переходят на </a:t>
            </a:r>
            <a:r>
              <a:rPr lang="ru-RU" dirty="0">
                <a:solidFill>
                  <a:srgbClr val="000000"/>
                </a:solidFill>
                <a:latin typeface="PT Sans" panose="020B0503020203020204" pitchFamily="34" charset="-52"/>
                <a:ea typeface="Times New Roman" panose="02020603050405020304" pitchFamily="18" charset="0"/>
              </a:rPr>
              <a:t>палочку</a:t>
            </a:r>
            <a:r>
              <a:rPr lang="ru-RU" sz="18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 и придают ей </a:t>
            </a:r>
            <a:r>
              <a:rPr lang="ru-RU" dirty="0">
                <a:solidFill>
                  <a:srgbClr val="000000"/>
                </a:solidFill>
                <a:latin typeface="PT Sans" panose="020B0503020203020204" pitchFamily="34" charset="-52"/>
                <a:ea typeface="Times New Roman" panose="02020603050405020304" pitchFamily="18" charset="0"/>
              </a:rPr>
              <a:t>отрицательный заряд. В пузыре </a:t>
            </a:r>
            <a:r>
              <a:rPr lang="ru-RU" sz="18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возникает положительный заряд, и отрицательно заряженная палочка тянет </a:t>
            </a:r>
            <a:r>
              <a:rPr lang="ru-RU" dirty="0">
                <a:solidFill>
                  <a:srgbClr val="000000"/>
                </a:solidFill>
                <a:latin typeface="PT Sans" panose="020B0503020203020204" pitchFamily="34" charset="-52"/>
                <a:ea typeface="Times New Roman" panose="02020603050405020304" pitchFamily="18" charset="0"/>
              </a:rPr>
              <a:t>его</a:t>
            </a:r>
            <a:r>
              <a:rPr lang="ru-RU" sz="18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 к себе.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="" xmlns:a16="http://schemas.microsoft.com/office/drawing/2014/main" id="{089D54E6-C6D2-4A17-AED2-B9A4027E6C2E}"/>
              </a:ext>
            </a:extLst>
          </p:cNvPr>
          <p:cNvSpPr/>
          <p:nvPr/>
        </p:nvSpPr>
        <p:spPr>
          <a:xfrm>
            <a:off x="228602" y="143413"/>
            <a:ext cx="5867398" cy="699784"/>
          </a:xfrm>
          <a:prstGeom prst="roundRect">
            <a:avLst>
              <a:gd name="adj" fmla="val 50000"/>
            </a:avLst>
          </a:prstGeom>
          <a:solidFill>
            <a:srgbClr val="7030A0">
              <a:alpha val="40000"/>
            </a:srgb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cxnSp>
        <p:nvCxnSpPr>
          <p:cNvPr id="7" name="Соединитель: уступ 6">
            <a:extLst>
              <a:ext uri="{FF2B5EF4-FFF2-40B4-BE49-F238E27FC236}">
                <a16:creationId xmlns="" xmlns:a16="http://schemas.microsoft.com/office/drawing/2014/main" id="{AF9B25A9-F351-4333-A30C-63EAFDD11C6D}"/>
              </a:ext>
            </a:extLst>
          </p:cNvPr>
          <p:cNvCxnSpPr>
            <a:cxnSpLocks/>
            <a:stCxn id="6" idx="3"/>
            <a:endCxn id="28" idx="3"/>
          </p:cNvCxnSpPr>
          <p:nvPr/>
        </p:nvCxnSpPr>
        <p:spPr>
          <a:xfrm>
            <a:off x="6096000" y="493305"/>
            <a:ext cx="5486715" cy="5363931"/>
          </a:xfrm>
          <a:prstGeom prst="bentConnector3">
            <a:avLst>
              <a:gd name="adj1" fmla="val 104166"/>
            </a:avLst>
          </a:prstGeom>
          <a:ln w="44450" cap="rnd" cmpd="sng" algn="ctr">
            <a:solidFill>
              <a:srgbClr val="C6ACD9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BA6B8A16-5418-4D8B-8330-4D58A9E21731}"/>
              </a:ext>
            </a:extLst>
          </p:cNvPr>
          <p:cNvSpPr txBox="1"/>
          <p:nvPr/>
        </p:nvSpPr>
        <p:spPr>
          <a:xfrm>
            <a:off x="444500" y="262472"/>
            <a:ext cx="542290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ОПЫТ </a:t>
            </a:r>
            <a: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&gt;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Ползущие мыльные пузыри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BDC95DC8-D1F5-4EEC-B3A2-5B3981EC8E05}"/>
              </a:ext>
            </a:extLst>
          </p:cNvPr>
          <p:cNvSpPr txBox="1"/>
          <p:nvPr/>
        </p:nvSpPr>
        <p:spPr>
          <a:xfrm>
            <a:off x="739617" y="968202"/>
            <a:ext cx="6546030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PT Sans" panose="020B0503020203020204" pitchFamily="34" charset="-52"/>
                <a:cs typeface="Times New Roman" panose="02020603050405020304" pitchFamily="18" charset="0"/>
              </a:rPr>
              <a:t>Цель: </a:t>
            </a:r>
            <a:r>
              <a:rPr lang="ru-RU" dirty="0">
                <a:solidFill>
                  <a:srgbClr val="000000"/>
                </a:solidFill>
                <a:latin typeface="PT Sans" panose="020B0503020203020204" pitchFamily="34" charset="-52"/>
              </a:rPr>
              <a:t>у</a:t>
            </a:r>
            <a:r>
              <a:rPr lang="ru-RU" dirty="0" smtClean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знать</a:t>
            </a:r>
            <a:r>
              <a:rPr lang="ru-RU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, что в воде электроны свободно перемещаются</a:t>
            </a:r>
            <a:endParaRPr lang="ru-RU" sz="2400" dirty="0">
              <a:effectLst/>
              <a:latin typeface="PT Sans" panose="020B0503020203020204" pitchFamily="34" charset="-52"/>
              <a:ea typeface="Times New Roman" panose="02020603050405020304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rgbClr val="000000"/>
              </a:solidFill>
              <a:latin typeface="PT Sans" panose="020B0503020203020204" pitchFamily="34" charset="-52"/>
              <a:cs typeface="Times New Roman" panose="02020603050405020304" pitchFamily="18" charset="0"/>
            </a:endParaRP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="" xmlns:a16="http://schemas.microsoft.com/office/drawing/2014/main" id="{50859FD7-29BD-4B5C-BE4C-D6776095D7CA}"/>
              </a:ext>
            </a:extLst>
          </p:cNvPr>
          <p:cNvCxnSpPr>
            <a:cxnSpLocks/>
          </p:cNvCxnSpPr>
          <p:nvPr/>
        </p:nvCxnSpPr>
        <p:spPr>
          <a:xfrm>
            <a:off x="670843" y="968202"/>
            <a:ext cx="0" cy="400110"/>
          </a:xfrm>
          <a:prstGeom prst="line">
            <a:avLst/>
          </a:prstGeom>
          <a:ln w="50800" cmpd="sng">
            <a:solidFill>
              <a:srgbClr val="FAC3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3B9C143E-AA55-41DC-BF8F-5771FB9EE916}"/>
              </a:ext>
            </a:extLst>
          </p:cNvPr>
          <p:cNvSpPr txBox="1"/>
          <p:nvPr/>
        </p:nvSpPr>
        <p:spPr>
          <a:xfrm>
            <a:off x="739617" y="5111785"/>
            <a:ext cx="6998015" cy="748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1800" b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Вывод:</a:t>
            </a:r>
            <a:r>
              <a:rPr lang="ru-RU" sz="18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 </a:t>
            </a:r>
            <a:endParaRPr lang="ru-RU" dirty="0">
              <a:solidFill>
                <a:srgbClr val="000000"/>
              </a:solidFill>
              <a:latin typeface="PT Sans" panose="020B0503020203020204" pitchFamily="34" charset="-52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PT Sans" panose="020B0503020203020204" pitchFamily="34" charset="-52"/>
                <a:ea typeface="Times New Roman" panose="02020603050405020304" pitchFamily="18" charset="0"/>
              </a:rPr>
              <a:t>в</a:t>
            </a:r>
            <a:r>
              <a:rPr lang="ru-RU" sz="1800" dirty="0" smtClean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воде электроны могут свободно перемещаться. 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5A9851D7-036E-4FB8-A62E-FB5B732CF9B0}"/>
              </a:ext>
            </a:extLst>
          </p:cNvPr>
          <p:cNvSpPr txBox="1"/>
          <p:nvPr/>
        </p:nvSpPr>
        <p:spPr>
          <a:xfrm>
            <a:off x="8261046" y="5307995"/>
            <a:ext cx="3213418" cy="1301077"/>
          </a:xfrm>
          <a:prstGeom prst="roundRect">
            <a:avLst>
              <a:gd name="adj" fmla="val 7704"/>
            </a:avLst>
          </a:prstGeom>
          <a:solidFill>
            <a:schemeClr val="bg1"/>
          </a:solidFill>
          <a:ln>
            <a:solidFill>
              <a:srgbClr val="BDE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>
              <a:defRPr i="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09F5274D-FC0A-4C12-8B2F-7DA6941826BC}"/>
              </a:ext>
            </a:extLst>
          </p:cNvPr>
          <p:cNvSpPr txBox="1"/>
          <p:nvPr/>
        </p:nvSpPr>
        <p:spPr>
          <a:xfrm>
            <a:off x="8369296" y="5188667"/>
            <a:ext cx="3213419" cy="1337138"/>
          </a:xfrm>
          <a:prstGeom prst="roundRect">
            <a:avLst>
              <a:gd name="adj" fmla="val 7704"/>
            </a:avLst>
          </a:prstGeom>
          <a:solidFill>
            <a:srgbClr val="FBDF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72000" rIns="252000" rtlCol="0" anchor="ctr"/>
          <a:lstStyle>
            <a:defPPr>
              <a:defRPr lang="ru-RU"/>
            </a:defPPr>
            <a:lvl1pPr>
              <a:defRPr i="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just">
              <a:spcAft>
                <a:spcPts val="750"/>
              </a:spcAft>
            </a:pPr>
            <a:endParaRPr lang="ru-RU" sz="2200" i="1" dirty="0">
              <a:effectLst/>
              <a:latin typeface="Calibri "/>
              <a:ea typeface="Times New Roman" panose="02020603050405020304" pitchFamily="18" charset="0"/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83722746-CED4-497B-B056-74866A39ED3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084" b="34973" l="65544" r="75026">
                        <a14:foregroundMark x1="68633" y1="27800" x2="68633" y2="27800"/>
                      </a14:backgroundRemoval>
                    </a14:imgEffect>
                  </a14:imgLayer>
                </a14:imgProps>
              </a:ext>
            </a:extLst>
          </a:blip>
          <a:srcRect l="64359" t="21598" r="23789" b="63541"/>
          <a:stretch/>
        </p:blipFill>
        <p:spPr>
          <a:xfrm>
            <a:off x="10471765" y="5800438"/>
            <a:ext cx="1219200" cy="101917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3B286660-EC60-4DDD-816D-A3C33DD01A60}"/>
              </a:ext>
            </a:extLst>
          </p:cNvPr>
          <p:cNvSpPr txBox="1"/>
          <p:nvPr/>
        </p:nvSpPr>
        <p:spPr>
          <a:xfrm>
            <a:off x="8531075" y="5307995"/>
            <a:ext cx="2997514" cy="1056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0000"/>
                </a:solidFill>
                <a:latin typeface="PT Sans" panose="020B0503020203020204" pitchFamily="34" charset="-52"/>
              </a:rPr>
              <a:t>Материал и оборудование</a:t>
            </a:r>
          </a:p>
          <a:p>
            <a:r>
              <a:rPr lang="ru-RU" sz="1400" i="1" dirty="0">
                <a:solidFill>
                  <a:srgbClr val="000000"/>
                </a:solidFill>
                <a:latin typeface="PT Sans" panose="020B0503020203020204" pitchFamily="34" charset="-52"/>
              </a:rPr>
              <a:t>Жидкие мыльные </a:t>
            </a:r>
            <a:r>
              <a:rPr lang="ru-RU" sz="1400" i="1" dirty="0" smtClean="0">
                <a:solidFill>
                  <a:srgbClr val="000000"/>
                </a:solidFill>
                <a:latin typeface="PT Sans" panose="020B0503020203020204" pitchFamily="34" charset="-52"/>
              </a:rPr>
              <a:t>пузыри</a:t>
            </a:r>
            <a:endParaRPr lang="ru-RU" sz="1400" i="1" dirty="0">
              <a:solidFill>
                <a:srgbClr val="000000"/>
              </a:solidFill>
              <a:latin typeface="PT Sans" panose="020B0503020203020204" pitchFamily="34" charset="-52"/>
            </a:endParaRPr>
          </a:p>
          <a:p>
            <a:r>
              <a:rPr lang="ru-RU" sz="1400" i="1" dirty="0">
                <a:solidFill>
                  <a:srgbClr val="000000"/>
                </a:solidFill>
                <a:latin typeface="PT Sans" panose="020B0503020203020204" pitchFamily="34" charset="-52"/>
              </a:rPr>
              <a:t>Шерстяная </a:t>
            </a:r>
            <a:r>
              <a:rPr lang="ru-RU" sz="1400" i="1" dirty="0" smtClean="0">
                <a:solidFill>
                  <a:srgbClr val="000000"/>
                </a:solidFill>
                <a:latin typeface="PT Sans" panose="020B0503020203020204" pitchFamily="34" charset="-52"/>
              </a:rPr>
              <a:t>ткань</a:t>
            </a:r>
            <a:endParaRPr lang="ru-RU" sz="1400" i="1" dirty="0">
              <a:solidFill>
                <a:srgbClr val="000000"/>
              </a:solidFill>
              <a:latin typeface="PT Sans" panose="020B0503020203020204" pitchFamily="34" charset="-52"/>
            </a:endParaRPr>
          </a:p>
          <a:p>
            <a:r>
              <a:rPr lang="ru-RU" sz="1400" i="1" dirty="0">
                <a:solidFill>
                  <a:srgbClr val="000000"/>
                </a:solidFill>
                <a:latin typeface="PT Sans" panose="020B0503020203020204" pitchFamily="34" charset="-52"/>
              </a:rPr>
              <a:t>Пластмассовая </a:t>
            </a:r>
            <a:r>
              <a:rPr lang="ru-RU" sz="1400" i="1" dirty="0" smtClean="0">
                <a:solidFill>
                  <a:srgbClr val="000000"/>
                </a:solidFill>
                <a:latin typeface="PT Sans" panose="020B0503020203020204" pitchFamily="34" charset="-52"/>
              </a:rPr>
              <a:t>палочка</a:t>
            </a:r>
            <a:endParaRPr lang="ru-RU" sz="1400" i="1" dirty="0">
              <a:solidFill>
                <a:srgbClr val="000000"/>
              </a:solidFill>
              <a:latin typeface="PT Sans" panose="020B0503020203020204" pitchFamily="34" charset="-52"/>
            </a:endParaRP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="" xmlns:a16="http://schemas.microsoft.com/office/drawing/2014/main" id="{02F270E4-8DB7-4292-B670-69C51BD983B6}"/>
              </a:ext>
            </a:extLst>
          </p:cNvPr>
          <p:cNvCxnSpPr>
            <a:cxnSpLocks/>
          </p:cNvCxnSpPr>
          <p:nvPr/>
        </p:nvCxnSpPr>
        <p:spPr>
          <a:xfrm>
            <a:off x="800100" y="5466951"/>
            <a:ext cx="742950" cy="0"/>
          </a:xfrm>
          <a:prstGeom prst="line">
            <a:avLst/>
          </a:prstGeom>
          <a:ln w="38100" cmpd="sng">
            <a:solidFill>
              <a:srgbClr val="59B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="" xmlns:a16="http://schemas.microsoft.com/office/drawing/2014/main" id="{F2F1BB98-D10E-4D2D-B8E8-4F82D4FDF04E}"/>
              </a:ext>
            </a:extLst>
          </p:cNvPr>
          <p:cNvCxnSpPr>
            <a:cxnSpLocks/>
          </p:cNvCxnSpPr>
          <p:nvPr/>
        </p:nvCxnSpPr>
        <p:spPr>
          <a:xfrm>
            <a:off x="8160531" y="3542901"/>
            <a:ext cx="1556658" cy="0"/>
          </a:xfrm>
          <a:prstGeom prst="line">
            <a:avLst/>
          </a:prstGeom>
          <a:ln w="50800" cmpd="sng">
            <a:solidFill>
              <a:srgbClr val="59B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="" xmlns:a16="http://schemas.microsoft.com/office/drawing/2014/main" id="{D5CA5816-8EF5-4309-800B-1991E24CF8AB}"/>
              </a:ext>
            </a:extLst>
          </p:cNvPr>
          <p:cNvCxnSpPr>
            <a:cxnSpLocks/>
          </p:cNvCxnSpPr>
          <p:nvPr/>
        </p:nvCxnSpPr>
        <p:spPr>
          <a:xfrm>
            <a:off x="8004175" y="1025352"/>
            <a:ext cx="4187825" cy="0"/>
          </a:xfrm>
          <a:prstGeom prst="line">
            <a:avLst/>
          </a:prstGeom>
          <a:ln w="50800" cmpd="sng">
            <a:solidFill>
              <a:srgbClr val="59B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="" xmlns:a16="http://schemas.microsoft.com/office/drawing/2014/main" id="{6A04F0E9-C9B1-4D28-BA61-18D7AB01D46A}"/>
              </a:ext>
            </a:extLst>
          </p:cNvPr>
          <p:cNvCxnSpPr>
            <a:cxnSpLocks/>
          </p:cNvCxnSpPr>
          <p:nvPr/>
        </p:nvCxnSpPr>
        <p:spPr>
          <a:xfrm>
            <a:off x="9791623" y="3542901"/>
            <a:ext cx="134972" cy="0"/>
          </a:xfrm>
          <a:prstGeom prst="line">
            <a:avLst/>
          </a:prstGeom>
          <a:ln w="50800" cmpd="sng">
            <a:solidFill>
              <a:srgbClr val="59B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Мультимедиа4">
            <a:hlinkClick r:id="" action="ppaction://media"/>
            <a:extLst>
              <a:ext uri="{FF2B5EF4-FFF2-40B4-BE49-F238E27FC236}">
                <a16:creationId xmlns="" xmlns:a16="http://schemas.microsoft.com/office/drawing/2014/main" id="{94DF1655-BB29-4E9A-B37B-FA7A0D7EE63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14335" y="1105552"/>
            <a:ext cx="4176000" cy="234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25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CCEC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4BAE4E06-841E-47B9-9B9B-B54AA0238C6B}"/>
              </a:ext>
            </a:extLst>
          </p:cNvPr>
          <p:cNvSpPr txBox="1"/>
          <p:nvPr/>
        </p:nvSpPr>
        <p:spPr>
          <a:xfrm>
            <a:off x="551637" y="2766964"/>
            <a:ext cx="7784646" cy="2746828"/>
          </a:xfrm>
          <a:prstGeom prst="roundRect">
            <a:avLst>
              <a:gd name="adj" fmla="val 7704"/>
            </a:avLst>
          </a:prstGeom>
          <a:solidFill>
            <a:schemeClr val="bg1"/>
          </a:solidFill>
          <a:ln>
            <a:solidFill>
              <a:srgbClr val="BDE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>
              <a:defRPr i="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="" xmlns:a16="http://schemas.microsoft.com/office/drawing/2014/main" id="{EB031862-8C71-4593-810A-B96A135AC5F3}"/>
              </a:ext>
            </a:extLst>
          </p:cNvPr>
          <p:cNvSpPr/>
          <p:nvPr/>
        </p:nvSpPr>
        <p:spPr>
          <a:xfrm>
            <a:off x="272142" y="143413"/>
            <a:ext cx="6604000" cy="699784"/>
          </a:xfrm>
          <a:prstGeom prst="roundRect">
            <a:avLst>
              <a:gd name="adj" fmla="val 50000"/>
            </a:avLst>
          </a:prstGeom>
          <a:solidFill>
            <a:srgbClr val="59BFC7">
              <a:alpha val="40000"/>
            </a:srgb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cxnSp>
        <p:nvCxnSpPr>
          <p:cNvPr id="12" name="Соединитель: уступ 11">
            <a:extLst>
              <a:ext uri="{FF2B5EF4-FFF2-40B4-BE49-F238E27FC236}">
                <a16:creationId xmlns="" xmlns:a16="http://schemas.microsoft.com/office/drawing/2014/main" id="{78197822-A6A1-485A-964E-ECC2EC645D2E}"/>
              </a:ext>
            </a:extLst>
          </p:cNvPr>
          <p:cNvCxnSpPr>
            <a:cxnSpLocks/>
            <a:stCxn id="11" idx="3"/>
            <a:endCxn id="9" idx="0"/>
          </p:cNvCxnSpPr>
          <p:nvPr/>
        </p:nvCxnSpPr>
        <p:spPr>
          <a:xfrm>
            <a:off x="6876142" y="493305"/>
            <a:ext cx="3462090" cy="395932"/>
          </a:xfrm>
          <a:prstGeom prst="bentConnector2">
            <a:avLst/>
          </a:prstGeom>
          <a:ln w="44450" cap="rnd" cmpd="sng" algn="ctr">
            <a:solidFill>
              <a:srgbClr val="97D2C9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8F235A6C-DB78-4D8E-8C15-BA5E2A11EAC3}"/>
              </a:ext>
            </a:extLst>
          </p:cNvPr>
          <p:cNvSpPr txBox="1"/>
          <p:nvPr/>
        </p:nvSpPr>
        <p:spPr>
          <a:xfrm>
            <a:off x="559560" y="262472"/>
            <a:ext cx="270147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ЭТАП </a:t>
            </a: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&gt;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Выводы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B635AF8C-EEB3-456E-B4CE-019EF903AE77}"/>
              </a:ext>
            </a:extLst>
          </p:cNvPr>
          <p:cNvSpPr txBox="1"/>
          <p:nvPr/>
        </p:nvSpPr>
        <p:spPr>
          <a:xfrm>
            <a:off x="816790" y="1198866"/>
            <a:ext cx="69356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PT Sans" panose="020B0503020203020204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Практическое использование результатов исследования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="" xmlns:a16="http://schemas.microsoft.com/office/drawing/2014/main" id="{C2E7E822-71B8-4C58-85F7-802B0305DC7D}"/>
              </a:ext>
            </a:extLst>
          </p:cNvPr>
          <p:cNvCxnSpPr>
            <a:cxnSpLocks/>
          </p:cNvCxnSpPr>
          <p:nvPr/>
        </p:nvCxnSpPr>
        <p:spPr>
          <a:xfrm>
            <a:off x="670843" y="1198866"/>
            <a:ext cx="0" cy="369332"/>
          </a:xfrm>
          <a:prstGeom prst="line">
            <a:avLst/>
          </a:prstGeom>
          <a:ln w="50800" cmpd="sng">
            <a:solidFill>
              <a:srgbClr val="59B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4694B763-BE27-4967-B5D8-76D39C09F4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529"/>
          <a:stretch/>
        </p:blipFill>
        <p:spPr>
          <a:xfrm>
            <a:off x="8756605" y="889237"/>
            <a:ext cx="3163253" cy="545011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1426E6AB-4213-464A-BFAC-0F02AEFDB832}"/>
              </a:ext>
            </a:extLst>
          </p:cNvPr>
          <p:cNvSpPr txBox="1"/>
          <p:nvPr/>
        </p:nvSpPr>
        <p:spPr>
          <a:xfrm>
            <a:off x="740230" y="2589165"/>
            <a:ext cx="7784645" cy="2746829"/>
          </a:xfrm>
          <a:prstGeom prst="roundRect">
            <a:avLst>
              <a:gd name="adj" fmla="val 7704"/>
            </a:avLst>
          </a:prstGeom>
          <a:solidFill>
            <a:srgbClr val="FBDF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72000" rIns="252000" rtlCol="0" anchor="ctr"/>
          <a:lstStyle>
            <a:defPPr>
              <a:defRPr lang="ru-RU"/>
            </a:defPPr>
            <a:lvl1pPr>
              <a:defRPr i="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spcAft>
                <a:spcPts val="750"/>
              </a:spcAft>
            </a:pPr>
            <a:r>
              <a:rPr lang="ru-RU" sz="2000" i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  Теперь мы знаем, что такое статическое электричество и как оно образуется. </a:t>
            </a:r>
            <a:r>
              <a:rPr lang="ru-RU" sz="2000" i="1" dirty="0">
                <a:solidFill>
                  <a:srgbClr val="000000"/>
                </a:solidFill>
                <a:latin typeface="PT Sans" panose="020B0503020203020204" pitchFamily="34" charset="-52"/>
                <a:ea typeface="Times New Roman" panose="02020603050405020304" pitchFamily="18" charset="0"/>
              </a:rPr>
              <a:t>П</a:t>
            </a:r>
            <a:r>
              <a:rPr lang="ru-RU" sz="2000" i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одтвердили нашу гипотезу о том, что статическое электричество образуется, если потереть предметы друг о друга.</a:t>
            </a:r>
          </a:p>
          <a:p>
            <a:pPr>
              <a:spcAft>
                <a:spcPts val="750"/>
              </a:spcAft>
            </a:pPr>
            <a:r>
              <a:rPr lang="ru-RU" sz="2000" i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  А также </a:t>
            </a:r>
            <a:r>
              <a:rPr lang="ru-RU" sz="2000" i="1" dirty="0">
                <a:solidFill>
                  <a:srgbClr val="000000"/>
                </a:solidFill>
                <a:latin typeface="PT Sans" panose="020B0503020203020204" pitchFamily="34" charset="-52"/>
                <a:ea typeface="Times New Roman" panose="02020603050405020304" pitchFamily="18" charset="0"/>
              </a:rPr>
              <a:t>с помощью опытов разгадали магию статического электричества. </a:t>
            </a:r>
            <a:r>
              <a:rPr lang="ru-RU" sz="2000" i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Теперь знания и умения </a:t>
            </a:r>
            <a:r>
              <a:rPr lang="ru-RU" sz="2000" i="1" dirty="0">
                <a:solidFill>
                  <a:srgbClr val="000000"/>
                </a:solidFill>
                <a:latin typeface="PT Sans" panose="020B0503020203020204" pitchFamily="34" charset="-52"/>
                <a:ea typeface="Times New Roman" panose="02020603050405020304" pitchFamily="18" charset="0"/>
              </a:rPr>
              <a:t>мы можем </a:t>
            </a:r>
            <a:r>
              <a:rPr lang="ru-RU" sz="2000" i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применить  при показе друзьям фокусов с наэлектризованными предметами.</a:t>
            </a:r>
            <a:endParaRPr lang="ru-RU" sz="28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29" name="Прямая соединительная линия 28">
            <a:extLst>
              <a:ext uri="{FF2B5EF4-FFF2-40B4-BE49-F238E27FC236}">
                <a16:creationId xmlns="" xmlns:a16="http://schemas.microsoft.com/office/drawing/2014/main" id="{1C4F8DA3-B64A-4609-9FAE-282E24F89EDD}"/>
              </a:ext>
            </a:extLst>
          </p:cNvPr>
          <p:cNvCxnSpPr>
            <a:cxnSpLocks/>
          </p:cNvCxnSpPr>
          <p:nvPr/>
        </p:nvCxnSpPr>
        <p:spPr>
          <a:xfrm>
            <a:off x="10363200" y="6495651"/>
            <a:ext cx="1556658" cy="0"/>
          </a:xfrm>
          <a:prstGeom prst="line">
            <a:avLst/>
          </a:prstGeom>
          <a:ln w="50800" cmpd="sng">
            <a:solidFill>
              <a:srgbClr val="59B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Рисунок 30">
            <a:extLst>
              <a:ext uri="{FF2B5EF4-FFF2-40B4-BE49-F238E27FC236}">
                <a16:creationId xmlns="" xmlns:a16="http://schemas.microsoft.com/office/drawing/2014/main" id="{C23BB041-8297-416E-B949-280DF47552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85460" y="5629172"/>
            <a:ext cx="1352550" cy="857250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="" xmlns:a16="http://schemas.microsoft.com/office/drawing/2014/main" id="{3F7E3971-82C7-4F9E-B7FC-0DAD6B44CD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78772" y="4962126"/>
            <a:ext cx="1162050" cy="1533525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8A8AFA9E-D8C7-4B62-8EC1-EBE4652E86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677044" y="5886347"/>
            <a:ext cx="676275" cy="600075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="" xmlns:a16="http://schemas.microsoft.com/office/drawing/2014/main" id="{6B8ACB87-F6D7-4487-8A8D-7C4B57E94A9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451792" y="5886347"/>
            <a:ext cx="1857375" cy="466725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="" xmlns:a16="http://schemas.microsoft.com/office/drawing/2014/main" id="{E822A106-6B32-490B-AFB4-DAAE78BC8E2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284616" y="1900189"/>
            <a:ext cx="847725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5098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углы 5">
            <a:extLst>
              <a:ext uri="{FF2B5EF4-FFF2-40B4-BE49-F238E27FC236}">
                <a16:creationId xmlns="" xmlns:a16="http://schemas.microsoft.com/office/drawing/2014/main" id="{B61271A0-4105-494A-A9CD-0E3A72C766B3}"/>
              </a:ext>
            </a:extLst>
          </p:cNvPr>
          <p:cNvSpPr/>
          <p:nvPr/>
        </p:nvSpPr>
        <p:spPr>
          <a:xfrm>
            <a:off x="7150100" y="143413"/>
            <a:ext cx="4734801" cy="699784"/>
          </a:xfrm>
          <a:prstGeom prst="roundRect">
            <a:avLst>
              <a:gd name="adj" fmla="val 50000"/>
            </a:avLst>
          </a:prstGeom>
          <a:solidFill>
            <a:srgbClr val="59BFC7">
              <a:alpha val="40000"/>
            </a:srgb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cxnSp>
        <p:nvCxnSpPr>
          <p:cNvPr id="7" name="Соединитель: уступ 9">
            <a:extLst>
              <a:ext uri="{FF2B5EF4-FFF2-40B4-BE49-F238E27FC236}">
                <a16:creationId xmlns="" xmlns:a16="http://schemas.microsoft.com/office/drawing/2014/main" id="{119AAD27-E178-4E05-8160-26F225937DE9}"/>
              </a:ext>
            </a:extLst>
          </p:cNvPr>
          <p:cNvCxnSpPr>
            <a:cxnSpLocks/>
            <a:endCxn id="6" idx="1"/>
          </p:cNvCxnSpPr>
          <p:nvPr/>
        </p:nvCxnSpPr>
        <p:spPr>
          <a:xfrm>
            <a:off x="3225800" y="493305"/>
            <a:ext cx="3924300" cy="0"/>
          </a:xfrm>
          <a:prstGeom prst="straightConnector1">
            <a:avLst/>
          </a:prstGeom>
          <a:ln w="44450" cap="rnd" cmpd="sng" algn="ctr">
            <a:solidFill>
              <a:srgbClr val="97D2C9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F2B62FA2-B721-45B9-A9A2-141BB3DA6E46}"/>
              </a:ext>
            </a:extLst>
          </p:cNvPr>
          <p:cNvSpPr txBox="1"/>
          <p:nvPr/>
        </p:nvSpPr>
        <p:spPr>
          <a:xfrm>
            <a:off x="7417559" y="262472"/>
            <a:ext cx="430454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Использованная литература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3D6CEE93-BB89-4DA4-8773-249DC387E49A}"/>
              </a:ext>
            </a:extLst>
          </p:cNvPr>
          <p:cNvSpPr txBox="1"/>
          <p:nvPr/>
        </p:nvSpPr>
        <p:spPr>
          <a:xfrm>
            <a:off x="1846754" y="1812798"/>
            <a:ext cx="9321060" cy="2428465"/>
          </a:xfrm>
          <a:prstGeom prst="roundRect">
            <a:avLst>
              <a:gd name="adj" fmla="val 7704"/>
            </a:avLst>
          </a:prstGeom>
          <a:solidFill>
            <a:schemeClr val="bg1"/>
          </a:solidFill>
          <a:ln>
            <a:solidFill>
              <a:srgbClr val="BDE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>
              <a:defRPr i="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CD99450C-07EA-476C-86FB-8A519DA8A62E}"/>
              </a:ext>
            </a:extLst>
          </p:cNvPr>
          <p:cNvSpPr txBox="1"/>
          <p:nvPr/>
        </p:nvSpPr>
        <p:spPr>
          <a:xfrm>
            <a:off x="2045437" y="1928865"/>
            <a:ext cx="9122376" cy="19595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indent="-360000">
              <a:tabLst>
                <a:tab pos="457200" algn="l"/>
              </a:tabLst>
            </a:pPr>
            <a:r>
              <a:rPr lang="ru-RU" b="1" dirty="0" err="1">
                <a:solidFill>
                  <a:srgbClr val="000000"/>
                </a:solidFill>
                <a:latin typeface="PT Sans" panose="020B0503020203020204" pitchFamily="34" charset="-52"/>
              </a:rPr>
              <a:t>Тугушева</a:t>
            </a:r>
            <a:r>
              <a:rPr lang="ru-RU" b="1" dirty="0">
                <a:solidFill>
                  <a:srgbClr val="000000"/>
                </a:solidFill>
                <a:latin typeface="PT Sans" panose="020B0503020203020204" pitchFamily="34" charset="-52"/>
              </a:rPr>
              <a:t> Г. П., Чистякова А. Е. </a:t>
            </a:r>
          </a:p>
          <a:p>
            <a:pPr lvl="0" indent="-360000"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PT Sans" panose="020B0503020203020204" pitchFamily="34" charset="-52"/>
              </a:rPr>
              <a:t>Экспериментальная деятельность детей среднего и старшего дошкольного возраста: Методическое пособие. — СПб.: ДЕТСТВО-ПРЕСС, 2016.</a:t>
            </a:r>
          </a:p>
          <a:p>
            <a:pPr marL="342900" lvl="0" indent="-342900">
              <a:spcAft>
                <a:spcPts val="750"/>
              </a:spcAft>
              <a:tabLst>
                <a:tab pos="457200" algn="l"/>
              </a:tabLst>
            </a:pPr>
            <a:endParaRPr lang="en-US" dirty="0">
              <a:solidFill>
                <a:srgbClr val="000000"/>
              </a:solidFill>
              <a:latin typeface="PT Sans" panose="020B0503020203020204" pitchFamily="34" charset="-52"/>
            </a:endParaRPr>
          </a:p>
          <a:p>
            <a:pPr indent="-360000">
              <a:spcAft>
                <a:spcPts val="750"/>
              </a:spcAft>
              <a:tabLst>
                <a:tab pos="457200" algn="l"/>
              </a:tabLst>
            </a:pPr>
            <a:r>
              <a:rPr lang="ru-RU" b="1" dirty="0" err="1">
                <a:solidFill>
                  <a:srgbClr val="000000"/>
                </a:solidFill>
                <a:latin typeface="PT Sans" panose="020B0503020203020204" pitchFamily="34" charset="-52"/>
              </a:rPr>
              <a:t>Дыбина</a:t>
            </a:r>
            <a:r>
              <a:rPr lang="ru-RU" b="1" dirty="0">
                <a:solidFill>
                  <a:srgbClr val="000000"/>
                </a:solidFill>
                <a:latin typeface="PT Sans" panose="020B0503020203020204" pitchFamily="34" charset="-52"/>
              </a:rPr>
              <a:t> О.В., Рахманова Н.П., Щетинина В.В. </a:t>
            </a:r>
          </a:p>
          <a:p>
            <a:pPr indent="-360000">
              <a:spcAft>
                <a:spcPts val="750"/>
              </a:spcAft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PT Sans" panose="020B0503020203020204" pitchFamily="34" charset="-52"/>
              </a:rPr>
              <a:t>Неизведанное рядом: Опыты и эксперименты для дошкольников. М.: ТЦ Сфера, 2016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5137803B-98A1-4F6F-98B8-13AF975DE9C2}"/>
              </a:ext>
            </a:extLst>
          </p:cNvPr>
          <p:cNvSpPr txBox="1"/>
          <p:nvPr/>
        </p:nvSpPr>
        <p:spPr>
          <a:xfrm>
            <a:off x="2835755" y="4317862"/>
            <a:ext cx="6984513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75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 </a:t>
            </a:r>
            <a:r>
              <a:rPr lang="ru-RU" sz="1800" b="1" i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Материалы сайтов Интернета</a:t>
            </a:r>
            <a:r>
              <a:rPr lang="ru-RU" sz="1800" b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: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165100">
              <a:spcAft>
                <a:spcPts val="750"/>
              </a:spcAft>
              <a:buSzPts val="1000"/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ru-RU" sz="1800" i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http: // </a:t>
            </a:r>
            <a:r>
              <a:rPr lang="ru-RU" sz="1800" i="1" dirty="0" err="1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ru</a:t>
            </a:r>
            <a:r>
              <a:rPr lang="ru-RU" sz="1800" i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. </a:t>
            </a:r>
            <a:r>
              <a:rPr lang="ru-RU" sz="1800" i="1" dirty="0" err="1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wikipedia</a:t>
            </a:r>
            <a:r>
              <a:rPr lang="ru-RU" sz="1800" i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. </a:t>
            </a:r>
            <a:r>
              <a:rPr lang="ru-RU" sz="1800" i="1" dirty="0" err="1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org</a:t>
            </a:r>
            <a:r>
              <a:rPr lang="ru-RU" sz="1800" i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/</a:t>
            </a:r>
            <a:r>
              <a:rPr lang="ru-RU" sz="1800" i="1" dirty="0" err="1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wiki</a:t>
            </a:r>
            <a:r>
              <a:rPr lang="ru-RU" sz="1800" i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/ Статическое электричество</a:t>
            </a:r>
            <a:endParaRPr lang="ru-RU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165100">
              <a:spcAft>
                <a:spcPts val="750"/>
              </a:spcAft>
              <a:buSzPts val="1000"/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ru-RU" sz="1800" i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nsportal.ru</a:t>
            </a:r>
            <a:endParaRPr lang="ru-RU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165100">
              <a:spcAft>
                <a:spcPts val="750"/>
              </a:spcAft>
              <a:buSzPts val="1000"/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ru-RU" sz="1800" i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http://ped-kopilka.ru/blogs/natalja-vladimirovna-rahmatulina/cikl-opytov-na-temu-yelektrichestvo.html</a:t>
            </a:r>
            <a:endParaRPr lang="ru-RU" sz="2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="" xmlns:a16="http://schemas.microsoft.com/office/drawing/2014/main" id="{824821F7-B34B-4B0D-9E77-8F8D0729C16C}"/>
              </a:ext>
            </a:extLst>
          </p:cNvPr>
          <p:cNvCxnSpPr>
            <a:cxnSpLocks/>
          </p:cNvCxnSpPr>
          <p:nvPr/>
        </p:nvCxnSpPr>
        <p:spPr>
          <a:xfrm>
            <a:off x="2835755" y="4393751"/>
            <a:ext cx="0" cy="1847715"/>
          </a:xfrm>
          <a:prstGeom prst="line">
            <a:avLst/>
          </a:prstGeom>
          <a:ln w="50800" cmpd="sng">
            <a:solidFill>
              <a:srgbClr val="59B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E1E3CA6F-977F-441B-9BB5-12AA6EF8711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7200" b="93600" l="62267" r="83700">
                        <a14:foregroundMark x1="74900" y1="75650" x2="74900" y2="75650"/>
                        <a14:foregroundMark x1="72567" y1="75300" x2="72567" y2="75300"/>
                        <a14:foregroundMark x1="72867" y1="81000" x2="72867" y2="81000"/>
                        <a14:foregroundMark x1="75133" y1="82200" x2="75133" y2="82200"/>
                        <a14:foregroundMark x1="75767" y1="79050" x2="75767" y2="79050"/>
                        <a14:foregroundMark x1="64333" y1="68250" x2="64333" y2="68250"/>
                        <a14:foregroundMark x1="64367" y1="64000" x2="64367" y2="64000"/>
                        <a14:foregroundMark x1="69467" y1="67050" x2="69467" y2="67050"/>
                        <a14:foregroundMark x1="71100" y1="66900" x2="71100" y2="66900"/>
                        <a14:foregroundMark x1="71833" y1="69950" x2="71833" y2="69950"/>
                        <a14:foregroundMark x1="68733" y1="70100" x2="68733" y2="70100"/>
                        <a14:foregroundMark x1="70600" y1="72050" x2="70600" y2="72050"/>
                        <a14:foregroundMark x1="70633" y1="73300" x2="70633" y2="73300"/>
                        <a14:foregroundMark x1="70367" y1="75550" x2="70367" y2="75550"/>
                        <a14:foregroundMark x1="64667" y1="67250" x2="64667" y2="67250"/>
                        <a14:foregroundMark x1="66467" y1="61200" x2="66467" y2="61200"/>
                      </a14:backgroundRemoval>
                    </a14:imgEffect>
                  </a14:imgLayer>
                </a14:imgProps>
              </a:ext>
            </a:extLst>
          </a:blip>
          <a:srcRect l="62272" t="56600" r="15605" b="3400"/>
          <a:stretch/>
        </p:blipFill>
        <p:spPr>
          <a:xfrm>
            <a:off x="799246" y="3685360"/>
            <a:ext cx="1837823" cy="221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137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: один скругленный угол 40">
            <a:extLst>
              <a:ext uri="{FF2B5EF4-FFF2-40B4-BE49-F238E27FC236}">
                <a16:creationId xmlns="" xmlns:a16="http://schemas.microsoft.com/office/drawing/2014/main" id="{9D556D71-3765-4E86-8BB0-CE122A69C794}"/>
              </a:ext>
            </a:extLst>
          </p:cNvPr>
          <p:cNvSpPr/>
          <p:nvPr/>
        </p:nvSpPr>
        <p:spPr>
          <a:xfrm flipH="1" flipV="1">
            <a:off x="4979795" y="3846286"/>
            <a:ext cx="6476608" cy="1728932"/>
          </a:xfrm>
          <a:prstGeom prst="round1Rect">
            <a:avLst>
              <a:gd name="adj" fmla="val 29364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A41830C1-CAB6-4E0C-954C-F0CD9ED234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52" r="1831" b="30563"/>
          <a:stretch/>
        </p:blipFill>
        <p:spPr>
          <a:xfrm>
            <a:off x="539875" y="1085367"/>
            <a:ext cx="3950490" cy="5219443"/>
          </a:xfrm>
          <a:prstGeom prst="rect">
            <a:avLst/>
          </a:prstGeom>
        </p:spPr>
      </p:pic>
      <p:sp>
        <p:nvSpPr>
          <p:cNvPr id="13" name="Прямоугольник: скругленные углы 12">
            <a:extLst>
              <a:ext uri="{FF2B5EF4-FFF2-40B4-BE49-F238E27FC236}">
                <a16:creationId xmlns="" xmlns:a16="http://schemas.microsoft.com/office/drawing/2014/main" id="{31ED30E6-80F9-4FD8-B34C-ACCB733185F3}"/>
              </a:ext>
            </a:extLst>
          </p:cNvPr>
          <p:cNvSpPr/>
          <p:nvPr/>
        </p:nvSpPr>
        <p:spPr>
          <a:xfrm>
            <a:off x="228144" y="143413"/>
            <a:ext cx="7271034" cy="699784"/>
          </a:xfrm>
          <a:prstGeom prst="roundRect">
            <a:avLst>
              <a:gd name="adj" fmla="val 50000"/>
            </a:avLst>
          </a:prstGeom>
          <a:solidFill>
            <a:srgbClr val="59BFC7">
              <a:alpha val="40000"/>
            </a:srgb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5" name="Rectangle 2">
            <a:extLst>
              <a:ext uri="{FF2B5EF4-FFF2-40B4-BE49-F238E27FC236}">
                <a16:creationId xmlns="" xmlns:a16="http://schemas.microsoft.com/office/drawing/2014/main" id="{A1D1E5D0-64CA-4F73-91A3-B4EEE42D2B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2730" y="1085368"/>
            <a:ext cx="6011319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000000"/>
                </a:solidFill>
                <a:latin typeface="PT Sans" panose="020B0503020203020204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Трое </a:t>
            </a:r>
            <a:r>
              <a:rPr lang="ru-RU" altLang="ru-RU" dirty="0" smtClean="0">
                <a:solidFill>
                  <a:srgbClr val="000000"/>
                </a:solidFill>
                <a:latin typeface="PT Sans" panose="020B0503020203020204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друзей-одноклассников: </a:t>
            </a:r>
            <a:r>
              <a:rPr lang="ru-RU" altLang="ru-RU" dirty="0">
                <a:solidFill>
                  <a:srgbClr val="000000"/>
                </a:solidFill>
                <a:latin typeface="PT Sans" panose="020B0503020203020204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Мила, Вика и </a:t>
            </a:r>
            <a:r>
              <a:rPr lang="ru-RU" altLang="ru-RU" dirty="0" smtClean="0">
                <a:solidFill>
                  <a:srgbClr val="000000"/>
                </a:solidFill>
                <a:latin typeface="PT Sans" panose="020B0503020203020204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Юра - </a:t>
            </a:r>
            <a:r>
              <a:rPr lang="ru-RU" altLang="ru-RU" dirty="0">
                <a:solidFill>
                  <a:srgbClr val="000000"/>
                </a:solidFill>
                <a:latin typeface="PT Sans" panose="020B0503020203020204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пришли в гимназию и, как обычно, снимали верхнюю одежду в школьном гардеробе. В этот день на улице был мороз, и на всех детях были надеты шерстяные шапки, тёплые шарфы и свитеры.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000" b="1" dirty="0">
                <a:solidFill>
                  <a:srgbClr val="000000"/>
                </a:solidFill>
                <a:latin typeface="PT Sans" panose="020B0503020203020204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И тут случилось…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66145599-2C0A-4360-81DC-5AAB083348B3}"/>
              </a:ext>
            </a:extLst>
          </p:cNvPr>
          <p:cNvSpPr txBox="1"/>
          <p:nvPr/>
        </p:nvSpPr>
        <p:spPr>
          <a:xfrm>
            <a:off x="461423" y="242599"/>
            <a:ext cx="6535764" cy="46756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PT Sans" panose="020B0503020203020204" pitchFamily="34" charset="-52"/>
                <a:ea typeface="Open Sans" panose="020B0606030504020204" pitchFamily="34" charset="0"/>
                <a:cs typeface="Open Sans" panose="020B0606030504020204" pitchFamily="34" charset="0"/>
              </a:rPr>
              <a:t>Предыстория. </a:t>
            </a:r>
            <a:r>
              <a:rPr kumimoji="0" lang="ru-RU" altLang="ru-RU" sz="24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T Sans" panose="020B0503020203020204" pitchFamily="34" charset="-52"/>
                <a:ea typeface="Open Sans" panose="020B0606030504020204" pitchFamily="34" charset="0"/>
                <a:cs typeface="Open Sans" panose="020B0606030504020204" pitchFamily="34" charset="0"/>
              </a:rPr>
              <a:t>Однажды в школьном гардеробе</a:t>
            </a:r>
            <a:endParaRPr kumimoji="0" lang="ru-RU" altLang="ru-RU" sz="14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T Sans" panose="020B0503020203020204" pitchFamily="34" charset="-52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14" name="Соединитель: уступ 13">
            <a:extLst>
              <a:ext uri="{FF2B5EF4-FFF2-40B4-BE49-F238E27FC236}">
                <a16:creationId xmlns="" xmlns:a16="http://schemas.microsoft.com/office/drawing/2014/main" id="{65F83D98-276B-4F72-8ED0-61EF04C87872}"/>
              </a:ext>
            </a:extLst>
          </p:cNvPr>
          <p:cNvCxnSpPr>
            <a:cxnSpLocks/>
            <a:stCxn id="13" idx="3"/>
            <a:endCxn id="35" idx="1"/>
          </p:cNvCxnSpPr>
          <p:nvPr/>
        </p:nvCxnSpPr>
        <p:spPr>
          <a:xfrm>
            <a:off x="7499178" y="493305"/>
            <a:ext cx="4071400" cy="4323602"/>
          </a:xfrm>
          <a:prstGeom prst="bentConnector3">
            <a:avLst>
              <a:gd name="adj1" fmla="val 105615"/>
            </a:avLst>
          </a:prstGeom>
          <a:ln w="44450" cap="rnd" cmpd="sng" algn="ctr">
            <a:solidFill>
              <a:srgbClr val="97D2C9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E3BEE647-987D-4421-8748-22645A8670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85353" y="5940319"/>
            <a:ext cx="1857375" cy="466725"/>
          </a:xfrm>
          <a:prstGeom prst="rect">
            <a:avLst/>
          </a:prstGeom>
        </p:spPr>
      </p:pic>
      <p:cxnSp>
        <p:nvCxnSpPr>
          <p:cNvPr id="33" name="Прямая соединительная линия 32">
            <a:extLst>
              <a:ext uri="{FF2B5EF4-FFF2-40B4-BE49-F238E27FC236}">
                <a16:creationId xmlns="" xmlns:a16="http://schemas.microsoft.com/office/drawing/2014/main" id="{AF6E0E3E-E41A-4BAB-8B3A-BF05D16FEAE8}"/>
              </a:ext>
            </a:extLst>
          </p:cNvPr>
          <p:cNvCxnSpPr>
            <a:cxnSpLocks/>
          </p:cNvCxnSpPr>
          <p:nvPr/>
        </p:nvCxnSpPr>
        <p:spPr>
          <a:xfrm>
            <a:off x="5068570" y="1193089"/>
            <a:ext cx="0" cy="1780513"/>
          </a:xfrm>
          <a:prstGeom prst="line">
            <a:avLst/>
          </a:prstGeom>
          <a:ln w="50800" cmpd="sng">
            <a:solidFill>
              <a:srgbClr val="59B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: один скругленный угол 34">
            <a:extLst>
              <a:ext uri="{FF2B5EF4-FFF2-40B4-BE49-F238E27FC236}">
                <a16:creationId xmlns="" xmlns:a16="http://schemas.microsoft.com/office/drawing/2014/main" id="{B9CB7778-B7DA-4A2D-A62D-EC2114DA4426}"/>
              </a:ext>
            </a:extLst>
          </p:cNvPr>
          <p:cNvSpPr/>
          <p:nvPr/>
        </p:nvSpPr>
        <p:spPr>
          <a:xfrm flipH="1" flipV="1">
            <a:off x="5093970" y="3952441"/>
            <a:ext cx="6476608" cy="1728933"/>
          </a:xfrm>
          <a:prstGeom prst="round1Rect">
            <a:avLst>
              <a:gd name="adj" fmla="val 29364"/>
            </a:avLst>
          </a:prstGeom>
          <a:solidFill>
            <a:srgbClr val="FBDF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3">
            <a:extLst>
              <a:ext uri="{FF2B5EF4-FFF2-40B4-BE49-F238E27FC236}">
                <a16:creationId xmlns="" xmlns:a16="http://schemas.microsoft.com/office/drawing/2014/main" id="{428494AA-6F30-42B4-9B9F-69D778146F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3427" y="4114206"/>
            <a:ext cx="6211329" cy="1531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Дети коснулись друг друга, и маленькая молния с треском ударила их, заставив отпрыгнуть друг от друга.</a:t>
            </a:r>
            <a:endParaRPr kumimoji="0" lang="en-US" alt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kumimoji="0" lang="en-US" altLang="ru-RU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Инна Валентиновна, что это было? – спросили дети учителя.</a:t>
            </a:r>
            <a:endParaRPr kumimoji="0" lang="ru-RU" alt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Статическое электричество! – ответила Инна Валентиновна. </a:t>
            </a:r>
            <a:endParaRPr kumimoji="0" lang="en-US" alt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alt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1025" name="Рисунок 2" descr="Изображение выглядит как текст, лампа&#10;&#10;Автоматически созданное описание">
            <a:extLst>
              <a:ext uri="{FF2B5EF4-FFF2-40B4-BE49-F238E27FC236}">
                <a16:creationId xmlns="" xmlns:a16="http://schemas.microsoft.com/office/drawing/2014/main" id="{08A171D8-41CE-46F3-8CA0-CC8A6B785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384" y="2481330"/>
            <a:ext cx="1750468" cy="1483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6" name="Прямая соединительная линия 45">
            <a:extLst>
              <a:ext uri="{FF2B5EF4-FFF2-40B4-BE49-F238E27FC236}">
                <a16:creationId xmlns="" xmlns:a16="http://schemas.microsoft.com/office/drawing/2014/main" id="{3DC2FF06-379A-4A9D-85FB-CE74A5EEB7B6}"/>
              </a:ext>
            </a:extLst>
          </p:cNvPr>
          <p:cNvCxnSpPr>
            <a:cxnSpLocks/>
          </p:cNvCxnSpPr>
          <p:nvPr/>
        </p:nvCxnSpPr>
        <p:spPr>
          <a:xfrm>
            <a:off x="539875" y="6495651"/>
            <a:ext cx="1898525" cy="0"/>
          </a:xfrm>
          <a:prstGeom prst="line">
            <a:avLst/>
          </a:prstGeom>
          <a:ln w="50800" cmpd="sng">
            <a:solidFill>
              <a:srgbClr val="59B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52130DEC-ADF1-4F17-9204-C1200F457B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33950" y="5081876"/>
            <a:ext cx="1162050" cy="1533525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81F3DC6A-2B8F-4B44-8A24-2B5AC7D06B6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573566" y="5506847"/>
            <a:ext cx="104775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3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: скругленные углы 10">
            <a:extLst>
              <a:ext uri="{FF2B5EF4-FFF2-40B4-BE49-F238E27FC236}">
                <a16:creationId xmlns="" xmlns:a16="http://schemas.microsoft.com/office/drawing/2014/main" id="{35354BC7-8D7E-44A0-A1DD-B638D3ED5DBE}"/>
              </a:ext>
            </a:extLst>
          </p:cNvPr>
          <p:cNvSpPr/>
          <p:nvPr/>
        </p:nvSpPr>
        <p:spPr>
          <a:xfrm>
            <a:off x="228144" y="143413"/>
            <a:ext cx="2857956" cy="699784"/>
          </a:xfrm>
          <a:prstGeom prst="roundRect">
            <a:avLst>
              <a:gd name="adj" fmla="val 50000"/>
            </a:avLst>
          </a:prstGeom>
          <a:solidFill>
            <a:srgbClr val="59BFC7">
              <a:alpha val="40000"/>
            </a:srgb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5687A25-67B5-4689-B3F0-19961F77A8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500"/>
          <a:stretch/>
        </p:blipFill>
        <p:spPr>
          <a:xfrm>
            <a:off x="5270500" y="2758508"/>
            <a:ext cx="6266114" cy="32635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5533A322-E509-4604-BD87-32C49434594A}"/>
              </a:ext>
            </a:extLst>
          </p:cNvPr>
          <p:cNvSpPr txBox="1"/>
          <p:nvPr/>
        </p:nvSpPr>
        <p:spPr>
          <a:xfrm>
            <a:off x="756816" y="1223967"/>
            <a:ext cx="1079249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PT Sans" panose="020B0503020203020204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Мы знаем различные электроприборы: стиральная машина, телевизор, фен, холодильник. </a:t>
            </a:r>
            <a:endParaRPr kumimoji="0" lang="en-US" altLang="ru-RU" sz="1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PT Sans" panose="020B0503020203020204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PT Sans" panose="020B0503020203020204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Они работают тоже от электричества. Известно, что электричество очень опасно и шутить с ним нельзя. </a:t>
            </a:r>
            <a:endParaRPr kumimoji="0" lang="en-US" altLang="ru-RU" sz="1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PT Sans" panose="020B0503020203020204" pitchFamily="34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PT Sans" panose="020B0503020203020204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В работе с электроприборами необходимо соблюдать технику безопасности. </a:t>
            </a:r>
          </a:p>
        </p:txBody>
      </p:sp>
      <p:cxnSp>
        <p:nvCxnSpPr>
          <p:cNvPr id="12" name="Соединитель: уступ 11">
            <a:extLst>
              <a:ext uri="{FF2B5EF4-FFF2-40B4-BE49-F238E27FC236}">
                <a16:creationId xmlns="" xmlns:a16="http://schemas.microsoft.com/office/drawing/2014/main" id="{47F684AD-5471-4733-AF3B-9DDE884FA3EF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3086100" y="493305"/>
            <a:ext cx="8632780" cy="5528784"/>
          </a:xfrm>
          <a:prstGeom prst="bentConnector3">
            <a:avLst>
              <a:gd name="adj1" fmla="val 99754"/>
            </a:avLst>
          </a:prstGeom>
          <a:ln w="44450" cap="rnd" cmpd="sng" algn="ctr">
            <a:solidFill>
              <a:srgbClr val="97D2C9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BA1FE573-4810-4B5F-82AA-1EDD5D9D5A71}"/>
              </a:ext>
            </a:extLst>
          </p:cNvPr>
          <p:cNvSpPr txBox="1"/>
          <p:nvPr/>
        </p:nvSpPr>
        <p:spPr>
          <a:xfrm>
            <a:off x="473120" y="262472"/>
            <a:ext cx="2362891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PT Sans" panose="020B0503020203020204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Электричество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="" xmlns:a16="http://schemas.microsoft.com/office/drawing/2014/main" id="{9152B1C6-A87C-4CCA-8101-1F02FBB7C0D9}"/>
              </a:ext>
            </a:extLst>
          </p:cNvPr>
          <p:cNvCxnSpPr>
            <a:cxnSpLocks/>
          </p:cNvCxnSpPr>
          <p:nvPr/>
        </p:nvCxnSpPr>
        <p:spPr>
          <a:xfrm>
            <a:off x="5270500" y="6171716"/>
            <a:ext cx="3313410" cy="0"/>
          </a:xfrm>
          <a:prstGeom prst="line">
            <a:avLst/>
          </a:prstGeom>
          <a:ln w="50800" cmpd="sng">
            <a:solidFill>
              <a:srgbClr val="59B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="" xmlns:a16="http://schemas.microsoft.com/office/drawing/2014/main" id="{2730C1FF-0746-471C-8FC2-E29B95196B91}"/>
              </a:ext>
            </a:extLst>
          </p:cNvPr>
          <p:cNvCxnSpPr>
            <a:cxnSpLocks/>
          </p:cNvCxnSpPr>
          <p:nvPr/>
        </p:nvCxnSpPr>
        <p:spPr>
          <a:xfrm>
            <a:off x="610870" y="1269740"/>
            <a:ext cx="0" cy="800360"/>
          </a:xfrm>
          <a:prstGeom prst="line">
            <a:avLst/>
          </a:prstGeom>
          <a:ln w="50800" cmpd="sng">
            <a:solidFill>
              <a:srgbClr val="59B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E212F0C2-264F-487C-89C3-A957A41AB327}"/>
              </a:ext>
            </a:extLst>
          </p:cNvPr>
          <p:cNvSpPr txBox="1"/>
          <p:nvPr/>
        </p:nvSpPr>
        <p:spPr>
          <a:xfrm>
            <a:off x="473118" y="2650770"/>
            <a:ext cx="4564461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PT Sans" panose="020B0503020203020204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Но, оказывается, что есть статическое электричество - неопасное, тихое, незаметное.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PT Sans" panose="020B0503020203020204" pitchFamily="34" charset="-52"/>
                <a:ea typeface="Calibri" panose="020F0502020204030204" pitchFamily="34" charset="0"/>
                <a:cs typeface="Times New Roman" panose="02020603050405020304" pitchFamily="18" charset="0"/>
              </a:rPr>
              <a:t>Интересно, как же его можно получить? 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A4909433-F18D-4804-BC84-81ABD3C457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0922" y="5996205"/>
            <a:ext cx="1857375" cy="46672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C3116E58-4D6E-4B07-9720-54B8534F6FAC}"/>
              </a:ext>
            </a:extLst>
          </p:cNvPr>
          <p:cNvSpPr txBox="1"/>
          <p:nvPr/>
        </p:nvSpPr>
        <p:spPr>
          <a:xfrm>
            <a:off x="354354" y="4385541"/>
            <a:ext cx="4733880" cy="1512792"/>
          </a:xfrm>
          <a:prstGeom prst="rect">
            <a:avLst/>
          </a:prstGeom>
          <a:noFill/>
          <a:ln>
            <a:solidFill>
              <a:srgbClr val="F7BE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>
              <a:defRPr i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ru-RU" altLang="ru-RU" dirty="0">
              <a:solidFill>
                <a:schemeClr val="tx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207AB045-040D-4795-9F17-A53C04EA8F25}"/>
              </a:ext>
            </a:extLst>
          </p:cNvPr>
          <p:cNvSpPr txBox="1"/>
          <p:nvPr/>
        </p:nvSpPr>
        <p:spPr>
          <a:xfrm>
            <a:off x="473120" y="4156704"/>
            <a:ext cx="4987880" cy="1636953"/>
          </a:xfrm>
          <a:prstGeom prst="rect">
            <a:avLst/>
          </a:prstGeom>
          <a:solidFill>
            <a:srgbClr val="FBDF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08000" rIns="252000" rtlCol="0" anchor="t"/>
          <a:lstStyle>
            <a:defPPr>
              <a:defRPr lang="ru-RU"/>
            </a:defPPr>
            <a:lvl1pPr>
              <a:defRPr i="1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just"/>
            <a:r>
              <a:rPr lang="ru-RU" altLang="ru-RU" dirty="0">
                <a:solidFill>
                  <a:schemeClr val="tx1"/>
                </a:solidFill>
              </a:rPr>
              <a:t>Мы отправились в библиотеку изучать энциклопедии и книги по занимательной физике. Потом под руководством Инны Валентиновны искали ответы в сети Интернет.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7A67B0E1-36BB-4371-8460-D94430FC25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80571" y="5569993"/>
            <a:ext cx="714375" cy="581025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6A012090-C39D-4456-AE85-9A2DAB33FE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389443" y="424097"/>
            <a:ext cx="104775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464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25F36189-298E-4032-A3F5-83D37EFD64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803" t="-1" r="46408" b="-130"/>
          <a:stretch/>
        </p:blipFill>
        <p:spPr>
          <a:xfrm>
            <a:off x="582610" y="1044544"/>
            <a:ext cx="4905775" cy="52914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5533A322-E509-4604-BD87-32C49434594A}"/>
              </a:ext>
            </a:extLst>
          </p:cNvPr>
          <p:cNvSpPr txBox="1"/>
          <p:nvPr/>
        </p:nvSpPr>
        <p:spPr>
          <a:xfrm flipV="1">
            <a:off x="5727700" y="1044544"/>
            <a:ext cx="5981699" cy="1661161"/>
          </a:xfrm>
          <a:prstGeom prst="snipRoundRect">
            <a:avLst>
              <a:gd name="adj1" fmla="val 0"/>
              <a:gd name="adj2" fmla="val 16667"/>
            </a:avLst>
          </a:prstGeom>
          <a:solidFill>
            <a:srgbClr val="FBDF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just"/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="" xmlns:a16="http://schemas.microsoft.com/office/drawing/2014/main" id="{7597EF5D-5B08-4135-85EC-C18D8BCEA497}"/>
              </a:ext>
            </a:extLst>
          </p:cNvPr>
          <p:cNvSpPr/>
          <p:nvPr/>
        </p:nvSpPr>
        <p:spPr>
          <a:xfrm>
            <a:off x="228144" y="143413"/>
            <a:ext cx="8877756" cy="699784"/>
          </a:xfrm>
          <a:prstGeom prst="roundRect">
            <a:avLst>
              <a:gd name="adj" fmla="val 50000"/>
            </a:avLst>
          </a:prstGeom>
          <a:solidFill>
            <a:srgbClr val="59BFC7">
              <a:alpha val="40000"/>
            </a:srgb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cxnSp>
        <p:nvCxnSpPr>
          <p:cNvPr id="6" name="Соединитель: уступ 5">
            <a:extLst>
              <a:ext uri="{FF2B5EF4-FFF2-40B4-BE49-F238E27FC236}">
                <a16:creationId xmlns="" xmlns:a16="http://schemas.microsoft.com/office/drawing/2014/main" id="{2EC1456C-5A15-48EC-ACB5-FBFC00B4E883}"/>
              </a:ext>
            </a:extLst>
          </p:cNvPr>
          <p:cNvCxnSpPr>
            <a:cxnSpLocks/>
            <a:stCxn id="4" idx="3"/>
            <a:endCxn id="8" idx="0"/>
          </p:cNvCxnSpPr>
          <p:nvPr/>
        </p:nvCxnSpPr>
        <p:spPr>
          <a:xfrm>
            <a:off x="9105900" y="493305"/>
            <a:ext cx="2586464" cy="316183"/>
          </a:xfrm>
          <a:prstGeom prst="bentConnector2">
            <a:avLst/>
          </a:prstGeom>
          <a:ln w="44450" cap="rnd" cmpd="sng" algn="ctr">
            <a:solidFill>
              <a:srgbClr val="97D2C9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6BEEFEB6-8932-4B07-BF43-C93A934C230B}"/>
              </a:ext>
            </a:extLst>
          </p:cNvPr>
          <p:cNvSpPr txBox="1"/>
          <p:nvPr/>
        </p:nvSpPr>
        <p:spPr>
          <a:xfrm>
            <a:off x="473120" y="262472"/>
            <a:ext cx="8392810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Факты о статическом электричестве, которые мы обнаружили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="" xmlns:a16="http://schemas.microsoft.com/office/drawing/2014/main" id="{BA8E0C31-5DF8-4E5D-94D3-97731893986C}"/>
              </a:ext>
            </a:extLst>
          </p:cNvPr>
          <p:cNvSpPr/>
          <p:nvPr/>
        </p:nvSpPr>
        <p:spPr>
          <a:xfrm>
            <a:off x="11457841" y="809488"/>
            <a:ext cx="469045" cy="469045"/>
          </a:xfrm>
          <a:prstGeom prst="ellipse">
            <a:avLst/>
          </a:prstGeom>
          <a:ln w="63500" cmpd="dbl"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="" xmlns:a16="http://schemas.microsoft.com/office/drawing/2014/main" id="{CDDC9E6F-75C9-46EF-BE89-B9ED8171CF0E}"/>
              </a:ext>
            </a:extLst>
          </p:cNvPr>
          <p:cNvCxnSpPr>
            <a:cxnSpLocks/>
          </p:cNvCxnSpPr>
          <p:nvPr/>
        </p:nvCxnSpPr>
        <p:spPr>
          <a:xfrm>
            <a:off x="582610" y="6495651"/>
            <a:ext cx="3313410" cy="0"/>
          </a:xfrm>
          <a:prstGeom prst="line">
            <a:avLst/>
          </a:prstGeom>
          <a:ln w="50800" cmpd="sng">
            <a:solidFill>
              <a:srgbClr val="59B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D8EA381B-5A2F-4B3E-BEF9-2A21F96CAEEE}"/>
              </a:ext>
            </a:extLst>
          </p:cNvPr>
          <p:cNvSpPr txBox="1"/>
          <p:nvPr/>
        </p:nvSpPr>
        <p:spPr>
          <a:xfrm rot="10800000" flipV="1">
            <a:off x="5883292" y="1123243"/>
            <a:ext cx="5241908" cy="15829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just"/>
            <a:r>
              <a:rPr lang="ru-RU" i="1" dirty="0">
                <a:solidFill>
                  <a:schemeClr val="tx1"/>
                </a:solidFill>
              </a:rPr>
              <a:t>Статическое электричество окружает нас в быту повсюду. Оно может возникнуть от ходьбы по шерстяному ковру, при надевании свитера, расчёсывании волос, контакте с полиэтиленом или пенопластом.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AA88D7D0-F63F-4622-9B93-5DB8355D3EA1}"/>
              </a:ext>
            </a:extLst>
          </p:cNvPr>
          <p:cNvSpPr txBox="1"/>
          <p:nvPr/>
        </p:nvSpPr>
        <p:spPr>
          <a:xfrm flipV="1">
            <a:off x="5727700" y="2881634"/>
            <a:ext cx="5981699" cy="1387606"/>
          </a:xfrm>
          <a:prstGeom prst="snipRoundRect">
            <a:avLst>
              <a:gd name="adj1" fmla="val 0"/>
              <a:gd name="adj2" fmla="val 16667"/>
            </a:avLst>
          </a:prstGeom>
          <a:solidFill>
            <a:srgbClr val="FBDF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just"/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="" xmlns:a16="http://schemas.microsoft.com/office/drawing/2014/main" id="{70DE0EC4-3674-4E8F-A84A-D532E5926A4A}"/>
              </a:ext>
            </a:extLst>
          </p:cNvPr>
          <p:cNvSpPr/>
          <p:nvPr/>
        </p:nvSpPr>
        <p:spPr>
          <a:xfrm>
            <a:off x="11457841" y="2687469"/>
            <a:ext cx="469045" cy="469045"/>
          </a:xfrm>
          <a:prstGeom prst="ellipse">
            <a:avLst/>
          </a:prstGeom>
          <a:ln w="63500" cmpd="dbl"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EFEA269C-C001-4A7B-8177-8B4BFD70F31B}"/>
              </a:ext>
            </a:extLst>
          </p:cNvPr>
          <p:cNvSpPr txBox="1"/>
          <p:nvPr/>
        </p:nvSpPr>
        <p:spPr>
          <a:xfrm rot="10800000" flipV="1">
            <a:off x="5883292" y="2931005"/>
            <a:ext cx="5357061" cy="13382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just"/>
            <a:r>
              <a:rPr lang="ru-RU" i="1" dirty="0">
                <a:solidFill>
                  <a:schemeClr val="tx1"/>
                </a:solidFill>
              </a:rPr>
              <a:t>Статическое электричество относительно безопасно для человека. Правда, если отрицательно заряженным телом прикоснуться к металлу, то можно получить лёгкий удар током.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3D20E978-0ADA-4F9D-B5AF-1EFD6DDDF3C9}"/>
              </a:ext>
            </a:extLst>
          </p:cNvPr>
          <p:cNvSpPr txBox="1"/>
          <p:nvPr/>
        </p:nvSpPr>
        <p:spPr>
          <a:xfrm flipV="1">
            <a:off x="5727700" y="4522428"/>
            <a:ext cx="5981699" cy="1826959"/>
          </a:xfrm>
          <a:prstGeom prst="snipRoundRect">
            <a:avLst>
              <a:gd name="adj1" fmla="val 0"/>
              <a:gd name="adj2" fmla="val 20639"/>
            </a:avLst>
          </a:prstGeom>
          <a:solidFill>
            <a:srgbClr val="FBDF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just"/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12" name="Овал 11">
            <a:extLst>
              <a:ext uri="{FF2B5EF4-FFF2-40B4-BE49-F238E27FC236}">
                <a16:creationId xmlns="" xmlns:a16="http://schemas.microsoft.com/office/drawing/2014/main" id="{BA9D8AAB-B020-4D5C-B685-C676D1AF61DC}"/>
              </a:ext>
            </a:extLst>
          </p:cNvPr>
          <p:cNvSpPr/>
          <p:nvPr/>
        </p:nvSpPr>
        <p:spPr>
          <a:xfrm>
            <a:off x="11407042" y="4269240"/>
            <a:ext cx="469045" cy="469045"/>
          </a:xfrm>
          <a:prstGeom prst="ellipse">
            <a:avLst/>
          </a:prstGeom>
          <a:ln w="63500" cmpd="dbl"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542EB216-61FA-4D6C-81F1-DA720472CFFD}"/>
              </a:ext>
            </a:extLst>
          </p:cNvPr>
          <p:cNvSpPr txBox="1"/>
          <p:nvPr/>
        </p:nvSpPr>
        <p:spPr>
          <a:xfrm rot="10800000" flipV="1">
            <a:off x="5883290" y="4553283"/>
            <a:ext cx="5357063" cy="17899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just"/>
            <a:r>
              <a:rPr lang="ru-RU" i="1" dirty="0">
                <a:solidFill>
                  <a:schemeClr val="tx1"/>
                </a:solidFill>
              </a:rPr>
              <a:t>Эффект статического электричества лежит в основе образования молний. Они возникают благодаря контакту </a:t>
            </a:r>
            <a:r>
              <a:rPr lang="ru-RU" i="1" dirty="0" err="1">
                <a:solidFill>
                  <a:schemeClr val="tx1"/>
                </a:solidFill>
              </a:rPr>
              <a:t>разнозаряженных</a:t>
            </a:r>
            <a:r>
              <a:rPr lang="ru-RU" i="1" dirty="0">
                <a:solidFill>
                  <a:schemeClr val="tx1"/>
                </a:solidFill>
              </a:rPr>
              <a:t> облаков между собой или с озоновым слоем. Естественно, сила таких зарядов очень </a:t>
            </a:r>
            <a:r>
              <a:rPr lang="ru-RU" i="1" dirty="0" smtClean="0">
                <a:solidFill>
                  <a:schemeClr val="tx1"/>
                </a:solidFill>
              </a:rPr>
              <a:t>высока, </a:t>
            </a:r>
            <a:r>
              <a:rPr lang="ru-RU" i="1" dirty="0">
                <a:solidFill>
                  <a:schemeClr val="tx1"/>
                </a:solidFill>
              </a:rPr>
              <a:t>и молнии смертельно опасны для человека.</a:t>
            </a:r>
          </a:p>
        </p:txBody>
      </p:sp>
      <p:cxnSp>
        <p:nvCxnSpPr>
          <p:cNvPr id="29" name="Прямая соединительная линия 28">
            <a:extLst>
              <a:ext uri="{FF2B5EF4-FFF2-40B4-BE49-F238E27FC236}">
                <a16:creationId xmlns="" xmlns:a16="http://schemas.microsoft.com/office/drawing/2014/main" id="{66A8F430-83B4-4693-9BD8-05C8C70F4153}"/>
              </a:ext>
            </a:extLst>
          </p:cNvPr>
          <p:cNvCxnSpPr>
            <a:cxnSpLocks/>
          </p:cNvCxnSpPr>
          <p:nvPr/>
        </p:nvCxnSpPr>
        <p:spPr>
          <a:xfrm>
            <a:off x="8220529" y="2799424"/>
            <a:ext cx="885371" cy="0"/>
          </a:xfrm>
          <a:prstGeom prst="line">
            <a:avLst/>
          </a:prstGeom>
          <a:ln w="28575" cmpd="sng">
            <a:solidFill>
              <a:srgbClr val="59B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B7C3BC59-DEA0-4A59-9A80-B04AA7DDE4D4}"/>
              </a:ext>
            </a:extLst>
          </p:cNvPr>
          <p:cNvCxnSpPr>
            <a:cxnSpLocks/>
          </p:cNvCxnSpPr>
          <p:nvPr/>
        </p:nvCxnSpPr>
        <p:spPr>
          <a:xfrm>
            <a:off x="8220529" y="4391141"/>
            <a:ext cx="885371" cy="0"/>
          </a:xfrm>
          <a:prstGeom prst="line">
            <a:avLst/>
          </a:prstGeom>
          <a:ln w="28575" cmpd="sng">
            <a:solidFill>
              <a:srgbClr val="59B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28976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BDE5E9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FBF63F85-C61D-4715-8544-983A58B0F722}"/>
              </a:ext>
            </a:extLst>
          </p:cNvPr>
          <p:cNvSpPr txBox="1"/>
          <p:nvPr/>
        </p:nvSpPr>
        <p:spPr>
          <a:xfrm>
            <a:off x="1084754" y="3282797"/>
            <a:ext cx="7551246" cy="1619402"/>
          </a:xfrm>
          <a:prstGeom prst="roundRect">
            <a:avLst>
              <a:gd name="adj" fmla="val 7704"/>
            </a:avLst>
          </a:prstGeom>
          <a:solidFill>
            <a:schemeClr val="bg1"/>
          </a:solidFill>
          <a:ln>
            <a:solidFill>
              <a:srgbClr val="BDE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>
              <a:defRPr i="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4271959D-98C5-4147-A353-24CF595744C7}"/>
              </a:ext>
            </a:extLst>
          </p:cNvPr>
          <p:cNvSpPr txBox="1"/>
          <p:nvPr/>
        </p:nvSpPr>
        <p:spPr>
          <a:xfrm>
            <a:off x="2997200" y="2197100"/>
            <a:ext cx="8608152" cy="1416990"/>
          </a:xfrm>
          <a:prstGeom prst="roundRect">
            <a:avLst>
              <a:gd name="adj" fmla="val 7704"/>
            </a:avLst>
          </a:prstGeom>
          <a:noFill/>
          <a:ln>
            <a:solidFill>
              <a:srgbClr val="F7BE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>
              <a:defRPr i="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AD7FF6B-8C02-4F39-A36D-641CBA81B712}"/>
              </a:ext>
            </a:extLst>
          </p:cNvPr>
          <p:cNvSpPr txBox="1"/>
          <p:nvPr/>
        </p:nvSpPr>
        <p:spPr>
          <a:xfrm>
            <a:off x="3103091" y="871357"/>
            <a:ext cx="9122376" cy="11285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1800" b="1" i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Цель</a:t>
            </a:r>
            <a:r>
              <a:rPr lang="ru-RU" sz="1800" b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:</a:t>
            </a:r>
            <a:r>
              <a:rPr lang="ru-RU" sz="18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 изучить причину образования статического электричества.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1800" b="1" i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Объект исследования:</a:t>
            </a:r>
            <a:r>
              <a:rPr lang="ru-RU" sz="18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 статическое электричество.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1800" b="1" i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Предмет исследования</a:t>
            </a:r>
            <a:r>
              <a:rPr lang="ru-RU" sz="18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: образование статического электричества в окружающей среде.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57E96AB0-91AC-4A8A-B78E-DDEA0A1C20E2}"/>
              </a:ext>
            </a:extLst>
          </p:cNvPr>
          <p:cNvSpPr txBox="1"/>
          <p:nvPr/>
        </p:nvSpPr>
        <p:spPr>
          <a:xfrm>
            <a:off x="3103091" y="2126452"/>
            <a:ext cx="8781810" cy="1416990"/>
          </a:xfrm>
          <a:prstGeom prst="roundRect">
            <a:avLst>
              <a:gd name="adj" fmla="val 7704"/>
            </a:avLst>
          </a:prstGeom>
          <a:solidFill>
            <a:srgbClr val="FBDF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>
              <a:defRPr i="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800" b="1" i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Гипотеза</a:t>
            </a:r>
            <a:r>
              <a:rPr lang="ru-RU" sz="18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:</a:t>
            </a:r>
          </a:p>
          <a:p>
            <a:pPr marL="355600" indent="-177800">
              <a:buFont typeface="Arial" panose="020B0604020202020204" pitchFamily="34" charset="0"/>
              <a:buChar char="•"/>
            </a:pPr>
            <a:r>
              <a:rPr lang="ru-RU" i="1" dirty="0">
                <a:solidFill>
                  <a:schemeClr val="tx1"/>
                </a:solidFill>
              </a:rPr>
              <a:t>Предметы электризуются если их потереть друг об друга, </a:t>
            </a:r>
          </a:p>
          <a:p>
            <a:pPr marL="355600" indent="-177800"/>
            <a:r>
              <a:rPr lang="ru-RU" i="1" dirty="0">
                <a:solidFill>
                  <a:schemeClr val="tx1"/>
                </a:solidFill>
              </a:rPr>
              <a:t>    образовывая статическое электричество.</a:t>
            </a:r>
          </a:p>
          <a:p>
            <a:pPr marL="355600" indent="-177800">
              <a:buFont typeface="Arial" panose="020B0604020202020204" pitchFamily="34" charset="0"/>
              <a:buChar char="•"/>
            </a:pPr>
            <a:r>
              <a:rPr lang="ru-RU" i="1" dirty="0">
                <a:solidFill>
                  <a:schemeClr val="tx1"/>
                </a:solidFill>
              </a:rPr>
              <a:t>Все наэлектризованные тела притягиваются друг к другу.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="" xmlns:a16="http://schemas.microsoft.com/office/drawing/2014/main" id="{9BE70467-0411-4B94-8690-6513E3290431}"/>
              </a:ext>
            </a:extLst>
          </p:cNvPr>
          <p:cNvSpPr/>
          <p:nvPr/>
        </p:nvSpPr>
        <p:spPr>
          <a:xfrm>
            <a:off x="8945023" y="143413"/>
            <a:ext cx="2939878" cy="699784"/>
          </a:xfrm>
          <a:prstGeom prst="roundRect">
            <a:avLst>
              <a:gd name="adj" fmla="val 50000"/>
            </a:avLst>
          </a:prstGeom>
          <a:solidFill>
            <a:srgbClr val="59BFC7">
              <a:alpha val="40000"/>
            </a:srgb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3E507FBD-A98B-4BAB-B901-5FC2756AEF8B}"/>
              </a:ext>
            </a:extLst>
          </p:cNvPr>
          <p:cNvSpPr txBox="1"/>
          <p:nvPr/>
        </p:nvSpPr>
        <p:spPr>
          <a:xfrm>
            <a:off x="9224572" y="248030"/>
            <a:ext cx="2380780" cy="46756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PT Sans" panose="020B0503020203020204" pitchFamily="34" charset="-52"/>
                <a:ea typeface="Open Sans" panose="020B0606030504020204" pitchFamily="34" charset="0"/>
                <a:cs typeface="Open Sans" panose="020B0606030504020204" pitchFamily="34" charset="0"/>
              </a:rPr>
              <a:t>Научный проект</a:t>
            </a:r>
            <a:endParaRPr kumimoji="0" lang="ru-RU" altLang="ru-RU" sz="14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T Sans" panose="020B0503020203020204" pitchFamily="34" charset="-52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10" name="Соединитель: уступ 9">
            <a:extLst>
              <a:ext uri="{FF2B5EF4-FFF2-40B4-BE49-F238E27FC236}">
                <a16:creationId xmlns="" xmlns:a16="http://schemas.microsoft.com/office/drawing/2014/main" id="{1D1E77F7-62BF-486E-A100-C96D50E10141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3225800" y="493305"/>
            <a:ext cx="5719223" cy="0"/>
          </a:xfrm>
          <a:prstGeom prst="straightConnector1">
            <a:avLst/>
          </a:prstGeom>
          <a:ln w="44450" cap="rnd" cmpd="sng" algn="ctr">
            <a:solidFill>
              <a:srgbClr val="97D2C9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3D2DD740-98D1-4CF8-A692-5DB711E8A940}"/>
              </a:ext>
            </a:extLst>
          </p:cNvPr>
          <p:cNvSpPr txBox="1"/>
          <p:nvPr/>
        </p:nvSpPr>
        <p:spPr>
          <a:xfrm>
            <a:off x="1212404" y="3308526"/>
            <a:ext cx="9122376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1800" b="1" i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Задачи</a:t>
            </a:r>
            <a:r>
              <a:rPr lang="ru-RU" sz="18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: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165100"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Узнать, что собой представляет статическое электричество.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165100"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Выяснить причину возникновения статического электричества.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165100"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Провести опыты со статическим электричеством.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E9CC19FF-FE8C-49ED-B3E5-D373D8EF65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29977" y="2416022"/>
            <a:ext cx="847725" cy="866775"/>
          </a:xfrm>
          <a:prstGeom prst="rect">
            <a:avLst/>
          </a:prstGeom>
        </p:spPr>
      </p:pic>
      <p:cxnSp>
        <p:nvCxnSpPr>
          <p:cNvPr id="18" name="Прямая соединительная линия 17">
            <a:extLst>
              <a:ext uri="{FF2B5EF4-FFF2-40B4-BE49-F238E27FC236}">
                <a16:creationId xmlns="" xmlns:a16="http://schemas.microsoft.com/office/drawing/2014/main" id="{71D76F6B-4A84-4B59-8B2A-F4E52E665E98}"/>
              </a:ext>
            </a:extLst>
          </p:cNvPr>
          <p:cNvCxnSpPr/>
          <p:nvPr/>
        </p:nvCxnSpPr>
        <p:spPr>
          <a:xfrm>
            <a:off x="10274300" y="2298700"/>
            <a:ext cx="0" cy="996797"/>
          </a:xfrm>
          <a:prstGeom prst="line">
            <a:avLst/>
          </a:prstGeom>
          <a:ln w="19050">
            <a:solidFill>
              <a:srgbClr val="F7BE2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744EA7AB-990C-450A-A899-C2A57466C251}"/>
              </a:ext>
            </a:extLst>
          </p:cNvPr>
          <p:cNvSpPr txBox="1"/>
          <p:nvPr/>
        </p:nvSpPr>
        <p:spPr>
          <a:xfrm>
            <a:off x="3115790" y="4965751"/>
            <a:ext cx="6507789" cy="1646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75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 </a:t>
            </a:r>
            <a:r>
              <a:rPr lang="ru-RU" sz="1800" b="1" i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Методы исследования</a:t>
            </a:r>
            <a:r>
              <a:rPr lang="ru-RU" sz="1800" b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: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88900">
              <a:spcAft>
                <a:spcPts val="75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1. Изучение литературы, просмотр информации в Интернете.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88900">
              <a:spcAft>
                <a:spcPts val="75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2. Беседа с родителями и учителем.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88900">
              <a:spcAft>
                <a:spcPts val="75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3. Проведение экспериментов и защита научного проекта.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="" xmlns:a16="http://schemas.microsoft.com/office/drawing/2014/main" id="{B28DE667-616F-409B-BB24-7B19C4998BA8}"/>
              </a:ext>
            </a:extLst>
          </p:cNvPr>
          <p:cNvCxnSpPr>
            <a:cxnSpLocks/>
          </p:cNvCxnSpPr>
          <p:nvPr/>
        </p:nvCxnSpPr>
        <p:spPr>
          <a:xfrm>
            <a:off x="3103090" y="5041640"/>
            <a:ext cx="0" cy="1545316"/>
          </a:xfrm>
          <a:prstGeom prst="line">
            <a:avLst/>
          </a:prstGeom>
          <a:ln w="50800" cmpd="sng">
            <a:solidFill>
              <a:srgbClr val="59B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159775DD-7CB5-4983-AA80-6D771CDB293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8200" b="56650" l="68500" r="80933">
                        <a14:foregroundMark x1="70067" y1="46250" x2="70067" y2="46250"/>
                        <a14:foregroundMark x1="79567" y1="41000" x2="79567" y2="41000"/>
                        <a14:foregroundMark x1="80200" y1="48500" x2="80200" y2="48500"/>
                      </a14:backgroundRemoval>
                    </a14:imgEffect>
                  </a14:imgLayer>
                </a14:imgProps>
              </a:ext>
            </a:extLst>
          </a:blip>
          <a:srcRect l="67130" t="36111" r="18611" b="42917"/>
          <a:stretch/>
        </p:blipFill>
        <p:spPr>
          <a:xfrm>
            <a:off x="1212404" y="5041640"/>
            <a:ext cx="1466850" cy="1438275"/>
          </a:xfrm>
          <a:prstGeom prst="rect">
            <a:avLst/>
          </a:prstGeom>
        </p:spPr>
      </p:pic>
      <p:sp>
        <p:nvSpPr>
          <p:cNvPr id="27" name="Параллелограмм 26">
            <a:extLst>
              <a:ext uri="{FF2B5EF4-FFF2-40B4-BE49-F238E27FC236}">
                <a16:creationId xmlns="" xmlns:a16="http://schemas.microsoft.com/office/drawing/2014/main" id="{89986946-DEB3-40C9-94D5-020202629AED}"/>
              </a:ext>
            </a:extLst>
          </p:cNvPr>
          <p:cNvSpPr/>
          <p:nvPr/>
        </p:nvSpPr>
        <p:spPr>
          <a:xfrm>
            <a:off x="881701" y="3162600"/>
            <a:ext cx="1642438" cy="534234"/>
          </a:xfrm>
          <a:custGeom>
            <a:avLst/>
            <a:gdLst>
              <a:gd name="connsiteX0" fmla="*/ 0 w 1772822"/>
              <a:gd name="connsiteY0" fmla="*/ 470734 h 470734"/>
              <a:gd name="connsiteX1" fmla="*/ 117684 w 1772822"/>
              <a:gd name="connsiteY1" fmla="*/ 0 h 470734"/>
              <a:gd name="connsiteX2" fmla="*/ 1772822 w 1772822"/>
              <a:gd name="connsiteY2" fmla="*/ 0 h 470734"/>
              <a:gd name="connsiteX3" fmla="*/ 1655139 w 1772822"/>
              <a:gd name="connsiteY3" fmla="*/ 470734 h 470734"/>
              <a:gd name="connsiteX4" fmla="*/ 0 w 1772822"/>
              <a:gd name="connsiteY4" fmla="*/ 470734 h 470734"/>
              <a:gd name="connsiteX0" fmla="*/ 98216 w 1655138"/>
              <a:gd name="connsiteY0" fmla="*/ 445334 h 470734"/>
              <a:gd name="connsiteX1" fmla="*/ 0 w 1655138"/>
              <a:gd name="connsiteY1" fmla="*/ 0 h 470734"/>
              <a:gd name="connsiteX2" fmla="*/ 1655138 w 1655138"/>
              <a:gd name="connsiteY2" fmla="*/ 0 h 470734"/>
              <a:gd name="connsiteX3" fmla="*/ 1537455 w 1655138"/>
              <a:gd name="connsiteY3" fmla="*/ 470734 h 470734"/>
              <a:gd name="connsiteX4" fmla="*/ 98216 w 1655138"/>
              <a:gd name="connsiteY4" fmla="*/ 445334 h 470734"/>
              <a:gd name="connsiteX0" fmla="*/ 174416 w 1731338"/>
              <a:gd name="connsiteY0" fmla="*/ 483434 h 508834"/>
              <a:gd name="connsiteX1" fmla="*/ 0 w 1731338"/>
              <a:gd name="connsiteY1" fmla="*/ 0 h 508834"/>
              <a:gd name="connsiteX2" fmla="*/ 1731338 w 1731338"/>
              <a:gd name="connsiteY2" fmla="*/ 38100 h 508834"/>
              <a:gd name="connsiteX3" fmla="*/ 1613655 w 1731338"/>
              <a:gd name="connsiteY3" fmla="*/ 508834 h 508834"/>
              <a:gd name="connsiteX4" fmla="*/ 174416 w 1731338"/>
              <a:gd name="connsiteY4" fmla="*/ 483434 h 508834"/>
              <a:gd name="connsiteX0" fmla="*/ 174416 w 1642438"/>
              <a:gd name="connsiteY0" fmla="*/ 483434 h 508834"/>
              <a:gd name="connsiteX1" fmla="*/ 0 w 1642438"/>
              <a:gd name="connsiteY1" fmla="*/ 0 h 508834"/>
              <a:gd name="connsiteX2" fmla="*/ 1642438 w 1642438"/>
              <a:gd name="connsiteY2" fmla="*/ 38100 h 508834"/>
              <a:gd name="connsiteX3" fmla="*/ 1613655 w 1642438"/>
              <a:gd name="connsiteY3" fmla="*/ 508834 h 508834"/>
              <a:gd name="connsiteX4" fmla="*/ 174416 w 1642438"/>
              <a:gd name="connsiteY4" fmla="*/ 483434 h 508834"/>
              <a:gd name="connsiteX0" fmla="*/ 174416 w 1642438"/>
              <a:gd name="connsiteY0" fmla="*/ 483434 h 496134"/>
              <a:gd name="connsiteX1" fmla="*/ 0 w 1642438"/>
              <a:gd name="connsiteY1" fmla="*/ 0 h 496134"/>
              <a:gd name="connsiteX2" fmla="*/ 1642438 w 1642438"/>
              <a:gd name="connsiteY2" fmla="*/ 38100 h 496134"/>
              <a:gd name="connsiteX3" fmla="*/ 1499355 w 1642438"/>
              <a:gd name="connsiteY3" fmla="*/ 496134 h 496134"/>
              <a:gd name="connsiteX4" fmla="*/ 174416 w 1642438"/>
              <a:gd name="connsiteY4" fmla="*/ 483434 h 496134"/>
              <a:gd name="connsiteX0" fmla="*/ 72816 w 1642438"/>
              <a:gd name="connsiteY0" fmla="*/ 534234 h 534234"/>
              <a:gd name="connsiteX1" fmla="*/ 0 w 1642438"/>
              <a:gd name="connsiteY1" fmla="*/ 0 h 534234"/>
              <a:gd name="connsiteX2" fmla="*/ 1642438 w 1642438"/>
              <a:gd name="connsiteY2" fmla="*/ 38100 h 534234"/>
              <a:gd name="connsiteX3" fmla="*/ 1499355 w 1642438"/>
              <a:gd name="connsiteY3" fmla="*/ 496134 h 534234"/>
              <a:gd name="connsiteX4" fmla="*/ 72816 w 1642438"/>
              <a:gd name="connsiteY4" fmla="*/ 534234 h 53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38" h="534234">
                <a:moveTo>
                  <a:pt x="72816" y="534234"/>
                </a:moveTo>
                <a:lnTo>
                  <a:pt x="0" y="0"/>
                </a:lnTo>
                <a:lnTo>
                  <a:pt x="1642438" y="38100"/>
                </a:lnTo>
                <a:lnTo>
                  <a:pt x="1499355" y="496134"/>
                </a:lnTo>
                <a:lnTo>
                  <a:pt x="72816" y="534234"/>
                </a:lnTo>
                <a:close/>
              </a:path>
            </a:pathLst>
          </a:custGeom>
          <a:solidFill>
            <a:srgbClr val="7030A0">
              <a:alpha val="40000"/>
            </a:srgb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450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89D4C028-C149-4A85-BD4B-5586CD48FD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499" y="1190169"/>
            <a:ext cx="108842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Что такое статическое электричество и причины возникновение статического электричества.</a:t>
            </a:r>
            <a:endParaRPr kumimoji="0" lang="ru-RU" altLang="ru-RU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="" xmlns:a16="http://schemas.microsoft.com/office/drawing/2014/main" id="{DA69FFCF-7E03-4E18-938E-C1073B2B4C28}"/>
              </a:ext>
            </a:extLst>
          </p:cNvPr>
          <p:cNvSpPr/>
          <p:nvPr/>
        </p:nvSpPr>
        <p:spPr>
          <a:xfrm>
            <a:off x="228602" y="143413"/>
            <a:ext cx="7134692" cy="699784"/>
          </a:xfrm>
          <a:prstGeom prst="roundRect">
            <a:avLst>
              <a:gd name="adj" fmla="val 50000"/>
            </a:avLst>
          </a:prstGeom>
          <a:solidFill>
            <a:srgbClr val="59BFC7">
              <a:alpha val="40000"/>
            </a:srgb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cxnSp>
        <p:nvCxnSpPr>
          <p:cNvPr id="10" name="Соединитель: уступ 9">
            <a:extLst>
              <a:ext uri="{FF2B5EF4-FFF2-40B4-BE49-F238E27FC236}">
                <a16:creationId xmlns="" xmlns:a16="http://schemas.microsoft.com/office/drawing/2014/main" id="{94BEFB35-E4B4-453B-89F8-226F14435234}"/>
              </a:ext>
            </a:extLst>
          </p:cNvPr>
          <p:cNvCxnSpPr>
            <a:cxnSpLocks/>
            <a:stCxn id="9" idx="3"/>
            <a:endCxn id="18" idx="3"/>
          </p:cNvCxnSpPr>
          <p:nvPr/>
        </p:nvCxnSpPr>
        <p:spPr>
          <a:xfrm>
            <a:off x="7363294" y="493305"/>
            <a:ext cx="4219421" cy="3318511"/>
          </a:xfrm>
          <a:prstGeom prst="bentConnector3">
            <a:avLst>
              <a:gd name="adj1" fmla="val 105418"/>
            </a:avLst>
          </a:prstGeom>
          <a:ln w="44450" cap="rnd" cmpd="sng" algn="ctr">
            <a:solidFill>
              <a:srgbClr val="97D2C9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046AE31-91E7-4920-B774-20E8C4767D84}"/>
              </a:ext>
            </a:extLst>
          </p:cNvPr>
          <p:cNvSpPr txBox="1"/>
          <p:nvPr/>
        </p:nvSpPr>
        <p:spPr>
          <a:xfrm>
            <a:off x="444500" y="262472"/>
            <a:ext cx="691879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ЭТАП 1 </a:t>
            </a: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&gt;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Теоретическое исследование проблемы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="" xmlns:a16="http://schemas.microsoft.com/office/drawing/2014/main" id="{061FB1BC-CBB6-4D83-910D-AA12EBDEC656}"/>
              </a:ext>
            </a:extLst>
          </p:cNvPr>
          <p:cNvCxnSpPr>
            <a:cxnSpLocks/>
          </p:cNvCxnSpPr>
          <p:nvPr/>
        </p:nvCxnSpPr>
        <p:spPr>
          <a:xfrm>
            <a:off x="609285" y="1148066"/>
            <a:ext cx="0" cy="484316"/>
          </a:xfrm>
          <a:prstGeom prst="line">
            <a:avLst/>
          </a:prstGeom>
          <a:ln w="50800" cmpd="sng">
            <a:solidFill>
              <a:srgbClr val="59B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C0440D84-881B-412F-8F2A-398BA8FC2F54}"/>
              </a:ext>
            </a:extLst>
          </p:cNvPr>
          <p:cNvSpPr txBox="1"/>
          <p:nvPr/>
        </p:nvSpPr>
        <p:spPr>
          <a:xfrm>
            <a:off x="0" y="7058441"/>
            <a:ext cx="7363295" cy="2215734"/>
          </a:xfrm>
          <a:prstGeom prst="roundRect">
            <a:avLst>
              <a:gd name="adj" fmla="val 7704"/>
            </a:avLst>
          </a:prstGeom>
          <a:solidFill>
            <a:srgbClr val="F7BE29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tlCol="0" anchor="t"/>
          <a:lstStyle>
            <a:defPPr>
              <a:defRPr lang="ru-RU"/>
            </a:defPPr>
            <a:lvl1pPr>
              <a:defRPr i="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1400" i="1" dirty="0">
                <a:solidFill>
                  <a:srgbClr val="000000"/>
                </a:solidFill>
              </a:rPr>
              <a:t>Вокруг атомного ядра вращаются </a:t>
            </a:r>
            <a:r>
              <a:rPr lang="ru-RU" altLang="ru-RU" sz="1400" b="1" i="1" dirty="0">
                <a:solidFill>
                  <a:srgbClr val="000000"/>
                </a:solidFill>
              </a:rPr>
              <a:t>электроны</a:t>
            </a:r>
            <a:r>
              <a:rPr lang="ru-RU" altLang="ru-RU" sz="1400" i="1" dirty="0">
                <a:solidFill>
                  <a:srgbClr val="000000"/>
                </a:solidFill>
              </a:rPr>
              <a:t>, обладающие отрицательным зарядом. В обычном состоянии количество протонов соответствует такому же количеству электронов, и атом в этом случае, является нейтральным. Атом может терять электроны и становиться положительно заряженным. А если получает электроны - то становится отрицательно заряженным. Одинаковые по знаку заряды – отталкиваются друг от друга, а разные – притягиваются. Электроны могут перемещаться от одного атома к другому. И когда на поверхности одного атома становится больше отрицательных частиц, а другого меньше и образуется статическое электричество.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2BB95141-7649-42EC-BBE4-CA8C3BD573B6}"/>
              </a:ext>
            </a:extLst>
          </p:cNvPr>
          <p:cNvSpPr txBox="1"/>
          <p:nvPr/>
        </p:nvSpPr>
        <p:spPr>
          <a:xfrm>
            <a:off x="7531100" y="7058441"/>
            <a:ext cx="7363295" cy="2215734"/>
          </a:xfrm>
          <a:prstGeom prst="roundRect">
            <a:avLst>
              <a:gd name="adj" fmla="val 7704"/>
            </a:avLst>
          </a:prstGeom>
          <a:solidFill>
            <a:srgbClr val="F7BE29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tlCol="0" anchor="t"/>
          <a:lstStyle>
            <a:defPPr>
              <a:defRPr lang="ru-RU"/>
            </a:defPPr>
            <a:lvl1pPr>
              <a:defRPr i="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1400" b="1" i="1" dirty="0">
                <a:solidFill>
                  <a:srgbClr val="000000"/>
                </a:solidFill>
              </a:rPr>
              <a:t>Статическое электричество </a:t>
            </a:r>
            <a:r>
              <a:rPr lang="ru-RU" altLang="ru-RU" sz="1400" i="1" dirty="0">
                <a:solidFill>
                  <a:srgbClr val="000000"/>
                </a:solidFill>
              </a:rPr>
              <a:t>– это форма электричества, которое не течет, т. е. когда нет тока – это «отдыхающее» электричество.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1400" i="1" dirty="0">
                <a:solidFill>
                  <a:srgbClr val="000000"/>
                </a:solidFill>
              </a:rPr>
              <a:t>Статическое электричество легко получить, если потереть один о другой два предмета при этом электроны с одного предмета переходят на другой, в результате чего один предмет приобретает </a:t>
            </a:r>
            <a:r>
              <a:rPr lang="ru-RU" altLang="ru-RU" sz="1400" b="1" i="1" dirty="0">
                <a:solidFill>
                  <a:srgbClr val="000000"/>
                </a:solidFill>
              </a:rPr>
              <a:t>положительный заряд</a:t>
            </a:r>
            <a:r>
              <a:rPr lang="ru-RU" altLang="ru-RU" sz="1400" i="1" dirty="0">
                <a:solidFill>
                  <a:srgbClr val="000000"/>
                </a:solidFill>
              </a:rPr>
              <a:t>, а другой </a:t>
            </a:r>
            <a:r>
              <a:rPr lang="ru-RU" altLang="ru-RU" sz="1400" b="1" i="1" dirty="0">
                <a:solidFill>
                  <a:srgbClr val="000000"/>
                </a:solidFill>
              </a:rPr>
              <a:t>отрицательный</a:t>
            </a:r>
            <a:r>
              <a:rPr lang="ru-RU" altLang="ru-RU" sz="1400" i="1" dirty="0">
                <a:solidFill>
                  <a:srgbClr val="000000"/>
                </a:solidFill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1400" i="1" dirty="0">
                <a:solidFill>
                  <a:srgbClr val="000000"/>
                </a:solidFill>
              </a:rPr>
              <a:t>Положительно и отрицательно заряженные объекты притягиваются друг к другу, как магнит, – поскольку один из них желает сбросить лишние электроны, а другой, наоборот, получить их. Когда статическое электричество становится достаточно мощным, электроны перескакивают с одного предмета на другой в таком количестве, что это порождает видимую электрическую искру (электрический разряд). </a:t>
            </a:r>
          </a:p>
        </p:txBody>
      </p:sp>
      <p:pic>
        <p:nvPicPr>
          <p:cNvPr id="2060" name="Рисунок 2059">
            <a:extLst>
              <a:ext uri="{FF2B5EF4-FFF2-40B4-BE49-F238E27FC236}">
                <a16:creationId xmlns="" xmlns:a16="http://schemas.microsoft.com/office/drawing/2014/main" id="{D9795C22-C9CA-44D2-B035-C25F6918FB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0675" y="2548150"/>
            <a:ext cx="4733078" cy="2355879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9D147F26-AD9B-41CE-AF08-8A13B5DD0354}"/>
              </a:ext>
            </a:extLst>
          </p:cNvPr>
          <p:cNvSpPr txBox="1"/>
          <p:nvPr/>
        </p:nvSpPr>
        <p:spPr>
          <a:xfrm>
            <a:off x="5266190" y="2027631"/>
            <a:ext cx="6239190" cy="3712031"/>
          </a:xfrm>
          <a:prstGeom prst="roundRect">
            <a:avLst>
              <a:gd name="adj" fmla="val 7704"/>
            </a:avLst>
          </a:prstGeom>
          <a:noFill/>
          <a:ln>
            <a:solidFill>
              <a:srgbClr val="BDE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tlCol="0" anchor="t"/>
          <a:lstStyle>
            <a:defPPr>
              <a:defRPr lang="ru-RU"/>
            </a:defPPr>
            <a:lvl1pPr>
              <a:defRPr i="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ru-RU" altLang="ru-RU" i="1" dirty="0">
              <a:solidFill>
                <a:srgbClr val="00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BD3F2C34-CF37-44DC-88F3-0362D2D09148}"/>
              </a:ext>
            </a:extLst>
          </p:cNvPr>
          <p:cNvSpPr txBox="1"/>
          <p:nvPr/>
        </p:nvSpPr>
        <p:spPr>
          <a:xfrm>
            <a:off x="5343525" y="1955800"/>
            <a:ext cx="6239190" cy="3712031"/>
          </a:xfrm>
          <a:prstGeom prst="roundRect">
            <a:avLst>
              <a:gd name="adj" fmla="val 7704"/>
            </a:avLst>
          </a:prstGeom>
          <a:solidFill>
            <a:srgbClr val="FBDF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tlCol="0" anchor="t"/>
          <a:lstStyle>
            <a:defPPr>
              <a:defRPr lang="ru-RU"/>
            </a:defPPr>
            <a:lvl1pPr>
              <a:defRPr i="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altLang="ru-RU" b="1" i="1" dirty="0">
                <a:solidFill>
                  <a:srgbClr val="000000"/>
                </a:solidFill>
                <a:latin typeface="PT Sans" panose="020B0503020203020204" pitchFamily="34" charset="-52"/>
              </a:rPr>
              <a:t>Что же такое статическое электричество?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0" i="1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Любой предмет живой или неживой природы состоит из различных веществ. А каждое вещество, в свою очередь, из мельчайших частиц, которые можно рассмотреть только под микроскопом </a:t>
            </a:r>
            <a:r>
              <a:rPr kumimoji="0" lang="ru-RU" altLang="ru-RU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—</a:t>
            </a:r>
            <a:r>
              <a:rPr kumimoji="0" lang="ru-RU" altLang="ru-RU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это атомы</a:t>
            </a:r>
            <a:r>
              <a:rPr kumimoji="0" lang="ru-RU" altLang="ru-RU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i="1" dirty="0">
              <a:solidFill>
                <a:srgbClr val="000000"/>
              </a:solidFill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i="1" dirty="0">
                <a:solidFill>
                  <a:srgbClr val="000000"/>
                </a:solidFill>
              </a:rPr>
              <a:t>Основную массу атома представляет </a:t>
            </a:r>
            <a:r>
              <a:rPr lang="ru-RU" altLang="ru-RU" b="1" i="1" dirty="0">
                <a:solidFill>
                  <a:srgbClr val="000000"/>
                </a:solidFill>
              </a:rPr>
              <a:t>ядро</a:t>
            </a:r>
            <a:r>
              <a:rPr lang="ru-RU" altLang="ru-RU" i="1" dirty="0">
                <a:solidFill>
                  <a:srgbClr val="000000"/>
                </a:solidFill>
              </a:rPr>
              <a:t>, внутри которого находятся частицы двух видов.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i="1" dirty="0">
                <a:solidFill>
                  <a:srgbClr val="000000"/>
                </a:solidFill>
              </a:rPr>
              <a:t>Одни из них имеют положительный заряд — это </a:t>
            </a:r>
            <a:r>
              <a:rPr lang="ru-RU" altLang="ru-RU" b="1" i="1" dirty="0">
                <a:solidFill>
                  <a:srgbClr val="000000"/>
                </a:solidFill>
              </a:rPr>
              <a:t>протоны</a:t>
            </a:r>
            <a:r>
              <a:rPr lang="ru-RU" altLang="ru-RU" i="1" dirty="0">
                <a:solidFill>
                  <a:srgbClr val="000000"/>
                </a:solidFill>
              </a:rPr>
              <a:t>, а вторые - </a:t>
            </a:r>
            <a:r>
              <a:rPr lang="ru-RU" altLang="ru-RU" b="1" i="1" dirty="0">
                <a:solidFill>
                  <a:srgbClr val="000000"/>
                </a:solidFill>
              </a:rPr>
              <a:t>нейтроны</a:t>
            </a:r>
            <a:r>
              <a:rPr lang="ru-RU" altLang="ru-RU" i="1" dirty="0">
                <a:solidFill>
                  <a:srgbClr val="000000"/>
                </a:solidFill>
              </a:rPr>
              <a:t>, эти частицы не имеют заряда.</a:t>
            </a:r>
          </a:p>
        </p:txBody>
      </p:sp>
      <p:pic>
        <p:nvPicPr>
          <p:cNvPr id="38" name="Рисунок 37">
            <a:extLst>
              <a:ext uri="{FF2B5EF4-FFF2-40B4-BE49-F238E27FC236}">
                <a16:creationId xmlns="" xmlns:a16="http://schemas.microsoft.com/office/drawing/2014/main" id="{217D9BC5-3B43-41C6-9EC4-0EDECAA8DC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46148" y="5571275"/>
            <a:ext cx="7143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138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BDE5E9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8EB43ECC-CAE8-433F-9022-52D0301465A7}"/>
              </a:ext>
            </a:extLst>
          </p:cNvPr>
          <p:cNvSpPr txBox="1"/>
          <p:nvPr/>
        </p:nvSpPr>
        <p:spPr>
          <a:xfrm>
            <a:off x="1866900" y="2641599"/>
            <a:ext cx="7363294" cy="2260600"/>
          </a:xfrm>
          <a:prstGeom prst="roundRect">
            <a:avLst>
              <a:gd name="adj" fmla="val 7704"/>
            </a:avLst>
          </a:prstGeom>
          <a:solidFill>
            <a:schemeClr val="bg1"/>
          </a:solidFill>
          <a:ln>
            <a:solidFill>
              <a:srgbClr val="BDE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>
              <a:defRPr i="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ru-RU" i="1" dirty="0">
              <a:solidFill>
                <a:schemeClr val="tx1"/>
              </a:solidFill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8D6FADA3-5E1D-46E0-9544-19F5CC32CD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7200" b="93600" l="62267" r="83700">
                        <a14:foregroundMark x1="74900" y1="75650" x2="74900" y2="75650"/>
                        <a14:foregroundMark x1="72567" y1="75300" x2="72567" y2="75300"/>
                        <a14:foregroundMark x1="72867" y1="81000" x2="72867" y2="81000"/>
                        <a14:foregroundMark x1="75133" y1="82200" x2="75133" y2="82200"/>
                        <a14:foregroundMark x1="75767" y1="79050" x2="75767" y2="79050"/>
                        <a14:foregroundMark x1="64333" y1="68250" x2="64333" y2="68250"/>
                        <a14:foregroundMark x1="64367" y1="64000" x2="64367" y2="64000"/>
                        <a14:foregroundMark x1="69467" y1="67050" x2="69467" y2="67050"/>
                        <a14:foregroundMark x1="71100" y1="66900" x2="71100" y2="66900"/>
                        <a14:foregroundMark x1="71833" y1="69950" x2="71833" y2="69950"/>
                        <a14:foregroundMark x1="68733" y1="70100" x2="68733" y2="70100"/>
                        <a14:foregroundMark x1="70600" y1="72050" x2="70600" y2="72050"/>
                        <a14:foregroundMark x1="70633" y1="73300" x2="70633" y2="73300"/>
                        <a14:foregroundMark x1="70367" y1="75550" x2="70367" y2="75550"/>
                        <a14:foregroundMark x1="64667" y1="67250" x2="64667" y2="67250"/>
                        <a14:foregroundMark x1="66467" y1="61200" x2="66467" y2="61200"/>
                      </a14:backgroundRemoval>
                    </a14:imgEffect>
                  </a14:imgLayer>
                </a14:imgProps>
              </a:ext>
            </a:extLst>
          </a:blip>
          <a:srcRect l="62272" t="56600" r="15605" b="3400"/>
          <a:stretch/>
        </p:blipFill>
        <p:spPr>
          <a:xfrm>
            <a:off x="1026160" y="3962400"/>
            <a:ext cx="2275840" cy="2743200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="" xmlns:a16="http://schemas.microsoft.com/office/drawing/2014/main" id="{16825022-D21B-4965-A765-4F0B648B2654}"/>
              </a:ext>
            </a:extLst>
          </p:cNvPr>
          <p:cNvSpPr/>
          <p:nvPr/>
        </p:nvSpPr>
        <p:spPr>
          <a:xfrm>
            <a:off x="3378200" y="143413"/>
            <a:ext cx="7569200" cy="699784"/>
          </a:xfrm>
          <a:prstGeom prst="roundRect">
            <a:avLst>
              <a:gd name="adj" fmla="val 50000"/>
            </a:avLst>
          </a:prstGeom>
          <a:solidFill>
            <a:srgbClr val="59BFC7">
              <a:alpha val="40000"/>
            </a:srgb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cxnSp>
        <p:nvCxnSpPr>
          <p:cNvPr id="8" name="Соединитель: уступ 7">
            <a:extLst>
              <a:ext uri="{FF2B5EF4-FFF2-40B4-BE49-F238E27FC236}">
                <a16:creationId xmlns="" xmlns:a16="http://schemas.microsoft.com/office/drawing/2014/main" id="{25E528E2-2EA0-4D2D-A70B-E46EFF4929ED}"/>
              </a:ext>
            </a:extLst>
          </p:cNvPr>
          <p:cNvCxnSpPr>
            <a:cxnSpLocks/>
            <a:stCxn id="7" idx="3"/>
            <a:endCxn id="9" idx="3"/>
          </p:cNvCxnSpPr>
          <p:nvPr/>
        </p:nvCxnSpPr>
        <p:spPr>
          <a:xfrm flipH="1">
            <a:off x="9423715" y="493305"/>
            <a:ext cx="1523685" cy="3100795"/>
          </a:xfrm>
          <a:prstGeom prst="bentConnector3">
            <a:avLst>
              <a:gd name="adj1" fmla="val -48343"/>
            </a:avLst>
          </a:prstGeom>
          <a:ln w="44450" cap="rnd" cmpd="sng" algn="ctr">
            <a:solidFill>
              <a:srgbClr val="97D2C9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BE5524B0-582D-471D-99A2-386B9742D6A9}"/>
              </a:ext>
            </a:extLst>
          </p:cNvPr>
          <p:cNvSpPr txBox="1"/>
          <p:nvPr/>
        </p:nvSpPr>
        <p:spPr>
          <a:xfrm>
            <a:off x="3665617" y="262472"/>
            <a:ext cx="710398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ЭТАП </a:t>
            </a: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&gt;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Практическое исследование проблемы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F0CA3D03-4F2A-4B90-A8E3-5C5548DF119F}"/>
              </a:ext>
            </a:extLst>
          </p:cNvPr>
          <p:cNvSpPr txBox="1"/>
          <p:nvPr/>
        </p:nvSpPr>
        <p:spPr>
          <a:xfrm>
            <a:off x="2060420" y="2463800"/>
            <a:ext cx="7363295" cy="2260600"/>
          </a:xfrm>
          <a:prstGeom prst="roundRect">
            <a:avLst>
              <a:gd name="adj" fmla="val 7704"/>
            </a:avLst>
          </a:prstGeom>
          <a:solidFill>
            <a:srgbClr val="FBDF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72000" rIns="252000" rtlCol="0" anchor="ctr"/>
          <a:lstStyle>
            <a:defPPr>
              <a:defRPr lang="ru-RU"/>
            </a:defPPr>
            <a:lvl1pPr>
              <a:defRPr i="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just">
              <a:spcAft>
                <a:spcPts val="600"/>
              </a:spcAft>
            </a:pPr>
            <a:r>
              <a:rPr lang="ru-RU" sz="2200" i="1" dirty="0">
                <a:solidFill>
                  <a:srgbClr val="000000"/>
                </a:solidFill>
                <a:effectLst/>
                <a:latin typeface="Calibri "/>
                <a:ea typeface="Times New Roman" panose="02020603050405020304" pitchFamily="18" charset="0"/>
              </a:rPr>
              <a:t>  Чтобы понять, как получается статическое электричество, необходимо провести опыты. В этом нам помогли родители. </a:t>
            </a:r>
          </a:p>
          <a:p>
            <a:pPr algn="just">
              <a:spcAft>
                <a:spcPts val="600"/>
              </a:spcAft>
            </a:pPr>
            <a:r>
              <a:rPr lang="ru-RU" sz="2200" i="1" dirty="0">
                <a:solidFill>
                  <a:srgbClr val="000000"/>
                </a:solidFill>
                <a:effectLst/>
                <a:latin typeface="Calibri "/>
                <a:ea typeface="Times New Roman" panose="02020603050405020304" pitchFamily="18" charset="0"/>
              </a:rPr>
              <a:t>  Они подобрали опыты и необходимый материал,</a:t>
            </a:r>
            <a:r>
              <a:rPr lang="ru-RU" sz="2200" i="1" dirty="0">
                <a:solidFill>
                  <a:srgbClr val="000000"/>
                </a:solidFill>
                <a:latin typeface="Calibri "/>
                <a:ea typeface="Times New Roman" panose="02020603050405020304" pitchFamily="18" charset="0"/>
              </a:rPr>
              <a:t> и мы</a:t>
            </a:r>
            <a:r>
              <a:rPr lang="ru-RU" sz="2200" i="1" dirty="0">
                <a:solidFill>
                  <a:srgbClr val="000000"/>
                </a:solidFill>
                <a:effectLst/>
                <a:latin typeface="Calibri "/>
                <a:ea typeface="Times New Roman" panose="02020603050405020304" pitchFamily="18" charset="0"/>
              </a:rPr>
              <a:t> приступили к интересным исследованиям.</a:t>
            </a:r>
            <a:endParaRPr lang="ru-RU" sz="2200" i="1" dirty="0">
              <a:effectLst/>
              <a:latin typeface="Calibri "/>
              <a:ea typeface="Times New Roman" panose="02020603050405020304" pitchFamily="18" charset="0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22B53B5C-A0EF-4275-9E29-3F2136B431B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084" b="34973" l="65544" r="75026">
                        <a14:foregroundMark x1="68633" y1="27800" x2="68633" y2="27800"/>
                      </a14:backgroundRemoval>
                    </a14:imgEffect>
                  </a14:imgLayer>
                </a14:imgProps>
              </a:ext>
            </a:extLst>
          </a:blip>
          <a:srcRect l="64359" t="21598" r="23789" b="63541"/>
          <a:stretch/>
        </p:blipFill>
        <p:spPr>
          <a:xfrm>
            <a:off x="8227040" y="4377643"/>
            <a:ext cx="1219200" cy="101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2385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ECC50EA7-F0BD-4180-98C2-A382733E7314}"/>
              </a:ext>
            </a:extLst>
          </p:cNvPr>
          <p:cNvSpPr txBox="1"/>
          <p:nvPr/>
        </p:nvSpPr>
        <p:spPr>
          <a:xfrm>
            <a:off x="609285" y="2406845"/>
            <a:ext cx="7551246" cy="1745024"/>
          </a:xfrm>
          <a:prstGeom prst="roundRect">
            <a:avLst>
              <a:gd name="adj" fmla="val 7704"/>
            </a:avLst>
          </a:prstGeom>
          <a:solidFill>
            <a:schemeClr val="bg1"/>
          </a:solidFill>
          <a:ln>
            <a:solidFill>
              <a:srgbClr val="59BF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>
              <a:defRPr i="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24" name="Параллелограмм 26">
            <a:extLst>
              <a:ext uri="{FF2B5EF4-FFF2-40B4-BE49-F238E27FC236}">
                <a16:creationId xmlns="" xmlns:a16="http://schemas.microsoft.com/office/drawing/2014/main" id="{A1AD23DE-1AF1-4BF9-A372-20B5407CCE68}"/>
              </a:ext>
            </a:extLst>
          </p:cNvPr>
          <p:cNvSpPr/>
          <p:nvPr/>
        </p:nvSpPr>
        <p:spPr>
          <a:xfrm>
            <a:off x="406231" y="2305939"/>
            <a:ext cx="3213267" cy="514944"/>
          </a:xfrm>
          <a:custGeom>
            <a:avLst/>
            <a:gdLst>
              <a:gd name="connsiteX0" fmla="*/ 0 w 1772822"/>
              <a:gd name="connsiteY0" fmla="*/ 470734 h 470734"/>
              <a:gd name="connsiteX1" fmla="*/ 117684 w 1772822"/>
              <a:gd name="connsiteY1" fmla="*/ 0 h 470734"/>
              <a:gd name="connsiteX2" fmla="*/ 1772822 w 1772822"/>
              <a:gd name="connsiteY2" fmla="*/ 0 h 470734"/>
              <a:gd name="connsiteX3" fmla="*/ 1655139 w 1772822"/>
              <a:gd name="connsiteY3" fmla="*/ 470734 h 470734"/>
              <a:gd name="connsiteX4" fmla="*/ 0 w 1772822"/>
              <a:gd name="connsiteY4" fmla="*/ 470734 h 470734"/>
              <a:gd name="connsiteX0" fmla="*/ 98216 w 1655138"/>
              <a:gd name="connsiteY0" fmla="*/ 445334 h 470734"/>
              <a:gd name="connsiteX1" fmla="*/ 0 w 1655138"/>
              <a:gd name="connsiteY1" fmla="*/ 0 h 470734"/>
              <a:gd name="connsiteX2" fmla="*/ 1655138 w 1655138"/>
              <a:gd name="connsiteY2" fmla="*/ 0 h 470734"/>
              <a:gd name="connsiteX3" fmla="*/ 1537455 w 1655138"/>
              <a:gd name="connsiteY3" fmla="*/ 470734 h 470734"/>
              <a:gd name="connsiteX4" fmla="*/ 98216 w 1655138"/>
              <a:gd name="connsiteY4" fmla="*/ 445334 h 470734"/>
              <a:gd name="connsiteX0" fmla="*/ 174416 w 1731338"/>
              <a:gd name="connsiteY0" fmla="*/ 483434 h 508834"/>
              <a:gd name="connsiteX1" fmla="*/ 0 w 1731338"/>
              <a:gd name="connsiteY1" fmla="*/ 0 h 508834"/>
              <a:gd name="connsiteX2" fmla="*/ 1731338 w 1731338"/>
              <a:gd name="connsiteY2" fmla="*/ 38100 h 508834"/>
              <a:gd name="connsiteX3" fmla="*/ 1613655 w 1731338"/>
              <a:gd name="connsiteY3" fmla="*/ 508834 h 508834"/>
              <a:gd name="connsiteX4" fmla="*/ 174416 w 1731338"/>
              <a:gd name="connsiteY4" fmla="*/ 483434 h 508834"/>
              <a:gd name="connsiteX0" fmla="*/ 174416 w 1642438"/>
              <a:gd name="connsiteY0" fmla="*/ 483434 h 508834"/>
              <a:gd name="connsiteX1" fmla="*/ 0 w 1642438"/>
              <a:gd name="connsiteY1" fmla="*/ 0 h 508834"/>
              <a:gd name="connsiteX2" fmla="*/ 1642438 w 1642438"/>
              <a:gd name="connsiteY2" fmla="*/ 38100 h 508834"/>
              <a:gd name="connsiteX3" fmla="*/ 1613655 w 1642438"/>
              <a:gd name="connsiteY3" fmla="*/ 508834 h 508834"/>
              <a:gd name="connsiteX4" fmla="*/ 174416 w 1642438"/>
              <a:gd name="connsiteY4" fmla="*/ 483434 h 508834"/>
              <a:gd name="connsiteX0" fmla="*/ 174416 w 1642438"/>
              <a:gd name="connsiteY0" fmla="*/ 483434 h 496134"/>
              <a:gd name="connsiteX1" fmla="*/ 0 w 1642438"/>
              <a:gd name="connsiteY1" fmla="*/ 0 h 496134"/>
              <a:gd name="connsiteX2" fmla="*/ 1642438 w 1642438"/>
              <a:gd name="connsiteY2" fmla="*/ 38100 h 496134"/>
              <a:gd name="connsiteX3" fmla="*/ 1499355 w 1642438"/>
              <a:gd name="connsiteY3" fmla="*/ 496134 h 496134"/>
              <a:gd name="connsiteX4" fmla="*/ 174416 w 1642438"/>
              <a:gd name="connsiteY4" fmla="*/ 483434 h 496134"/>
              <a:gd name="connsiteX0" fmla="*/ 72816 w 1642438"/>
              <a:gd name="connsiteY0" fmla="*/ 534234 h 534234"/>
              <a:gd name="connsiteX1" fmla="*/ 0 w 1642438"/>
              <a:gd name="connsiteY1" fmla="*/ 0 h 534234"/>
              <a:gd name="connsiteX2" fmla="*/ 1642438 w 1642438"/>
              <a:gd name="connsiteY2" fmla="*/ 38100 h 534234"/>
              <a:gd name="connsiteX3" fmla="*/ 1499355 w 1642438"/>
              <a:gd name="connsiteY3" fmla="*/ 496134 h 534234"/>
              <a:gd name="connsiteX4" fmla="*/ 72816 w 1642438"/>
              <a:gd name="connsiteY4" fmla="*/ 534234 h 53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38" h="534234">
                <a:moveTo>
                  <a:pt x="72816" y="534234"/>
                </a:moveTo>
                <a:lnTo>
                  <a:pt x="0" y="0"/>
                </a:lnTo>
                <a:lnTo>
                  <a:pt x="1642438" y="38100"/>
                </a:lnTo>
                <a:lnTo>
                  <a:pt x="1499355" y="496134"/>
                </a:lnTo>
                <a:lnTo>
                  <a:pt x="72816" y="534234"/>
                </a:lnTo>
                <a:close/>
              </a:path>
            </a:pathLst>
          </a:custGeom>
          <a:solidFill>
            <a:srgbClr val="FBDF96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18EFD72-6125-4E55-954E-698604CAB2AC}"/>
              </a:ext>
            </a:extLst>
          </p:cNvPr>
          <p:cNvSpPr txBox="1"/>
          <p:nvPr/>
        </p:nvSpPr>
        <p:spPr>
          <a:xfrm>
            <a:off x="735881" y="2407883"/>
            <a:ext cx="7108010" cy="1579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1800" b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Описание эксперимента: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PT Sans" panose="020B0503020203020204" pitchFamily="34" charset="-52"/>
                <a:ea typeface="Times New Roman" panose="02020603050405020304" pitchFamily="18" charset="0"/>
              </a:rPr>
              <a:t>Заранее в стеклянной колбе разместим на скотч привязанную на нитку зубочистку. </a:t>
            </a:r>
            <a:r>
              <a:rPr lang="ru-RU" sz="18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Потрём шерстяной тканью палочку и поднесём к колбе. </a:t>
            </a:r>
            <a:r>
              <a:rPr lang="ru-RU" sz="1800" i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Что происходит? Зубочистка начинает двигаться на нитке. Убираем палочку – зубочистка </a:t>
            </a:r>
            <a:r>
              <a:rPr lang="ru-RU" i="1" dirty="0">
                <a:solidFill>
                  <a:srgbClr val="000000"/>
                </a:solidFill>
                <a:latin typeface="PT Sans" panose="020B0503020203020204" pitchFamily="34" charset="-52"/>
                <a:ea typeface="Times New Roman" panose="02020603050405020304" pitchFamily="18" charset="0"/>
              </a:rPr>
              <a:t>не двигается</a:t>
            </a:r>
            <a:r>
              <a:rPr lang="ru-RU" sz="1800" i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="" xmlns:a16="http://schemas.microsoft.com/office/drawing/2014/main" id="{62CAAD4E-EBCC-4B92-942C-7DD2A60D1A7A}"/>
              </a:ext>
            </a:extLst>
          </p:cNvPr>
          <p:cNvSpPr/>
          <p:nvPr/>
        </p:nvSpPr>
        <p:spPr>
          <a:xfrm>
            <a:off x="228602" y="143413"/>
            <a:ext cx="8877298" cy="699784"/>
          </a:xfrm>
          <a:prstGeom prst="roundRect">
            <a:avLst>
              <a:gd name="adj" fmla="val 50000"/>
            </a:avLst>
          </a:prstGeom>
          <a:solidFill>
            <a:srgbClr val="7030A0">
              <a:alpha val="40000"/>
            </a:srgb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cxnSp>
        <p:nvCxnSpPr>
          <p:cNvPr id="7" name="Соединитель: уступ 6">
            <a:extLst>
              <a:ext uri="{FF2B5EF4-FFF2-40B4-BE49-F238E27FC236}">
                <a16:creationId xmlns="" xmlns:a16="http://schemas.microsoft.com/office/drawing/2014/main" id="{1A27EAA5-EA28-49E5-B86F-FC74A71C09CA}"/>
              </a:ext>
            </a:extLst>
          </p:cNvPr>
          <p:cNvCxnSpPr>
            <a:cxnSpLocks/>
            <a:stCxn id="6" idx="3"/>
            <a:endCxn id="17" idx="3"/>
          </p:cNvCxnSpPr>
          <p:nvPr/>
        </p:nvCxnSpPr>
        <p:spPr>
          <a:xfrm>
            <a:off x="9105900" y="493305"/>
            <a:ext cx="2476815" cy="5059250"/>
          </a:xfrm>
          <a:prstGeom prst="bentConnector3">
            <a:avLst>
              <a:gd name="adj1" fmla="val 109230"/>
            </a:avLst>
          </a:prstGeom>
          <a:ln w="44450" cap="rnd" cmpd="sng" algn="ctr">
            <a:solidFill>
              <a:srgbClr val="C6ACD9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41744F0C-C366-4699-B4CC-F9FC38405236}"/>
              </a:ext>
            </a:extLst>
          </p:cNvPr>
          <p:cNvSpPr txBox="1"/>
          <p:nvPr/>
        </p:nvSpPr>
        <p:spPr>
          <a:xfrm>
            <a:off x="444500" y="262472"/>
            <a:ext cx="847090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ОПЫТ 1 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&gt;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 заставить зубочистку двигаться, не прикасаясь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72475908-3297-4067-B6FD-7B04C1C490B1}"/>
              </a:ext>
            </a:extLst>
          </p:cNvPr>
          <p:cNvSpPr txBox="1"/>
          <p:nvPr/>
        </p:nvSpPr>
        <p:spPr>
          <a:xfrm>
            <a:off x="769165" y="968202"/>
            <a:ext cx="692703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PT Sans" panose="020B0503020203020204" pitchFamily="34" charset="-52"/>
                <a:cs typeface="Times New Roman" panose="02020603050405020304" pitchFamily="18" charset="0"/>
              </a:rPr>
              <a:t>Цель: </a:t>
            </a:r>
            <a:r>
              <a:rPr lang="ru-RU" dirty="0">
                <a:solidFill>
                  <a:srgbClr val="000000"/>
                </a:solidFill>
                <a:latin typeface="PT Sans" panose="020B0503020203020204" pitchFamily="34" charset="-52"/>
                <a:cs typeface="Times New Roman" panose="02020603050405020304" pitchFamily="18" charset="0"/>
              </a:rPr>
              <a:t>Узнать о положительно и отрицательно заряженных частицах, используя несколько основных предметов, которые мы часто используем в быту.</a:t>
            </a:r>
            <a:endParaRPr lang="ru-RU" sz="2000" dirty="0">
              <a:solidFill>
                <a:srgbClr val="000000"/>
              </a:solidFill>
              <a:latin typeface="PT Sans" panose="020B0503020203020204" pitchFamily="34" charset="-52"/>
              <a:cs typeface="Times New Roman" panose="02020603050405020304" pitchFamily="18" charset="0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69A1632B-36E2-4E88-821A-50D516D6CE7E}"/>
              </a:ext>
            </a:extLst>
          </p:cNvPr>
          <p:cNvCxnSpPr>
            <a:cxnSpLocks/>
          </p:cNvCxnSpPr>
          <p:nvPr/>
        </p:nvCxnSpPr>
        <p:spPr>
          <a:xfrm>
            <a:off x="670843" y="968202"/>
            <a:ext cx="0" cy="1015663"/>
          </a:xfrm>
          <a:prstGeom prst="line">
            <a:avLst/>
          </a:prstGeom>
          <a:ln w="50800" cmpd="sng">
            <a:solidFill>
              <a:srgbClr val="FAC3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4C58224A-2CC1-443A-B460-4D7F84FF28FE}"/>
              </a:ext>
            </a:extLst>
          </p:cNvPr>
          <p:cNvSpPr txBox="1"/>
          <p:nvPr/>
        </p:nvSpPr>
        <p:spPr>
          <a:xfrm>
            <a:off x="735881" y="4516934"/>
            <a:ext cx="7191958" cy="18569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1800" b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Вывод: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Натирая </a:t>
            </a:r>
            <a:r>
              <a:rPr lang="ru-RU" dirty="0">
                <a:solidFill>
                  <a:srgbClr val="000000"/>
                </a:solidFill>
                <a:latin typeface="PT Sans" panose="020B0503020203020204" pitchFamily="34" charset="-52"/>
                <a:ea typeface="Times New Roman" panose="02020603050405020304" pitchFamily="18" charset="0"/>
              </a:rPr>
              <a:t>палочку </a:t>
            </a:r>
            <a:r>
              <a:rPr lang="ru-RU" sz="18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шерстяной тканью, мы создаём на ней статическое электричество. Оно включает в себя отрицательно и положительно заряженные частицы. Когда мы подносим палочку к стеклу, </a:t>
            </a:r>
            <a:r>
              <a:rPr lang="ru-RU" dirty="0">
                <a:solidFill>
                  <a:srgbClr val="000000"/>
                </a:solidFill>
                <a:latin typeface="PT Sans" panose="020B0503020203020204" pitchFamily="34" charset="-52"/>
                <a:ea typeface="Times New Roman" panose="02020603050405020304" pitchFamily="18" charset="0"/>
              </a:rPr>
              <a:t>оно</a:t>
            </a:r>
            <a:r>
              <a:rPr lang="ru-RU" sz="18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 проводит заряд и зубочистка заряжается отрицательно и начинает притягиваться к палочке, тем самым двигается. 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DB271731-00A7-41BC-A057-1F48FF02B7AF}"/>
              </a:ext>
            </a:extLst>
          </p:cNvPr>
          <p:cNvSpPr txBox="1"/>
          <p:nvPr/>
        </p:nvSpPr>
        <p:spPr>
          <a:xfrm>
            <a:off x="8369296" y="4579305"/>
            <a:ext cx="3213419" cy="1946500"/>
          </a:xfrm>
          <a:prstGeom prst="roundRect">
            <a:avLst>
              <a:gd name="adj" fmla="val 7704"/>
            </a:avLst>
          </a:prstGeom>
          <a:solidFill>
            <a:srgbClr val="FBDF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72000" rIns="252000" rtlCol="0" anchor="ctr"/>
          <a:lstStyle>
            <a:defPPr>
              <a:defRPr lang="ru-RU"/>
            </a:defPPr>
            <a:lvl1pPr>
              <a:defRPr i="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just">
              <a:spcAft>
                <a:spcPts val="750"/>
              </a:spcAft>
            </a:pPr>
            <a:endParaRPr lang="ru-RU" sz="2200" i="1" dirty="0">
              <a:effectLst/>
              <a:latin typeface="Calibri "/>
              <a:ea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A4E90C3C-C8A9-44F4-88B2-70E7422E7100}"/>
              </a:ext>
            </a:extLst>
          </p:cNvPr>
          <p:cNvSpPr txBox="1"/>
          <p:nvPr/>
        </p:nvSpPr>
        <p:spPr>
          <a:xfrm>
            <a:off x="8521856" y="4552061"/>
            <a:ext cx="2908298" cy="1918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ru-RU" sz="1400" b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Материал и оборудование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400" i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Зубочистка</a:t>
            </a:r>
          </a:p>
          <a:p>
            <a:r>
              <a:rPr lang="ru-RU" sz="1400" i="1" dirty="0">
                <a:solidFill>
                  <a:srgbClr val="000000"/>
                </a:solidFill>
                <a:latin typeface="PT Sans" panose="020B0503020203020204" pitchFamily="34" charset="-52"/>
                <a:ea typeface="Times New Roman" panose="02020603050405020304" pitchFamily="18" charset="0"/>
              </a:rPr>
              <a:t>Нитка</a:t>
            </a:r>
          </a:p>
          <a:p>
            <a:r>
              <a:rPr lang="ru-RU" sz="1400" i="1" dirty="0">
                <a:solidFill>
                  <a:srgbClr val="000000"/>
                </a:solidFill>
                <a:latin typeface="PT Sans" panose="020B0503020203020204" pitchFamily="34" charset="-52"/>
                <a:ea typeface="Times New Roman" panose="02020603050405020304" pitchFamily="18" charset="0"/>
              </a:rPr>
              <a:t>Скотч </a:t>
            </a:r>
          </a:p>
          <a:p>
            <a:r>
              <a:rPr lang="ru-RU" sz="1400" i="1" dirty="0">
                <a:solidFill>
                  <a:srgbClr val="000000"/>
                </a:solidFill>
                <a:latin typeface="PT Sans" panose="020B0503020203020204" pitchFamily="34" charset="-52"/>
                <a:ea typeface="Times New Roman" panose="02020603050405020304" pitchFamily="18" charset="0"/>
              </a:rPr>
              <a:t>Стеклянная колба </a:t>
            </a:r>
          </a:p>
          <a:p>
            <a:r>
              <a:rPr lang="ru-RU" sz="1400" i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Пластмассовая </a:t>
            </a:r>
            <a:r>
              <a:rPr lang="ru-RU" sz="1400" i="1" dirty="0" smtClean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палочка</a:t>
            </a:r>
            <a:endParaRPr lang="ru-RU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400" i="1" dirty="0">
                <a:solidFill>
                  <a:srgbClr val="000000"/>
                </a:solidFill>
                <a:latin typeface="PT Sans" panose="020B0503020203020204" pitchFamily="34" charset="-52"/>
                <a:ea typeface="Times New Roman" panose="02020603050405020304" pitchFamily="18" charset="0"/>
              </a:rPr>
              <a:t>Шерстяная </a:t>
            </a:r>
            <a:r>
              <a:rPr lang="ru-RU" sz="1400" i="1" dirty="0" smtClean="0">
                <a:solidFill>
                  <a:srgbClr val="000000"/>
                </a:solidFill>
                <a:latin typeface="PT Sans" panose="020B0503020203020204" pitchFamily="34" charset="-52"/>
                <a:ea typeface="Times New Roman" panose="02020603050405020304" pitchFamily="18" charset="0"/>
              </a:rPr>
              <a:t>ткань</a:t>
            </a:r>
            <a:r>
              <a:rPr lang="ru-RU" sz="1400" i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 </a:t>
            </a:r>
            <a:endParaRPr lang="ru-RU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D37F8699-8667-476C-B275-7054661951F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084" b="34973" l="65544" r="75026">
                        <a14:foregroundMark x1="68633" y1="27800" x2="68633" y2="27800"/>
                      </a14:backgroundRemoval>
                    </a14:imgEffect>
                  </a14:imgLayer>
                </a14:imgProps>
              </a:ext>
            </a:extLst>
          </a:blip>
          <a:srcRect l="64359" t="21598" r="23789" b="63541"/>
          <a:stretch/>
        </p:blipFill>
        <p:spPr>
          <a:xfrm rot="21281843">
            <a:off x="10471765" y="5838825"/>
            <a:ext cx="1219200" cy="1019175"/>
          </a:xfrm>
          <a:prstGeom prst="rect">
            <a:avLst/>
          </a:prstGeom>
        </p:spPr>
      </p:pic>
      <p:cxnSp>
        <p:nvCxnSpPr>
          <p:cNvPr id="22" name="Прямая соединительная линия 21">
            <a:extLst>
              <a:ext uri="{FF2B5EF4-FFF2-40B4-BE49-F238E27FC236}">
                <a16:creationId xmlns="" xmlns:a16="http://schemas.microsoft.com/office/drawing/2014/main" id="{6D0B4758-72FF-49E5-BE2D-5C37D660B242}"/>
              </a:ext>
            </a:extLst>
          </p:cNvPr>
          <p:cNvCxnSpPr>
            <a:cxnSpLocks/>
          </p:cNvCxnSpPr>
          <p:nvPr/>
        </p:nvCxnSpPr>
        <p:spPr>
          <a:xfrm>
            <a:off x="8160531" y="3542901"/>
            <a:ext cx="1556658" cy="0"/>
          </a:xfrm>
          <a:prstGeom prst="line">
            <a:avLst/>
          </a:prstGeom>
          <a:ln w="50800" cmpd="sng">
            <a:solidFill>
              <a:srgbClr val="59B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="" xmlns:a16="http://schemas.microsoft.com/office/drawing/2014/main" id="{E571B071-27F2-41D6-8DB4-6693B7BACD96}"/>
              </a:ext>
            </a:extLst>
          </p:cNvPr>
          <p:cNvCxnSpPr>
            <a:cxnSpLocks/>
          </p:cNvCxnSpPr>
          <p:nvPr/>
        </p:nvCxnSpPr>
        <p:spPr>
          <a:xfrm>
            <a:off x="855612" y="4858122"/>
            <a:ext cx="742950" cy="0"/>
          </a:xfrm>
          <a:prstGeom prst="line">
            <a:avLst/>
          </a:prstGeom>
          <a:ln w="38100" cmpd="sng">
            <a:solidFill>
              <a:srgbClr val="59B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>
            <a:extLst>
              <a:ext uri="{FF2B5EF4-FFF2-40B4-BE49-F238E27FC236}">
                <a16:creationId xmlns="" xmlns:a16="http://schemas.microsoft.com/office/drawing/2014/main" id="{89CBEA96-3501-4C68-B41D-0248B5B01D43}"/>
              </a:ext>
            </a:extLst>
          </p:cNvPr>
          <p:cNvCxnSpPr>
            <a:cxnSpLocks/>
          </p:cNvCxnSpPr>
          <p:nvPr/>
        </p:nvCxnSpPr>
        <p:spPr>
          <a:xfrm>
            <a:off x="8004175" y="1025352"/>
            <a:ext cx="4187825" cy="0"/>
          </a:xfrm>
          <a:prstGeom prst="line">
            <a:avLst/>
          </a:prstGeom>
          <a:ln w="50800" cmpd="sng">
            <a:solidFill>
              <a:srgbClr val="59B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="" xmlns:a16="http://schemas.microsoft.com/office/drawing/2014/main" id="{9D7061AD-AE4E-49E0-8F2D-78B4B48FCAEC}"/>
              </a:ext>
            </a:extLst>
          </p:cNvPr>
          <p:cNvCxnSpPr>
            <a:cxnSpLocks/>
          </p:cNvCxnSpPr>
          <p:nvPr/>
        </p:nvCxnSpPr>
        <p:spPr>
          <a:xfrm>
            <a:off x="9791623" y="3542901"/>
            <a:ext cx="134972" cy="0"/>
          </a:xfrm>
          <a:prstGeom prst="line">
            <a:avLst/>
          </a:prstGeom>
          <a:ln w="50800" cmpd="sng">
            <a:solidFill>
              <a:srgbClr val="59B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Мультимедиа1">
            <a:hlinkClick r:id="" action="ppaction://media"/>
            <a:extLst>
              <a:ext uri="{FF2B5EF4-FFF2-40B4-BE49-F238E27FC236}">
                <a16:creationId xmlns="" xmlns:a16="http://schemas.microsoft.com/office/drawing/2014/main" id="{2422A29F-6CC1-45ED-A38A-0ADE71D0DED9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43733.3222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11675" y="1106118"/>
            <a:ext cx="4176000" cy="234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497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5A1ACBAB-BFB8-43FB-B31F-92AC5E916D8C}"/>
              </a:ext>
            </a:extLst>
          </p:cNvPr>
          <p:cNvSpPr txBox="1"/>
          <p:nvPr/>
        </p:nvSpPr>
        <p:spPr>
          <a:xfrm>
            <a:off x="755444" y="5897766"/>
            <a:ext cx="73155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1800" b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Вывод:</a:t>
            </a:r>
            <a:r>
              <a:rPr lang="ru-RU" sz="18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 </a:t>
            </a:r>
            <a:r>
              <a:rPr lang="ru-RU" sz="1800" dirty="0" smtClean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разноименные </a:t>
            </a:r>
            <a:r>
              <a:rPr lang="ru-RU" sz="18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статические заряды притягиваются друг к другу, а одноименные отталкиваются. 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="" xmlns:a16="http://schemas.microsoft.com/office/drawing/2014/main" id="{B7550016-20E2-4306-AD18-9221056C1DD9}"/>
              </a:ext>
            </a:extLst>
          </p:cNvPr>
          <p:cNvSpPr/>
          <p:nvPr/>
        </p:nvSpPr>
        <p:spPr>
          <a:xfrm>
            <a:off x="228602" y="143413"/>
            <a:ext cx="4229100" cy="699784"/>
          </a:xfrm>
          <a:prstGeom prst="roundRect">
            <a:avLst>
              <a:gd name="adj" fmla="val 50000"/>
            </a:avLst>
          </a:prstGeom>
          <a:solidFill>
            <a:srgbClr val="7030A0">
              <a:alpha val="40000"/>
            </a:srgb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cxnSp>
        <p:nvCxnSpPr>
          <p:cNvPr id="7" name="Соединитель: уступ 6">
            <a:extLst>
              <a:ext uri="{FF2B5EF4-FFF2-40B4-BE49-F238E27FC236}">
                <a16:creationId xmlns="" xmlns:a16="http://schemas.microsoft.com/office/drawing/2014/main" id="{3E662335-F37E-43CF-AECF-152987A4B346}"/>
              </a:ext>
            </a:extLst>
          </p:cNvPr>
          <p:cNvCxnSpPr>
            <a:cxnSpLocks/>
            <a:stCxn id="6" idx="3"/>
            <a:endCxn id="22" idx="3"/>
          </p:cNvCxnSpPr>
          <p:nvPr/>
        </p:nvCxnSpPr>
        <p:spPr>
          <a:xfrm>
            <a:off x="4457702" y="493305"/>
            <a:ext cx="7125013" cy="5260385"/>
          </a:xfrm>
          <a:prstGeom prst="bentConnector3">
            <a:avLst>
              <a:gd name="adj1" fmla="val 103208"/>
            </a:avLst>
          </a:prstGeom>
          <a:ln w="44450" cap="rnd" cmpd="sng" algn="ctr">
            <a:solidFill>
              <a:srgbClr val="C6ACD9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8B447D9-2C12-4794-9D5E-6CFA1B24885E}"/>
              </a:ext>
            </a:extLst>
          </p:cNvPr>
          <p:cNvSpPr txBox="1"/>
          <p:nvPr/>
        </p:nvSpPr>
        <p:spPr>
          <a:xfrm>
            <a:off x="444500" y="262472"/>
            <a:ext cx="422910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ОПЫТ 2 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&gt;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Живая фольга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442B084E-6EF3-4574-9E1A-1A7A4DBF4B39}"/>
              </a:ext>
            </a:extLst>
          </p:cNvPr>
          <p:cNvSpPr txBox="1"/>
          <p:nvPr/>
        </p:nvSpPr>
        <p:spPr>
          <a:xfrm>
            <a:off x="769164" y="968202"/>
            <a:ext cx="69432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PT Sans" panose="020B0503020203020204" pitchFamily="34" charset="-52"/>
                <a:cs typeface="Times New Roman" panose="02020603050405020304" pitchFamily="18" charset="0"/>
              </a:rPr>
              <a:t>Цель: </a:t>
            </a:r>
            <a:r>
              <a:rPr lang="ru-RU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Узнать, что разноименные статические заряды притягиваются друг к другу, а одноименные отталкиваются</a:t>
            </a:r>
            <a:endParaRPr lang="ru-RU" sz="2000" dirty="0">
              <a:solidFill>
                <a:srgbClr val="000000"/>
              </a:solidFill>
              <a:latin typeface="PT Sans" panose="020B0503020203020204" pitchFamily="34" charset="-52"/>
              <a:cs typeface="Times New Roman" panose="02020603050405020304" pitchFamily="18" charset="0"/>
            </a:endParaRP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="" xmlns:a16="http://schemas.microsoft.com/office/drawing/2014/main" id="{F9F3D2A4-908D-4FCE-AEE6-CCBAD0DD2DBA}"/>
              </a:ext>
            </a:extLst>
          </p:cNvPr>
          <p:cNvCxnSpPr>
            <a:cxnSpLocks/>
          </p:cNvCxnSpPr>
          <p:nvPr/>
        </p:nvCxnSpPr>
        <p:spPr>
          <a:xfrm>
            <a:off x="670843" y="968202"/>
            <a:ext cx="0" cy="707886"/>
          </a:xfrm>
          <a:prstGeom prst="line">
            <a:avLst/>
          </a:prstGeom>
          <a:ln w="50800" cmpd="sng">
            <a:solidFill>
              <a:srgbClr val="FAC3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5BC1A508-3217-4836-B3AB-0DF84587616F}"/>
              </a:ext>
            </a:extLst>
          </p:cNvPr>
          <p:cNvSpPr txBox="1"/>
          <p:nvPr/>
        </p:nvSpPr>
        <p:spPr>
          <a:xfrm>
            <a:off x="8369296" y="4981575"/>
            <a:ext cx="3213419" cy="1544230"/>
          </a:xfrm>
          <a:prstGeom prst="roundRect">
            <a:avLst>
              <a:gd name="adj" fmla="val 7704"/>
            </a:avLst>
          </a:prstGeom>
          <a:solidFill>
            <a:srgbClr val="FBDF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72000" rIns="252000" rtlCol="0" anchor="ctr"/>
          <a:lstStyle>
            <a:defPPr>
              <a:defRPr lang="ru-RU"/>
            </a:defPPr>
            <a:lvl1pPr>
              <a:defRPr i="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just">
              <a:spcAft>
                <a:spcPts val="750"/>
              </a:spcAft>
            </a:pPr>
            <a:endParaRPr lang="ru-RU" sz="2200" i="1" dirty="0">
              <a:effectLst/>
              <a:latin typeface="Calibri "/>
              <a:ea typeface="Times New Roman" panose="02020603050405020304" pitchFamily="18" charset="0"/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219B4CA1-A040-4922-B776-4DC867FB350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084" b="34973" l="65544" r="75026">
                        <a14:foregroundMark x1="68633" y1="27800" x2="68633" y2="27800"/>
                      </a14:backgroundRemoval>
                    </a14:imgEffect>
                  </a14:imgLayer>
                </a14:imgProps>
              </a:ext>
            </a:extLst>
          </a:blip>
          <a:srcRect l="64359" t="21598" r="23789" b="63541"/>
          <a:stretch/>
        </p:blipFill>
        <p:spPr>
          <a:xfrm>
            <a:off x="10471765" y="5800438"/>
            <a:ext cx="1219200" cy="101917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3293F28B-A7CE-441F-AF82-62687DB25687}"/>
              </a:ext>
            </a:extLst>
          </p:cNvPr>
          <p:cNvSpPr txBox="1"/>
          <p:nvPr/>
        </p:nvSpPr>
        <p:spPr>
          <a:xfrm>
            <a:off x="8524868" y="5089156"/>
            <a:ext cx="3346292" cy="12721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000000"/>
                </a:solidFill>
                <a:latin typeface="PT Sans" panose="020B0503020203020204" pitchFamily="34" charset="-52"/>
              </a:rPr>
              <a:t>Материал и оборудование</a:t>
            </a:r>
          </a:p>
          <a:p>
            <a:r>
              <a:rPr lang="ru-RU" sz="1400" i="1" dirty="0">
                <a:solidFill>
                  <a:srgbClr val="000000"/>
                </a:solidFill>
                <a:latin typeface="PT Sans" panose="020B0503020203020204" pitchFamily="34" charset="-52"/>
              </a:rPr>
              <a:t>Тонкая алюминиевая фольга.</a:t>
            </a:r>
          </a:p>
          <a:p>
            <a:r>
              <a:rPr lang="ru-RU" sz="1400" i="1" dirty="0">
                <a:solidFill>
                  <a:srgbClr val="000000"/>
                </a:solidFill>
                <a:latin typeface="PT Sans" panose="020B0503020203020204" pitchFamily="34" charset="-52"/>
              </a:rPr>
              <a:t>Ножницы.</a:t>
            </a:r>
          </a:p>
          <a:p>
            <a:r>
              <a:rPr lang="ru-RU" sz="1400" i="1" dirty="0">
                <a:solidFill>
                  <a:srgbClr val="000000"/>
                </a:solidFill>
                <a:latin typeface="PT Sans" panose="020B0503020203020204" pitchFamily="34" charset="-52"/>
              </a:rPr>
              <a:t>Пластмассовая палочка.</a:t>
            </a:r>
          </a:p>
          <a:p>
            <a:r>
              <a:rPr lang="ru-RU" sz="1400" i="1" dirty="0">
                <a:solidFill>
                  <a:srgbClr val="000000"/>
                </a:solidFill>
                <a:latin typeface="PT Sans" panose="020B0503020203020204" pitchFamily="34" charset="-52"/>
              </a:rPr>
              <a:t>Шерстяная ткань.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E1703A5E-E15C-4D4D-B02C-501E33C5FA77}"/>
              </a:ext>
            </a:extLst>
          </p:cNvPr>
          <p:cNvSpPr txBox="1"/>
          <p:nvPr/>
        </p:nvSpPr>
        <p:spPr>
          <a:xfrm>
            <a:off x="609285" y="1921070"/>
            <a:ext cx="7551246" cy="3846354"/>
          </a:xfrm>
          <a:prstGeom prst="roundRect">
            <a:avLst>
              <a:gd name="adj" fmla="val 3479"/>
            </a:avLst>
          </a:prstGeom>
          <a:solidFill>
            <a:schemeClr val="bg1"/>
          </a:solidFill>
          <a:ln>
            <a:solidFill>
              <a:srgbClr val="59BF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ru-RU"/>
            </a:defPPr>
            <a:lvl1pPr>
              <a:defRPr i="0"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33" name="Параллелограмм 26">
            <a:extLst>
              <a:ext uri="{FF2B5EF4-FFF2-40B4-BE49-F238E27FC236}">
                <a16:creationId xmlns="" xmlns:a16="http://schemas.microsoft.com/office/drawing/2014/main" id="{6CB20E35-5B3E-45AC-B99B-D6F91DD81429}"/>
              </a:ext>
            </a:extLst>
          </p:cNvPr>
          <p:cNvSpPr/>
          <p:nvPr/>
        </p:nvSpPr>
        <p:spPr>
          <a:xfrm>
            <a:off x="406231" y="1820164"/>
            <a:ext cx="3213267" cy="514944"/>
          </a:xfrm>
          <a:custGeom>
            <a:avLst/>
            <a:gdLst>
              <a:gd name="connsiteX0" fmla="*/ 0 w 1772822"/>
              <a:gd name="connsiteY0" fmla="*/ 470734 h 470734"/>
              <a:gd name="connsiteX1" fmla="*/ 117684 w 1772822"/>
              <a:gd name="connsiteY1" fmla="*/ 0 h 470734"/>
              <a:gd name="connsiteX2" fmla="*/ 1772822 w 1772822"/>
              <a:gd name="connsiteY2" fmla="*/ 0 h 470734"/>
              <a:gd name="connsiteX3" fmla="*/ 1655139 w 1772822"/>
              <a:gd name="connsiteY3" fmla="*/ 470734 h 470734"/>
              <a:gd name="connsiteX4" fmla="*/ 0 w 1772822"/>
              <a:gd name="connsiteY4" fmla="*/ 470734 h 470734"/>
              <a:gd name="connsiteX0" fmla="*/ 98216 w 1655138"/>
              <a:gd name="connsiteY0" fmla="*/ 445334 h 470734"/>
              <a:gd name="connsiteX1" fmla="*/ 0 w 1655138"/>
              <a:gd name="connsiteY1" fmla="*/ 0 h 470734"/>
              <a:gd name="connsiteX2" fmla="*/ 1655138 w 1655138"/>
              <a:gd name="connsiteY2" fmla="*/ 0 h 470734"/>
              <a:gd name="connsiteX3" fmla="*/ 1537455 w 1655138"/>
              <a:gd name="connsiteY3" fmla="*/ 470734 h 470734"/>
              <a:gd name="connsiteX4" fmla="*/ 98216 w 1655138"/>
              <a:gd name="connsiteY4" fmla="*/ 445334 h 470734"/>
              <a:gd name="connsiteX0" fmla="*/ 174416 w 1731338"/>
              <a:gd name="connsiteY0" fmla="*/ 483434 h 508834"/>
              <a:gd name="connsiteX1" fmla="*/ 0 w 1731338"/>
              <a:gd name="connsiteY1" fmla="*/ 0 h 508834"/>
              <a:gd name="connsiteX2" fmla="*/ 1731338 w 1731338"/>
              <a:gd name="connsiteY2" fmla="*/ 38100 h 508834"/>
              <a:gd name="connsiteX3" fmla="*/ 1613655 w 1731338"/>
              <a:gd name="connsiteY3" fmla="*/ 508834 h 508834"/>
              <a:gd name="connsiteX4" fmla="*/ 174416 w 1731338"/>
              <a:gd name="connsiteY4" fmla="*/ 483434 h 508834"/>
              <a:gd name="connsiteX0" fmla="*/ 174416 w 1642438"/>
              <a:gd name="connsiteY0" fmla="*/ 483434 h 508834"/>
              <a:gd name="connsiteX1" fmla="*/ 0 w 1642438"/>
              <a:gd name="connsiteY1" fmla="*/ 0 h 508834"/>
              <a:gd name="connsiteX2" fmla="*/ 1642438 w 1642438"/>
              <a:gd name="connsiteY2" fmla="*/ 38100 h 508834"/>
              <a:gd name="connsiteX3" fmla="*/ 1613655 w 1642438"/>
              <a:gd name="connsiteY3" fmla="*/ 508834 h 508834"/>
              <a:gd name="connsiteX4" fmla="*/ 174416 w 1642438"/>
              <a:gd name="connsiteY4" fmla="*/ 483434 h 508834"/>
              <a:gd name="connsiteX0" fmla="*/ 174416 w 1642438"/>
              <a:gd name="connsiteY0" fmla="*/ 483434 h 496134"/>
              <a:gd name="connsiteX1" fmla="*/ 0 w 1642438"/>
              <a:gd name="connsiteY1" fmla="*/ 0 h 496134"/>
              <a:gd name="connsiteX2" fmla="*/ 1642438 w 1642438"/>
              <a:gd name="connsiteY2" fmla="*/ 38100 h 496134"/>
              <a:gd name="connsiteX3" fmla="*/ 1499355 w 1642438"/>
              <a:gd name="connsiteY3" fmla="*/ 496134 h 496134"/>
              <a:gd name="connsiteX4" fmla="*/ 174416 w 1642438"/>
              <a:gd name="connsiteY4" fmla="*/ 483434 h 496134"/>
              <a:gd name="connsiteX0" fmla="*/ 72816 w 1642438"/>
              <a:gd name="connsiteY0" fmla="*/ 534234 h 534234"/>
              <a:gd name="connsiteX1" fmla="*/ 0 w 1642438"/>
              <a:gd name="connsiteY1" fmla="*/ 0 h 534234"/>
              <a:gd name="connsiteX2" fmla="*/ 1642438 w 1642438"/>
              <a:gd name="connsiteY2" fmla="*/ 38100 h 534234"/>
              <a:gd name="connsiteX3" fmla="*/ 1499355 w 1642438"/>
              <a:gd name="connsiteY3" fmla="*/ 496134 h 534234"/>
              <a:gd name="connsiteX4" fmla="*/ 72816 w 1642438"/>
              <a:gd name="connsiteY4" fmla="*/ 534234 h 53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438" h="534234">
                <a:moveTo>
                  <a:pt x="72816" y="534234"/>
                </a:moveTo>
                <a:lnTo>
                  <a:pt x="0" y="0"/>
                </a:lnTo>
                <a:lnTo>
                  <a:pt x="1642438" y="38100"/>
                </a:lnTo>
                <a:lnTo>
                  <a:pt x="1499355" y="496134"/>
                </a:lnTo>
                <a:lnTo>
                  <a:pt x="72816" y="534234"/>
                </a:lnTo>
                <a:close/>
              </a:path>
            </a:pathLst>
          </a:custGeom>
          <a:solidFill>
            <a:srgbClr val="FBDF96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558E87D4-03BA-45BA-AB45-18DC59A82D27}"/>
              </a:ext>
            </a:extLst>
          </p:cNvPr>
          <p:cNvSpPr txBox="1"/>
          <p:nvPr/>
        </p:nvSpPr>
        <p:spPr>
          <a:xfrm>
            <a:off x="745919" y="1905149"/>
            <a:ext cx="7092750" cy="3713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1800" b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Описание эксперимента: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17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Нарезаем алюминиевую фольгу </a:t>
            </a:r>
            <a:r>
              <a:rPr lang="ru-RU" sz="1700" dirty="0">
                <a:solidFill>
                  <a:srgbClr val="000000"/>
                </a:solidFill>
                <a:latin typeface="PT Sans" panose="020B0503020203020204" pitchFamily="34" charset="-52"/>
                <a:ea typeface="Times New Roman" panose="02020603050405020304" pitchFamily="18" charset="0"/>
              </a:rPr>
              <a:t>небольшими кусочками</a:t>
            </a:r>
            <a:r>
              <a:rPr lang="ru-RU" sz="17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. Высыпаем полоски фольги на стеклянную поверхность. Проводим несколько раз пластмассовой палочкой по шерстяной ткани, а затем подносим её к кусочкам фольги. Полоски начнут «оживать». </a:t>
            </a:r>
            <a:r>
              <a:rPr lang="ru-RU" sz="1700" i="1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Почему так происходит?</a:t>
            </a:r>
            <a:endParaRPr lang="ru-RU" sz="17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1700" dirty="0">
                <a:solidFill>
                  <a:srgbClr val="000000"/>
                </a:solidFill>
                <a:effectLst/>
                <a:latin typeface="PT Sans" panose="020B0503020203020204" pitchFamily="34" charset="-52"/>
                <a:ea typeface="Times New Roman" panose="02020603050405020304" pitchFamily="18" charset="0"/>
              </a:rPr>
              <a:t>Ткань, о которую мы потёрли пластмассовую палочку, очень легко теряет свои электроны. Их часть перешла на палочку, и она приобрела отрицательный статический заряд. Когда мы приблизили палочку к кусочкам фольги, электроны в ней начали отталкиваться от электронов палочки и перемещаться на противоположную сторону кусочка фольги. Таким образом, положительно заряженная сторона фольги притягивается к отрицательно заряженной палочке. Так фольга «оживает» и начинает двигаться.</a:t>
            </a:r>
            <a:endParaRPr lang="ru-RU" sz="17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C0480898-A28C-4F02-A1FD-FF88A6C1E087}"/>
              </a:ext>
            </a:extLst>
          </p:cNvPr>
          <p:cNvCxnSpPr>
            <a:cxnSpLocks/>
          </p:cNvCxnSpPr>
          <p:nvPr/>
        </p:nvCxnSpPr>
        <p:spPr>
          <a:xfrm>
            <a:off x="8160531" y="3542901"/>
            <a:ext cx="1556658" cy="0"/>
          </a:xfrm>
          <a:prstGeom prst="line">
            <a:avLst/>
          </a:prstGeom>
          <a:ln w="50800" cmpd="sng">
            <a:solidFill>
              <a:srgbClr val="59B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>
            <a:extLst>
              <a:ext uri="{FF2B5EF4-FFF2-40B4-BE49-F238E27FC236}">
                <a16:creationId xmlns="" xmlns:a16="http://schemas.microsoft.com/office/drawing/2014/main" id="{5E296554-8021-44B0-BC6A-D78C5B3A2D5B}"/>
              </a:ext>
            </a:extLst>
          </p:cNvPr>
          <p:cNvCxnSpPr>
            <a:cxnSpLocks/>
          </p:cNvCxnSpPr>
          <p:nvPr/>
        </p:nvCxnSpPr>
        <p:spPr>
          <a:xfrm>
            <a:off x="8004175" y="1025352"/>
            <a:ext cx="4187825" cy="0"/>
          </a:xfrm>
          <a:prstGeom prst="line">
            <a:avLst/>
          </a:prstGeom>
          <a:ln w="50800" cmpd="sng">
            <a:solidFill>
              <a:srgbClr val="59B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>
            <a:extLst>
              <a:ext uri="{FF2B5EF4-FFF2-40B4-BE49-F238E27FC236}">
                <a16:creationId xmlns="" xmlns:a16="http://schemas.microsoft.com/office/drawing/2014/main" id="{31449BB0-4888-4740-A9CC-5CCA35F3BF8D}"/>
              </a:ext>
            </a:extLst>
          </p:cNvPr>
          <p:cNvCxnSpPr>
            <a:cxnSpLocks/>
          </p:cNvCxnSpPr>
          <p:nvPr/>
        </p:nvCxnSpPr>
        <p:spPr>
          <a:xfrm>
            <a:off x="800100" y="6238476"/>
            <a:ext cx="742950" cy="0"/>
          </a:xfrm>
          <a:prstGeom prst="line">
            <a:avLst/>
          </a:prstGeom>
          <a:ln w="38100" cmpd="sng">
            <a:solidFill>
              <a:srgbClr val="59B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="" xmlns:a16="http://schemas.microsoft.com/office/drawing/2014/main" id="{824EF1EC-4E06-4760-B3D1-37E97296DD2A}"/>
              </a:ext>
            </a:extLst>
          </p:cNvPr>
          <p:cNvCxnSpPr>
            <a:cxnSpLocks/>
          </p:cNvCxnSpPr>
          <p:nvPr/>
        </p:nvCxnSpPr>
        <p:spPr>
          <a:xfrm>
            <a:off x="9791623" y="3542901"/>
            <a:ext cx="134972" cy="0"/>
          </a:xfrm>
          <a:prstGeom prst="line">
            <a:avLst/>
          </a:prstGeom>
          <a:ln w="50800" cmpd="sng">
            <a:solidFill>
              <a:srgbClr val="59B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Мультимедиа2">
            <a:hlinkClick r:id="" action="ppaction://media"/>
            <a:extLst>
              <a:ext uri="{FF2B5EF4-FFF2-40B4-BE49-F238E27FC236}">
                <a16:creationId xmlns="" xmlns:a16="http://schemas.microsoft.com/office/drawing/2014/main" id="{FFC80D53-5DE2-46AF-A1B7-530DB61174A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14334" y="1109784"/>
            <a:ext cx="4176000" cy="234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05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3650</TotalTime>
  <Words>1031</Words>
  <Application>Microsoft Office PowerPoint</Application>
  <PresentationFormat>Широкоэкранный</PresentationFormat>
  <Paragraphs>110</Paragraphs>
  <Slides>12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2" baseType="lpstr">
      <vt:lpstr>Arial</vt:lpstr>
      <vt:lpstr>Wingdings</vt:lpstr>
      <vt:lpstr>Open Sans</vt:lpstr>
      <vt:lpstr>Calibri</vt:lpstr>
      <vt:lpstr>Symbol</vt:lpstr>
      <vt:lpstr>Times New Roman</vt:lpstr>
      <vt:lpstr>PT Sans</vt:lpstr>
      <vt:lpstr>Arial</vt:lpstr>
      <vt:lpstr>Calibri 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Yury Yurkov</dc:creator>
  <cp:lastModifiedBy>Администратор</cp:lastModifiedBy>
  <cp:revision>65</cp:revision>
  <dcterms:created xsi:type="dcterms:W3CDTF">2021-12-17T10:56:15Z</dcterms:created>
  <dcterms:modified xsi:type="dcterms:W3CDTF">2022-03-17T13:07:05Z</dcterms:modified>
</cp:coreProperties>
</file>