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6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474" autoAdjust="0"/>
  </p:normalViewPr>
  <p:slideViewPr>
    <p:cSldViewPr>
      <p:cViewPr varScale="1">
        <p:scale>
          <a:sx n="78" d="100"/>
          <a:sy n="78" d="100"/>
        </p:scale>
        <p:origin x="-96" y="-7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30.11.2022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30.11.2022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30.11.2022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30.11.2022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30.11.2022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30.11.2022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base.garant.ru/55170507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57356" y="0"/>
            <a:ext cx="7000924" cy="5018562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Разработка методического семинара</a:t>
            </a:r>
            <a:br>
              <a:rPr lang="ru-RU" dirty="0" smtClean="0"/>
            </a:br>
            <a:r>
              <a:rPr lang="en-US" dirty="0" smtClean="0">
                <a:solidFill>
                  <a:schemeClr val="tx1"/>
                </a:solidFill>
              </a:rPr>
              <a:t/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«Реализация проектной деятельности обучающихся посредством 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технологии проблемного обучения»</a:t>
            </a:r>
            <a:br>
              <a:rPr lang="ru-RU" dirty="0" smtClean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6000" y="4572008"/>
            <a:ext cx="6572280" cy="2071702"/>
          </a:xfrm>
        </p:spPr>
        <p:txBody>
          <a:bodyPr>
            <a:normAutofit/>
          </a:bodyPr>
          <a:lstStyle/>
          <a:p>
            <a:pPr algn="r"/>
            <a:r>
              <a:rPr lang="ru-RU" dirty="0" smtClean="0"/>
              <a:t>Обобщение опыта работы учителя обществознания</a:t>
            </a:r>
          </a:p>
          <a:p>
            <a:pPr algn="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Муниципальное автономное общеобразовательное учреждение "Средняя общеобразовательная </a:t>
            </a:r>
            <a:r>
              <a:rPr lang="ru-RU" dirty="0" smtClean="0"/>
              <a:t>школа</a:t>
            </a:r>
            <a:r>
              <a:rPr lang="ru-RU" dirty="0" smtClean="0"/>
              <a:t>»</a:t>
            </a:r>
            <a:endParaRPr lang="ru-RU" dirty="0" smtClean="0"/>
          </a:p>
          <a:p>
            <a:pPr algn="r"/>
            <a:r>
              <a:rPr lang="ru-RU" dirty="0" smtClean="0"/>
              <a:t>Бердниковой Е.М.</a:t>
            </a:r>
          </a:p>
          <a:p>
            <a:pPr algn="r"/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642918"/>
            <a:ext cx="7467600" cy="1143000"/>
          </a:xfrm>
        </p:spPr>
        <p:txBody>
          <a:bodyPr>
            <a:normAutofit fontScale="90000"/>
          </a:bodyPr>
          <a:lstStyle/>
          <a:p>
            <a:pPr algn="r"/>
            <a:r>
              <a:rPr lang="ru-RU" sz="2200" i="1" dirty="0" smtClean="0">
                <a:solidFill>
                  <a:schemeClr val="tx1"/>
                </a:solidFill>
              </a:rPr>
              <a:t>«Знания только тогда знания, когда они приобретаются</a:t>
            </a:r>
            <a:r>
              <a:rPr lang="ru-RU" sz="2200" dirty="0" smtClean="0">
                <a:solidFill>
                  <a:schemeClr val="tx1"/>
                </a:solidFill>
              </a:rPr>
              <a:t/>
            </a:r>
            <a:br>
              <a:rPr lang="ru-RU" sz="2200" dirty="0" smtClean="0">
                <a:solidFill>
                  <a:schemeClr val="tx1"/>
                </a:solidFill>
              </a:rPr>
            </a:br>
            <a:r>
              <a:rPr lang="ru-RU" sz="2200" i="1" dirty="0" smtClean="0">
                <a:solidFill>
                  <a:schemeClr val="tx1"/>
                </a:solidFill>
              </a:rPr>
              <a:t>усилиями своей мысли, а не одной лишь памятью»</a:t>
            </a:r>
            <a:r>
              <a:rPr lang="ru-RU" sz="2200" dirty="0" smtClean="0">
                <a:solidFill>
                  <a:schemeClr val="tx1"/>
                </a:solidFill>
              </a:rPr>
              <a:t/>
            </a:r>
            <a:br>
              <a:rPr lang="ru-RU" sz="2200" dirty="0" smtClean="0">
                <a:solidFill>
                  <a:schemeClr val="tx1"/>
                </a:solidFill>
              </a:rPr>
            </a:br>
            <a:r>
              <a:rPr lang="ru-RU" sz="2200" b="1" i="1" dirty="0" smtClean="0">
                <a:solidFill>
                  <a:schemeClr val="tx1"/>
                </a:solidFill>
              </a:rPr>
              <a:t>Л.Н.Толстой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1800" b="1" dirty="0" smtClean="0"/>
              <a:t>Федеральный государственный образовательный стандарт</a:t>
            </a:r>
            <a:r>
              <a:rPr lang="en-US" sz="1800" b="1" dirty="0" smtClean="0"/>
              <a:t> </a:t>
            </a:r>
            <a:r>
              <a:rPr lang="ru-RU" sz="1800" b="1" dirty="0" smtClean="0"/>
              <a:t>основного общего образования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b="1" dirty="0" smtClean="0"/>
              <a:t>(утв. </a:t>
            </a:r>
            <a:r>
              <a:rPr lang="ru-RU" sz="1800" b="1" dirty="0" smtClean="0">
                <a:hlinkClick r:id="rId2"/>
              </a:rPr>
              <a:t>приказом</a:t>
            </a:r>
            <a:r>
              <a:rPr lang="ru-RU" sz="1800" b="1" dirty="0" smtClean="0"/>
              <a:t> Министерства образования и науки РФ от 17 декабря 2010 г. N 1897)</a:t>
            </a:r>
            <a:endParaRPr lang="en-US" sz="1800" b="1" dirty="0" smtClean="0"/>
          </a:p>
          <a:p>
            <a:pPr algn="ctr">
              <a:buNone/>
            </a:pPr>
            <a:endParaRPr lang="en-US" sz="1800" b="1" dirty="0" smtClean="0"/>
          </a:p>
          <a:p>
            <a:pPr algn="ctr">
              <a:buNone/>
            </a:pPr>
            <a:endParaRPr lang="ru-RU" sz="1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2857496"/>
            <a:ext cx="828680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ru-RU" dirty="0" smtClean="0"/>
              <a:t>Основное отличие нового Стандарта заключается в изменение </a:t>
            </a:r>
            <a:r>
              <a:rPr lang="ru-RU" b="1" dirty="0" smtClean="0"/>
              <a:t>результатов, </a:t>
            </a:r>
            <a:r>
              <a:rPr lang="ru-RU" dirty="0" smtClean="0"/>
              <a:t>которые мы должны получить на выходе (планируемые </a:t>
            </a:r>
            <a:r>
              <a:rPr lang="ru-RU" b="1" dirty="0" smtClean="0"/>
              <a:t>личностные, предметные и метапредметные результаты</a:t>
            </a:r>
            <a:r>
              <a:rPr lang="ru-RU" dirty="0" smtClean="0"/>
              <a:t>); </a:t>
            </a:r>
            <a:endParaRPr lang="en-US" dirty="0" smtClean="0"/>
          </a:p>
          <a:p>
            <a:pPr algn="just">
              <a:buFont typeface="Wingdings" pitchFamily="2" charset="2"/>
              <a:buChar char="Ø"/>
            </a:pPr>
            <a:endParaRPr lang="en-US" dirty="0" smtClean="0"/>
          </a:p>
          <a:p>
            <a:pPr algn="just">
              <a:buFont typeface="Wingdings" pitchFamily="2" charset="2"/>
              <a:buChar char="Ø"/>
            </a:pPr>
            <a:r>
              <a:rPr lang="ru-RU" dirty="0" smtClean="0"/>
              <a:t>Инструментом достижения данных результатов являются </a:t>
            </a:r>
            <a:r>
              <a:rPr lang="ru-RU" b="1" dirty="0" smtClean="0"/>
              <a:t>универсальные учебные действия </a:t>
            </a:r>
            <a:r>
              <a:rPr lang="ru-RU" dirty="0" smtClean="0"/>
              <a:t>(программы формирования УУД); </a:t>
            </a:r>
            <a:endParaRPr lang="en-US" dirty="0" smtClean="0"/>
          </a:p>
          <a:p>
            <a:pPr algn="just">
              <a:buFont typeface="Wingdings" pitchFamily="2" charset="2"/>
              <a:buChar char="Ø"/>
            </a:pPr>
            <a:endParaRPr lang="en-US" dirty="0" smtClean="0"/>
          </a:p>
          <a:p>
            <a:pPr algn="just">
              <a:buFont typeface="Wingdings" pitchFamily="2" charset="2"/>
              <a:buChar char="Ø"/>
            </a:pPr>
            <a:r>
              <a:rPr lang="ru-RU" dirty="0" smtClean="0"/>
              <a:t>Основным подходом формирования УУД, согласно новым Стандартам, является</a:t>
            </a:r>
            <a:r>
              <a:rPr lang="ru-RU" b="1" dirty="0" smtClean="0"/>
              <a:t> системно-деятельностный подход</a:t>
            </a:r>
            <a:r>
              <a:rPr lang="ru-RU" dirty="0" smtClean="0"/>
              <a:t>; </a:t>
            </a:r>
            <a:endParaRPr lang="en-US" dirty="0" smtClean="0"/>
          </a:p>
          <a:p>
            <a:pPr algn="just">
              <a:buFont typeface="Wingdings" pitchFamily="2" charset="2"/>
              <a:buChar char="Ø"/>
            </a:pPr>
            <a:endParaRPr lang="en-US" dirty="0" smtClean="0"/>
          </a:p>
          <a:p>
            <a:pPr algn="just">
              <a:buFont typeface="Wingdings" pitchFamily="2" charset="2"/>
              <a:buChar char="Ø"/>
            </a:pPr>
            <a:r>
              <a:rPr lang="ru-RU" dirty="0" smtClean="0"/>
              <a:t>Одним из методов (возможно наиболее эффективным) реализации данного подхода является </a:t>
            </a:r>
            <a:r>
              <a:rPr lang="ru-RU" b="1" dirty="0" smtClean="0"/>
              <a:t>проектная деятельность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Технология проблемного обучения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857364"/>
            <a:ext cx="6924675" cy="401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0"/>
            <a:ext cx="7467600" cy="11430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Технология проблемного обучения в проектной деятельности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596" y="1357298"/>
            <a:ext cx="8115328" cy="52578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/>
              <a:t>Задача учителя: </a:t>
            </a:r>
          </a:p>
          <a:p>
            <a:pPr lvl="0">
              <a:buFont typeface="Wingdings" pitchFamily="2" charset="2"/>
              <a:buChar char="Ø"/>
            </a:pPr>
            <a:r>
              <a:rPr lang="ru-RU" dirty="0" smtClean="0"/>
              <a:t>подводить школьника к противоречию и предлагать им найти способ его разрешения;</a:t>
            </a:r>
          </a:p>
          <a:p>
            <a:pPr lvl="0">
              <a:buFont typeface="Wingdings" pitchFamily="2" charset="2"/>
              <a:buChar char="Ø"/>
            </a:pPr>
            <a:r>
              <a:rPr lang="ru-RU" dirty="0" smtClean="0"/>
              <a:t>учить находить противоречия в практической деятельности;</a:t>
            </a:r>
          </a:p>
          <a:p>
            <a:pPr lvl="0">
              <a:buFont typeface="Wingdings" pitchFamily="2" charset="2"/>
              <a:buChar char="Ø"/>
            </a:pPr>
            <a:r>
              <a:rPr lang="ru-RU" dirty="0" smtClean="0"/>
              <a:t>показывать различные точки зрения на один и тот же вопрос;</a:t>
            </a:r>
          </a:p>
          <a:p>
            <a:pPr lvl="0">
              <a:buFont typeface="Wingdings" pitchFamily="2" charset="2"/>
              <a:buChar char="Ø"/>
            </a:pPr>
            <a:r>
              <a:rPr lang="ru-RU" dirty="0" smtClean="0"/>
              <a:t>предлагать рассмотреть явление с различных позиций</a:t>
            </a:r>
          </a:p>
          <a:p>
            <a:pPr lvl="0">
              <a:buFont typeface="Wingdings" pitchFamily="2" charset="2"/>
              <a:buChar char="Ø"/>
            </a:pPr>
            <a:r>
              <a:rPr lang="ru-RU" dirty="0" smtClean="0"/>
              <a:t>побуждать обучаемых делать сравнения, обобщения, выводы из ситуации, сопоставлять факты;</a:t>
            </a:r>
          </a:p>
          <a:p>
            <a:pPr lvl="0">
              <a:buFont typeface="Wingdings" pitchFamily="2" charset="2"/>
              <a:buChar char="Ø"/>
            </a:pPr>
            <a:r>
              <a:rPr lang="ru-RU" dirty="0" smtClean="0"/>
              <a:t>учить ставить конкретные вопросы</a:t>
            </a:r>
          </a:p>
          <a:p>
            <a:pPr lvl="0">
              <a:buFont typeface="Wingdings" pitchFamily="2" charset="2"/>
              <a:buChar char="Ø"/>
            </a:pPr>
            <a:r>
              <a:rPr lang="ru-RU" dirty="0" smtClean="0"/>
              <a:t>ставить проблемные задачи.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96908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Этапы проектной деятельности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00562" y="1600200"/>
            <a:ext cx="4143404" cy="4873752"/>
          </a:xfrm>
        </p:spPr>
        <p:txBody>
          <a:bodyPr>
            <a:normAutofit/>
          </a:bodyPr>
          <a:lstStyle/>
          <a:p>
            <a:pPr algn="ctr">
              <a:buFont typeface="Wingdings" pitchFamily="2" charset="2"/>
              <a:buChar char="v"/>
            </a:pPr>
            <a:r>
              <a:rPr lang="ru-RU" dirty="0" smtClean="0"/>
              <a:t>при формулировании темы проекта всегда отталкиваемся от запроса ученика;</a:t>
            </a:r>
          </a:p>
          <a:p>
            <a:pPr algn="ctr">
              <a:buFont typeface="Wingdings" pitchFamily="2" charset="2"/>
              <a:buChar char="v"/>
            </a:pPr>
            <a:endParaRPr lang="ru-RU" dirty="0" smtClean="0"/>
          </a:p>
          <a:p>
            <a:pPr algn="ctr">
              <a:buFont typeface="Wingdings" pitchFamily="2" charset="2"/>
              <a:buChar char="v"/>
            </a:pPr>
            <a:r>
              <a:rPr lang="ru-RU" dirty="0" smtClean="0"/>
              <a:t>не формулируем тему окончательно в начале работы;</a:t>
            </a:r>
          </a:p>
          <a:p>
            <a:pPr algn="ctr">
              <a:buFont typeface="Wingdings" pitchFamily="2" charset="2"/>
              <a:buChar char="v"/>
            </a:pPr>
            <a:endParaRPr lang="ru-RU" dirty="0" smtClean="0"/>
          </a:p>
          <a:p>
            <a:pPr algn="ctr">
              <a:buFont typeface="Wingdings" pitchFamily="2" charset="2"/>
              <a:buChar char="v"/>
            </a:pPr>
            <a:r>
              <a:rPr lang="ru-RU" dirty="0" smtClean="0"/>
              <a:t>проверяем тему проекта на соответствие требованиям.</a:t>
            </a: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214554"/>
            <a:ext cx="4410075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tkr-ekb.ru/d/a071ac0b2e0bf513d62621604f59f44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3428976"/>
            <a:ext cx="3164480" cy="342902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7467600" cy="11430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Формулировка темы проекта и проблемы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58" y="1428736"/>
            <a:ext cx="8253418" cy="4873752"/>
          </a:xfrm>
        </p:spPr>
        <p:txBody>
          <a:bodyPr/>
          <a:lstStyle/>
          <a:p>
            <a:pPr algn="ctr">
              <a:buNone/>
            </a:pPr>
            <a:r>
              <a:rPr lang="ru-RU" sz="3000" dirty="0" smtClean="0">
                <a:solidFill>
                  <a:srgbClr val="C00000"/>
                </a:solidFill>
              </a:rPr>
              <a:t>! </a:t>
            </a:r>
            <a:r>
              <a:rPr lang="ru-RU" dirty="0" smtClean="0"/>
              <a:t>Индивидуальный подход на основе интересов обучающегося</a:t>
            </a:r>
          </a:p>
          <a:p>
            <a:pPr algn="ctr">
              <a:buNone/>
            </a:pPr>
            <a:r>
              <a:rPr lang="ru-RU" sz="3000" dirty="0" smtClean="0">
                <a:solidFill>
                  <a:srgbClr val="C00000"/>
                </a:solidFill>
              </a:rPr>
              <a:t>! </a:t>
            </a:r>
            <a:r>
              <a:rPr lang="ru-RU" dirty="0" smtClean="0"/>
              <a:t>Преобразование обобщенной проблемы в целенаправленную</a:t>
            </a:r>
          </a:p>
          <a:p>
            <a:pPr algn="ctr">
              <a:buNone/>
            </a:pPr>
            <a:r>
              <a:rPr lang="ru-RU" sz="3000" dirty="0" smtClean="0">
                <a:solidFill>
                  <a:srgbClr val="C00000"/>
                </a:solidFill>
              </a:rPr>
              <a:t>!</a:t>
            </a:r>
            <a:r>
              <a:rPr lang="ru-RU" dirty="0" smtClean="0"/>
              <a:t> Определить цель исследования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Выноска со стрелкой вниз 3"/>
          <p:cNvSpPr/>
          <p:nvPr/>
        </p:nvSpPr>
        <p:spPr>
          <a:xfrm>
            <a:off x="1285852" y="500042"/>
            <a:ext cx="6572296" cy="1000132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ТЕХНОЛОГИЯ ПРОБЛЕМНОГО ОБУЧЕНИЯ</a:t>
            </a:r>
            <a:endParaRPr lang="ru-RU" sz="2000" b="1" dirty="0"/>
          </a:p>
        </p:txBody>
      </p:sp>
      <p:sp>
        <p:nvSpPr>
          <p:cNvPr id="6" name="Выноска со стрелкой вниз 5"/>
          <p:cNvSpPr/>
          <p:nvPr/>
        </p:nvSpPr>
        <p:spPr>
          <a:xfrm>
            <a:off x="642910" y="1857364"/>
            <a:ext cx="7929618" cy="1643074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ФОРМИРОВАНИЕ НАВЫКОВ ПРОЕКТНОЙ ДЕЯТЕЛЬНОСТИ</a:t>
            </a:r>
            <a:endParaRPr lang="ru-RU" sz="2000" b="1" dirty="0"/>
          </a:p>
        </p:txBody>
      </p:sp>
      <p:sp>
        <p:nvSpPr>
          <p:cNvPr id="7" name="Выноска со стрелкой вниз 6"/>
          <p:cNvSpPr/>
          <p:nvPr/>
        </p:nvSpPr>
        <p:spPr>
          <a:xfrm>
            <a:off x="857224" y="3786190"/>
            <a:ext cx="7786742" cy="1214446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ПОВЫШЕНИЕ ИНТЕРЕСА К ИЗУЧАЕМОМУ МАТЕРИАЛУ</a:t>
            </a:r>
            <a:endParaRPr lang="ru-RU" sz="2000" b="1" dirty="0"/>
          </a:p>
        </p:txBody>
      </p:sp>
      <p:sp>
        <p:nvSpPr>
          <p:cNvPr id="8" name="Пятно 2 7"/>
          <p:cNvSpPr/>
          <p:nvPr/>
        </p:nvSpPr>
        <p:spPr>
          <a:xfrm>
            <a:off x="2500298" y="5143512"/>
            <a:ext cx="5000660" cy="1500174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УСВОЕНИЕ МАТЕРИАЛА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57158" y="285727"/>
          <a:ext cx="8215370" cy="6047904"/>
        </p:xfrm>
        <a:graphic>
          <a:graphicData uri="http://schemas.openxmlformats.org/drawingml/2006/table">
            <a:tbl>
              <a:tblPr/>
              <a:tblGrid>
                <a:gridCol w="2568280"/>
                <a:gridCol w="2024637"/>
                <a:gridCol w="1825944"/>
                <a:gridCol w="1796509"/>
              </a:tblGrid>
              <a:tr h="2340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Мероприятие</a:t>
                      </a:r>
                    </a:p>
                  </a:txBody>
                  <a:tcPr marL="47845" marR="47845" marT="28848" marB="28848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Уровень</a:t>
                      </a:r>
                    </a:p>
                  </a:txBody>
                  <a:tcPr marL="47845" marR="47845" marT="28848" marB="2884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Класс</a:t>
                      </a:r>
                    </a:p>
                  </a:txBody>
                  <a:tcPr marL="47845" marR="47845" marT="28848" marB="2884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Место</a:t>
                      </a:r>
                    </a:p>
                  </a:txBody>
                  <a:tcPr marL="47845" marR="47845" marT="28848" marB="2884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4038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2017/2018</a:t>
                      </a:r>
                    </a:p>
                  </a:txBody>
                  <a:tcPr marL="47845" marR="47845" marT="28848" marB="2884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515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Всероссийский конкурс «Россия-2035» г.Москва</a:t>
                      </a:r>
                      <a:endParaRPr lang="ru-RU" sz="16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47845" marR="47845" marT="28848" marB="2884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общероссийский</a:t>
                      </a:r>
                    </a:p>
                  </a:txBody>
                  <a:tcPr marL="47845" marR="47845" marT="28848" marB="2884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 класс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(4 человека)</a:t>
                      </a:r>
                    </a:p>
                  </a:txBody>
                  <a:tcPr marL="47845" marR="47845" marT="28848" marB="2884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победители заочного этапа</a:t>
                      </a:r>
                    </a:p>
                  </a:txBody>
                  <a:tcPr marL="47845" marR="47845" marT="28848" marB="2884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457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Научно практическая конференция</a:t>
                      </a:r>
                      <a:endParaRPr lang="ru-RU" sz="16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47845" marR="47845" marT="28848" marB="2884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муниципальный</a:t>
                      </a:r>
                    </a:p>
                  </a:txBody>
                  <a:tcPr marL="47845" marR="47845" marT="28848" marB="2884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 класс</a:t>
                      </a:r>
                    </a:p>
                  </a:txBody>
                  <a:tcPr marL="47845" marR="47845" marT="28848" marB="2884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2,3 место</a:t>
                      </a:r>
                    </a:p>
                  </a:txBody>
                  <a:tcPr marL="47845" marR="47845" marT="28848" marB="2884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4038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2018/2019</a:t>
                      </a:r>
                    </a:p>
                  </a:txBody>
                  <a:tcPr marL="47845" marR="47845" marT="28848" marB="2884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57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Научно практическая конференция</a:t>
                      </a:r>
                      <a:endParaRPr lang="ru-RU" sz="16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47845" marR="47845" marT="28848" marB="2884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муниципальный</a:t>
                      </a:r>
                    </a:p>
                  </a:txBody>
                  <a:tcPr marL="47845" marR="47845" marT="28848" marB="2884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 класс</a:t>
                      </a:r>
                    </a:p>
                  </a:txBody>
                  <a:tcPr marL="47845" marR="47845" marT="28848" marB="2884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1,2 место</a:t>
                      </a:r>
                    </a:p>
                  </a:txBody>
                  <a:tcPr marL="47845" marR="47845" marT="28848" marB="2884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515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Региональная деловая игра «Модель ООН»</a:t>
                      </a:r>
                      <a:endParaRPr lang="ru-RU" sz="1600" dirty="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47845" marR="47845" marT="28848" marB="2884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региональный</a:t>
                      </a:r>
                    </a:p>
                  </a:txBody>
                  <a:tcPr marL="47845" marR="47845" marT="28848" marB="2884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сборная 10-11 кл.</a:t>
                      </a:r>
                    </a:p>
                  </a:txBody>
                  <a:tcPr marL="47845" marR="47845" marT="28848" marB="2884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 личном зачете 3 место</a:t>
                      </a:r>
                    </a:p>
                  </a:txBody>
                  <a:tcPr marL="47845" marR="47845" marT="28848" marB="2884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3996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Всероссийская конференция «Роль молодежи в формировании устойчивого развития» г.Санкт-Петербург</a:t>
                      </a:r>
                      <a:endParaRPr lang="ru-RU" sz="16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47845" marR="47845" marT="28848" marB="2884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общероссийский</a:t>
                      </a:r>
                    </a:p>
                  </a:txBody>
                  <a:tcPr marL="47845" marR="47845" marT="28848" marB="2884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 класс – 4 человка</a:t>
                      </a:r>
                    </a:p>
                  </a:txBody>
                  <a:tcPr marL="47845" marR="47845" marT="28848" marB="2884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победители в секциях</a:t>
                      </a:r>
                    </a:p>
                  </a:txBody>
                  <a:tcPr marL="47845" marR="47845" marT="28848" marB="2884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4038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2019/2020</a:t>
                      </a:r>
                    </a:p>
                  </a:txBody>
                  <a:tcPr marL="47845" marR="47845" marT="28848" marB="2884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57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Научно практическая конференция</a:t>
                      </a:r>
                      <a:endParaRPr lang="ru-RU" sz="16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47845" marR="47845" marT="28848" marB="2884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муниципальный</a:t>
                      </a:r>
                    </a:p>
                  </a:txBody>
                  <a:tcPr marL="47845" marR="47845" marT="28848" marB="2884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10,11 класс</a:t>
                      </a:r>
                    </a:p>
                  </a:txBody>
                  <a:tcPr marL="47845" marR="47845" marT="28848" marB="2884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 место</a:t>
                      </a:r>
                    </a:p>
                  </a:txBody>
                  <a:tcPr marL="47845" marR="47845" marT="28848" marB="2884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457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30555" algn="l"/>
                        </a:tabLs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Городской конкурс «Политический резерв»</a:t>
                      </a:r>
                      <a:endParaRPr lang="ru-RU" sz="1600" dirty="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47845" marR="47845" marT="28848" marB="2884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муниципальный</a:t>
                      </a:r>
                    </a:p>
                  </a:txBody>
                  <a:tcPr marL="47845" marR="47845" marT="28848" marB="2884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10-11 класс</a:t>
                      </a:r>
                    </a:p>
                  </a:txBody>
                  <a:tcPr marL="47845" marR="47845" marT="28848" marB="2884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призеры</a:t>
                      </a:r>
                    </a:p>
                  </a:txBody>
                  <a:tcPr marL="47845" marR="47845" marT="28848" marB="2884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Спасибо за внимание!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61</TotalTime>
  <Words>327</Words>
  <PresentationFormat>Экран (4:3)</PresentationFormat>
  <Paragraphs>80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Эркер</vt:lpstr>
      <vt:lpstr>Разработка методического семинара  «Реализация проектной деятельности обучающихся посредством  технологии проблемного обучения» </vt:lpstr>
      <vt:lpstr>«Знания только тогда знания, когда они приобретаются усилиями своей мысли, а не одной лишь памятью» Л.Н.Толстой </vt:lpstr>
      <vt:lpstr>Технология проблемного обучения</vt:lpstr>
      <vt:lpstr>Технология проблемного обучения в проектной деятельности</vt:lpstr>
      <vt:lpstr>Этапы проектной деятельности</vt:lpstr>
      <vt:lpstr>Формулировка темы проекта и проблемы</vt:lpstr>
      <vt:lpstr> </vt:lpstr>
      <vt:lpstr> 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Елена</cp:lastModifiedBy>
  <cp:revision>17</cp:revision>
  <dcterms:created xsi:type="dcterms:W3CDTF">2021-01-15T15:22:11Z</dcterms:created>
  <dcterms:modified xsi:type="dcterms:W3CDTF">2022-11-30T13:11:18Z</dcterms:modified>
</cp:coreProperties>
</file>