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57" r:id="rId10"/>
    <p:sldId id="259" r:id="rId11"/>
    <p:sldId id="267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052736"/>
            <a:ext cx="8640960" cy="2448272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РЕКА ПАМЯТИ…</a:t>
            </a:r>
            <a:br>
              <a:rPr lang="ru-RU" sz="5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«Я помню! Я горжусь!»</a:t>
            </a:r>
            <a:endParaRPr lang="ru-RU" sz="5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5976" y="3861048"/>
            <a:ext cx="4608512" cy="1368152"/>
          </a:xfrm>
        </p:spPr>
        <p:txBody>
          <a:bodyPr>
            <a:normAutofit fontScale="85000" lnSpcReduction="10000"/>
          </a:bodyPr>
          <a:lstStyle/>
          <a:p>
            <a:pPr>
              <a:spcBef>
                <a:spcPts val="0"/>
              </a:spcBef>
            </a:pPr>
            <a:r>
              <a:rPr lang="ru-RU" sz="2400" dirty="0" smtClean="0">
                <a:solidFill>
                  <a:srgbClr val="002060"/>
                </a:solidFill>
              </a:rPr>
              <a:t>Авторы: </a:t>
            </a:r>
          </a:p>
          <a:p>
            <a:pPr>
              <a:spcBef>
                <a:spcPts val="0"/>
              </a:spcBef>
            </a:pPr>
            <a:r>
              <a:rPr lang="ru-RU" sz="2400" dirty="0" smtClean="0">
                <a:solidFill>
                  <a:srgbClr val="002060"/>
                </a:solidFill>
              </a:rPr>
              <a:t>Дронова Римма Владимировна,  </a:t>
            </a:r>
          </a:p>
          <a:p>
            <a:pPr>
              <a:spcBef>
                <a:spcPts val="0"/>
              </a:spcBef>
            </a:pPr>
            <a:r>
              <a:rPr lang="ru-RU" sz="2400" dirty="0" err="1" smtClean="0">
                <a:solidFill>
                  <a:srgbClr val="002060"/>
                </a:solidFill>
              </a:rPr>
              <a:t>Железникова</a:t>
            </a:r>
            <a:r>
              <a:rPr lang="ru-RU" sz="2400" dirty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Любовь Александровна, </a:t>
            </a:r>
          </a:p>
          <a:p>
            <a:pPr>
              <a:spcBef>
                <a:spcPts val="0"/>
              </a:spcBef>
            </a:pPr>
            <a:r>
              <a:rPr lang="ru-RU" sz="2400" dirty="0" smtClean="0">
                <a:solidFill>
                  <a:srgbClr val="002060"/>
                </a:solidFill>
              </a:rPr>
              <a:t> педагоги ГБОУ СОШ с. Новотулка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55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620688"/>
            <a:ext cx="8496944" cy="5760640"/>
          </a:xfrm>
        </p:spPr>
        <p:txBody>
          <a:bodyPr>
            <a:normAutofit/>
          </a:bodyPr>
          <a:lstStyle/>
          <a:p>
            <a:pPr marL="548640" lvl="0" indent="-411480" algn="ctr">
              <a:buClr>
                <a:prstClr val="white">
                  <a:shade val="95000"/>
                </a:prstClr>
              </a:buClr>
              <a:buSzPct val="65000"/>
              <a:buNone/>
            </a:pPr>
            <a:r>
              <a:rPr lang="ru-RU" sz="3600" b="1" dirty="0">
                <a:solidFill>
                  <a:srgbClr val="FF0000"/>
                </a:solidFill>
                <a:latin typeface="Monotype Corsiva" pitchFamily="66" charset="0"/>
              </a:rPr>
              <a:t>День Победы. И в огнях салюта</a:t>
            </a:r>
            <a:br>
              <a:rPr lang="ru-RU" sz="3600" b="1" dirty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600" b="1" dirty="0">
                <a:solidFill>
                  <a:srgbClr val="FF0000"/>
                </a:solidFill>
                <a:latin typeface="Monotype Corsiva" pitchFamily="66" charset="0"/>
              </a:rPr>
              <a:t>Будто гром: - Запомните навек,</a:t>
            </a:r>
            <a:br>
              <a:rPr lang="ru-RU" sz="3600" b="1" dirty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600" b="1" dirty="0">
                <a:solidFill>
                  <a:srgbClr val="FF0000"/>
                </a:solidFill>
                <a:latin typeface="Monotype Corsiva" pitchFamily="66" charset="0"/>
              </a:rPr>
              <a:t>Что в сраженьях каждую минуту,</a:t>
            </a:r>
            <a:br>
              <a:rPr lang="ru-RU" sz="3600" b="1" dirty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600" b="1" dirty="0">
                <a:solidFill>
                  <a:srgbClr val="FF0000"/>
                </a:solidFill>
                <a:latin typeface="Monotype Corsiva" pitchFamily="66" charset="0"/>
              </a:rPr>
              <a:t>Да, буквально каждую минуту</a:t>
            </a:r>
            <a:br>
              <a:rPr lang="ru-RU" sz="3600" b="1" dirty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600" b="1" dirty="0">
                <a:solidFill>
                  <a:srgbClr val="FF0000"/>
                </a:solidFill>
                <a:latin typeface="Monotype Corsiva" pitchFamily="66" charset="0"/>
              </a:rPr>
              <a:t>Погибало десять человек</a:t>
            </a: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!</a:t>
            </a:r>
          </a:p>
          <a:p>
            <a:pPr marL="548640" lvl="0" indent="-411480" algn="ctr">
              <a:buClr>
                <a:prstClr val="white">
                  <a:shade val="95000"/>
                </a:prstClr>
              </a:buClr>
              <a:buSzPct val="65000"/>
              <a:buNone/>
            </a:pPr>
            <a:endParaRPr lang="ru-RU" sz="3600" b="1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pPr marL="548640" lvl="0" indent="-411480" algn="ctr">
              <a:buClr>
                <a:prstClr val="white">
                  <a:shade val="95000"/>
                </a:prstClr>
              </a:buClr>
              <a:buSzPct val="65000"/>
              <a:buNone/>
            </a:pPr>
            <a:endParaRPr lang="ru-RU" sz="3600" dirty="0">
              <a:solidFill>
                <a:prstClr val="white"/>
              </a:solidFill>
            </a:endParaRPr>
          </a:p>
          <a:p>
            <a:pPr marL="0" indent="0">
              <a:spcBef>
                <a:spcPts val="0"/>
              </a:spcBef>
              <a:buClr>
                <a:srgbClr val="C00000"/>
              </a:buClr>
              <a:buSzPct val="75000"/>
              <a:buNone/>
            </a:pPr>
            <a:endParaRPr lang="ru-RU" sz="1800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56992"/>
            <a:ext cx="3960440" cy="325014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356992"/>
            <a:ext cx="4450761" cy="325014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77232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Встреча двух поколений</a:t>
            </a:r>
            <a:r>
              <a:rPr lang="ru-RU" sz="3200" dirty="0" smtClean="0">
                <a:latin typeface="+mn-lt"/>
              </a:rPr>
              <a:t/>
            </a:r>
            <a:br>
              <a:rPr lang="ru-RU" sz="3200" dirty="0" smtClean="0">
                <a:latin typeface="+mn-lt"/>
              </a:rPr>
            </a:br>
            <a:endParaRPr lang="ru-RU" sz="3200" dirty="0">
              <a:latin typeface="+mn-lt"/>
            </a:endParaRPr>
          </a:p>
        </p:txBody>
      </p:sp>
      <p:pic>
        <p:nvPicPr>
          <p:cNvPr id="4" name="Объект 3" descr="C:\Users\User\Desktop\красная флешка\мини парад\IMG_20191101_120216_BURST00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22" y="980728"/>
            <a:ext cx="4617720" cy="34206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C:\Users\User\Desktop\красная флешка\мини парад\IMG_20191101_12102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140968"/>
            <a:ext cx="4684401" cy="3278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744116" y="1268760"/>
            <a:ext cx="4180345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0070C0"/>
                </a:solidFill>
                <a:latin typeface="+mn-lt"/>
              </a:rPr>
              <a:t>Ветераны ВОВ и Юнармейцы ГБОУ СОШ с. Новотулка. Визит с благодарностью…</a:t>
            </a:r>
            <a:r>
              <a:rPr lang="ru-RU" sz="3200" dirty="0" smtClean="0">
                <a:solidFill>
                  <a:srgbClr val="0070C0"/>
                </a:solidFill>
                <a:latin typeface="+mn-lt"/>
              </a:rPr>
              <a:t/>
            </a:r>
            <a:br>
              <a:rPr lang="ru-RU" sz="3200" dirty="0" smtClean="0">
                <a:solidFill>
                  <a:srgbClr val="0070C0"/>
                </a:solidFill>
                <a:latin typeface="+mn-lt"/>
              </a:rPr>
            </a:br>
            <a:endParaRPr lang="ru-RU" sz="3200" dirty="0">
              <a:solidFill>
                <a:srgbClr val="0070C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98366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fs00.infourok.ru/images/doc/265/270077/1/img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8250556" cy="597189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8178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pPr marL="548640" lvl="0" indent="-411480">
              <a:buClr>
                <a:prstClr val="white">
                  <a:shade val="95000"/>
                </a:prstClr>
              </a:buClr>
              <a:buSzPct val="65000"/>
              <a:buNone/>
            </a:pPr>
            <a:r>
              <a:rPr lang="ru-RU" sz="2800" b="1" dirty="0" smtClean="0">
                <a:solidFill>
                  <a:prstClr val="black"/>
                </a:solidFill>
                <a:latin typeface="Monotype Corsiva" pitchFamily="66" charset="0"/>
              </a:rPr>
              <a:t>Немного  осталось  из  тех</a:t>
            </a:r>
            <a:r>
              <a:rPr lang="ru-RU" sz="2800" b="1" dirty="0">
                <a:solidFill>
                  <a:prstClr val="black"/>
                </a:solidFill>
                <a:latin typeface="Monotype Corsiva" pitchFamily="66" charset="0"/>
              </a:rPr>
              <a:t>, </a:t>
            </a:r>
            <a:r>
              <a:rPr lang="ru-RU" sz="2800" b="1" dirty="0" smtClean="0">
                <a:solidFill>
                  <a:prstClr val="black"/>
                </a:solidFill>
                <a:latin typeface="Monotype Corsiva" pitchFamily="66" charset="0"/>
              </a:rPr>
              <a:t> кто  в  </a:t>
            </a:r>
            <a:r>
              <a:rPr lang="ru-RU" sz="2800" b="1" dirty="0">
                <a:solidFill>
                  <a:prstClr val="black"/>
                </a:solidFill>
                <a:latin typeface="Monotype Corsiva" pitchFamily="66" charset="0"/>
              </a:rPr>
              <a:t>боях</a:t>
            </a:r>
            <a:br>
              <a:rPr lang="ru-RU" sz="2800" b="1" dirty="0">
                <a:solidFill>
                  <a:prstClr val="black"/>
                </a:solidFill>
                <a:latin typeface="Monotype Corsiva" pitchFamily="66" charset="0"/>
              </a:rPr>
            </a:br>
            <a:r>
              <a:rPr lang="ru-RU" sz="2800" b="1" dirty="0">
                <a:solidFill>
                  <a:prstClr val="black"/>
                </a:solidFill>
                <a:latin typeface="Monotype Corsiva" pitchFamily="66" charset="0"/>
              </a:rPr>
              <a:t>Прошли </a:t>
            </a:r>
            <a:r>
              <a:rPr lang="ru-RU" sz="2800" b="1" dirty="0" smtClean="0">
                <a:solidFill>
                  <a:prstClr val="black"/>
                </a:solidFill>
                <a:latin typeface="Monotype Corsiva" pitchFamily="66" charset="0"/>
              </a:rPr>
              <a:t> до  Берлина  полсвета</a:t>
            </a:r>
            <a:r>
              <a:rPr lang="ru-RU" sz="2800" b="1" dirty="0">
                <a:solidFill>
                  <a:prstClr val="black"/>
                </a:solidFill>
                <a:latin typeface="Monotype Corsiva" pitchFamily="66" charset="0"/>
              </a:rPr>
              <a:t> –</a:t>
            </a:r>
            <a:br>
              <a:rPr lang="ru-RU" sz="2800" b="1" dirty="0">
                <a:solidFill>
                  <a:prstClr val="black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prstClr val="black"/>
                </a:solidFill>
                <a:latin typeface="Monotype Corsiva" pitchFamily="66" charset="0"/>
              </a:rPr>
              <a:t>      В  мороз  и  пургу</a:t>
            </a:r>
            <a:r>
              <a:rPr lang="ru-RU" sz="2800" b="1" dirty="0">
                <a:solidFill>
                  <a:prstClr val="black"/>
                </a:solidFill>
                <a:latin typeface="Monotype Corsiva" pitchFamily="66" charset="0"/>
              </a:rPr>
              <a:t>, </a:t>
            </a:r>
            <a:r>
              <a:rPr lang="ru-RU" sz="2800" b="1" dirty="0" smtClean="0">
                <a:solidFill>
                  <a:prstClr val="black"/>
                </a:solidFill>
                <a:latin typeface="Monotype Corsiva" pitchFamily="66" charset="0"/>
              </a:rPr>
              <a:t> через  горе  и  страх</a:t>
            </a:r>
            <a:r>
              <a:rPr lang="ru-RU" sz="2800" b="1" dirty="0">
                <a:solidFill>
                  <a:prstClr val="black"/>
                </a:solidFill>
                <a:latin typeface="Monotype Corsiva" pitchFamily="66" charset="0"/>
              </a:rPr>
              <a:t>.</a:t>
            </a:r>
            <a:br>
              <a:rPr lang="ru-RU" sz="2800" b="1" dirty="0">
                <a:solidFill>
                  <a:prstClr val="black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prstClr val="black"/>
                </a:solidFill>
                <a:latin typeface="Monotype Corsiva" pitchFamily="66" charset="0"/>
              </a:rPr>
              <a:t>                 Пусть  вспомнят  живые  про  это!</a:t>
            </a:r>
          </a:p>
          <a:p>
            <a:pPr marL="548640" lvl="0" indent="-411480">
              <a:buClr>
                <a:prstClr val="white">
                  <a:shade val="95000"/>
                </a:prstClr>
              </a:buClr>
              <a:buSzPct val="65000"/>
              <a:buNone/>
            </a:pPr>
            <a:r>
              <a:rPr lang="ru-RU" sz="2800" b="1" dirty="0">
                <a:solidFill>
                  <a:prstClr val="black"/>
                </a:solidFill>
                <a:latin typeface="Monotype Corsiva" pitchFamily="66" charset="0"/>
              </a:rPr>
              <a:t> </a:t>
            </a:r>
            <a:r>
              <a:rPr lang="ru-RU" sz="2800" b="1" dirty="0" smtClean="0">
                <a:solidFill>
                  <a:prstClr val="black"/>
                </a:solidFill>
                <a:latin typeface="Monotype Corsiva" pitchFamily="66" charset="0"/>
              </a:rPr>
              <a:t>                                        </a:t>
            </a:r>
            <a:endParaRPr lang="ru-RU" sz="2800" dirty="0">
              <a:solidFill>
                <a:prstClr val="black"/>
              </a:solidFill>
              <a:latin typeface="Monotype Corsiva" pitchFamily="66" charset="0"/>
            </a:endParaRPr>
          </a:p>
        </p:txBody>
      </p:sp>
      <p:pic>
        <p:nvPicPr>
          <p:cNvPr id="4" name="Picture 1" descr="C:\Users\user\Pictures\00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979712" y="2348880"/>
            <a:ext cx="4752527" cy="37444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76597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pPr marL="0" lvl="0" indent="0">
              <a:buNone/>
            </a:pPr>
            <a:r>
              <a:rPr lang="ru-RU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самых первых дней Великой Отечественной войны и до её победного конца наши земляки совершили немало героических подвигов, как на фронте, так и в тылу. Героизм носил массовый характер. Каждый самоотверженно исполнял свой высший гражданский долг, не щадя жизни. Многие пали смертью храбрых. Их имена высечены на стелах, памятниках, мемориальных досках.</a:t>
            </a:r>
          </a:p>
          <a:p>
            <a:pPr marL="0" lvl="0" indent="0">
              <a:buNone/>
            </a:pPr>
            <a:r>
              <a:rPr lang="ru-RU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Они заслужили вечную славу, и никто из них не должен быть забыт.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6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712968" cy="940966"/>
          </a:xfrm>
        </p:spPr>
        <p:txBody>
          <a:bodyPr>
            <a:normAutofit/>
          </a:bodyPr>
          <a:lstStyle/>
          <a:p>
            <a:r>
              <a:rPr lang="ru-RU" sz="2200" dirty="0" smtClean="0">
                <a:solidFill>
                  <a:srgbClr val="C00000"/>
                </a:solidFill>
              </a:rPr>
              <a:t>Ветеран </a:t>
            </a:r>
            <a:r>
              <a:rPr lang="ru-RU" sz="2200" dirty="0">
                <a:solidFill>
                  <a:srgbClr val="C00000"/>
                </a:solidFill>
              </a:rPr>
              <a:t>ВОВ. Самарская область Хворостянский район, с. Новотулка</a:t>
            </a:r>
          </a:p>
        </p:txBody>
      </p:sp>
      <p:pic>
        <p:nvPicPr>
          <p:cNvPr id="4" name="Объект 3" descr="C:\Users\User\Desktop\класс час\IMG_20191113_155231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268760"/>
            <a:ext cx="3384376" cy="468052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3851920" y="1434663"/>
            <a:ext cx="4572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b="1" i="1" dirty="0" err="1"/>
              <a:t>Железников</a:t>
            </a:r>
            <a:r>
              <a:rPr lang="ru-RU" b="1" i="1" dirty="0"/>
              <a:t> Иван </a:t>
            </a:r>
            <a:r>
              <a:rPr lang="ru-RU" b="1" i="1" dirty="0" smtClean="0"/>
              <a:t>Васильевич</a:t>
            </a:r>
          </a:p>
          <a:p>
            <a:pPr algn="just"/>
            <a:endParaRPr lang="ru-RU" dirty="0"/>
          </a:p>
          <a:p>
            <a:pPr algn="just"/>
            <a:r>
              <a:rPr lang="ru-RU" dirty="0"/>
              <a:t>Год рождения</a:t>
            </a:r>
            <a:r>
              <a:rPr lang="ru-RU" b="1" i="1" dirty="0"/>
              <a:t> </a:t>
            </a:r>
            <a:r>
              <a:rPr lang="ru-RU" dirty="0"/>
              <a:t>1915</a:t>
            </a:r>
            <a:r>
              <a:rPr lang="ru-RU" b="1" i="1" dirty="0"/>
              <a:t> -</a:t>
            </a:r>
            <a:r>
              <a:rPr lang="ru-RU" dirty="0"/>
              <a:t>  дата смерти неизвестна</a:t>
            </a:r>
          </a:p>
          <a:p>
            <a:pPr algn="just"/>
            <a:r>
              <a:rPr lang="ru-RU" dirty="0"/>
              <a:t>22 июня 1941 года был призван на фронт. Воевал на </a:t>
            </a:r>
            <a:r>
              <a:rPr lang="ru-RU" dirty="0" err="1"/>
              <a:t>Волховском</a:t>
            </a:r>
            <a:r>
              <a:rPr lang="ru-RU" dirty="0"/>
              <a:t>, под Ленинградом. В конце 1942- в начале 1943 года, защищал Северный Кавказ.</a:t>
            </a:r>
          </a:p>
          <a:p>
            <a:pPr algn="just"/>
            <a:r>
              <a:rPr lang="ru-RU" dirty="0"/>
              <a:t>Воевал в Белоруссии.</a:t>
            </a:r>
          </a:p>
          <a:p>
            <a:pPr algn="just"/>
            <a:r>
              <a:rPr lang="ru-RU" b="1" i="1" dirty="0"/>
              <a:t>Награждён:</a:t>
            </a:r>
            <a:endParaRPr lang="ru-RU" dirty="0"/>
          </a:p>
          <a:p>
            <a:pPr algn="just" fontAlgn="base"/>
            <a:r>
              <a:rPr lang="ru-RU" dirty="0"/>
              <a:t>Медаль «За отвагу»</a:t>
            </a:r>
          </a:p>
          <a:p>
            <a:pPr algn="just" fontAlgn="base"/>
            <a:r>
              <a:rPr lang="ru-RU" dirty="0"/>
              <a:t>Орден Красной Звезды</a:t>
            </a:r>
          </a:p>
          <a:p>
            <a:pPr algn="just" fontAlgn="base"/>
            <a:r>
              <a:rPr lang="ru-RU" dirty="0"/>
              <a:t>Медаль «За оборону Кавказа»</a:t>
            </a:r>
          </a:p>
          <a:p>
            <a:pPr algn="just" fontAlgn="base"/>
            <a:r>
              <a:rPr lang="ru-RU" dirty="0"/>
              <a:t>Орден Отечественной войны II степени</a:t>
            </a:r>
          </a:p>
          <a:p>
            <a:pPr algn="just" fontAlgn="base"/>
            <a:r>
              <a:rPr lang="ru-RU" b="1" dirty="0"/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4453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/>
          <a:lstStyle/>
          <a:p>
            <a:r>
              <a:rPr lang="ru-RU" sz="2200" dirty="0">
                <a:solidFill>
                  <a:srgbClr val="C00000"/>
                </a:solidFill>
              </a:rPr>
              <a:t>Ветеран ВОВ. Самарская область Хворостянский район, с. Новотулка</a:t>
            </a:r>
            <a:endParaRPr lang="ru-RU" dirty="0"/>
          </a:p>
        </p:txBody>
      </p:sp>
      <p:pic>
        <p:nvPicPr>
          <p:cNvPr id="4" name="Объект 3" descr="C:\Users\User\Desktop\IMG_20200514_11152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196752"/>
            <a:ext cx="3600400" cy="504056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539552" y="1556792"/>
            <a:ext cx="4464496" cy="3919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5000"/>
              </a:lnSpc>
              <a:spcAft>
                <a:spcPts val="1000"/>
              </a:spcAft>
            </a:pPr>
            <a:r>
              <a:rPr lang="ru-RU" b="1" i="1" dirty="0" err="1">
                <a:ea typeface="Times New Roman"/>
                <a:cs typeface="Times New Roman"/>
              </a:rPr>
              <a:t>Железников</a:t>
            </a:r>
            <a:r>
              <a:rPr lang="ru-RU" b="1" i="1" dirty="0">
                <a:ea typeface="Times New Roman"/>
                <a:cs typeface="Times New Roman"/>
              </a:rPr>
              <a:t> Алексей Алексеевич</a:t>
            </a:r>
            <a:endParaRPr lang="ru-RU" sz="1400" dirty="0"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a typeface="Times New Roman"/>
                <a:cs typeface="Times New Roman"/>
              </a:rPr>
              <a:t>Год рождения 1915 - дата смерти неизвестна</a:t>
            </a:r>
            <a:endParaRPr lang="ru-RU" sz="1400" dirty="0"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a typeface="Times New Roman"/>
                <a:cs typeface="Times New Roman"/>
              </a:rPr>
              <a:t>На фронт был призван в 1942 году.  Был в боях за город Гомель, получил ранение. Попал в госпиталь, затем снова вернулся на фронт. Дошёл до Германии.</a:t>
            </a:r>
            <a:endParaRPr lang="ru-RU" sz="1400" dirty="0"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ea typeface="Times New Roman"/>
                <a:cs typeface="Times New Roman"/>
              </a:rPr>
              <a:t>Награждён:</a:t>
            </a:r>
            <a:endParaRPr lang="ru-RU" sz="1400" dirty="0"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a typeface="Times New Roman"/>
                <a:cs typeface="Times New Roman"/>
              </a:rPr>
              <a:t>Орден Отечественной войны II степени</a:t>
            </a:r>
            <a:endParaRPr lang="ru-RU" sz="1400" dirty="0"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a typeface="Times New Roman"/>
                <a:cs typeface="Times New Roman"/>
              </a:rPr>
              <a:t>Медаль за победу над Германией.</a:t>
            </a:r>
            <a:endParaRPr lang="ru-RU" sz="1400" dirty="0">
              <a:effectLst/>
              <a:latin typeface="Calibri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56970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/>
          <a:lstStyle/>
          <a:p>
            <a:r>
              <a:rPr lang="ru-RU" sz="2200" dirty="0">
                <a:solidFill>
                  <a:srgbClr val="C00000"/>
                </a:solidFill>
              </a:rPr>
              <a:t>Ветеран ВОВ. Самарская область Хворостянский район, с. Новотулка</a:t>
            </a:r>
            <a:endParaRPr lang="ru-RU" dirty="0"/>
          </a:p>
        </p:txBody>
      </p:sp>
      <p:pic>
        <p:nvPicPr>
          <p:cNvPr id="4" name="Объект 3" descr="C:\Users\User\Desktop\IMG_20200514_11125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96752"/>
            <a:ext cx="3828011" cy="510401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427984" y="1340768"/>
            <a:ext cx="4572000" cy="46843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base">
              <a:lnSpc>
                <a:spcPct val="115000"/>
              </a:lnSpc>
              <a:spcAft>
                <a:spcPts val="1000"/>
              </a:spcAft>
            </a:pPr>
            <a:r>
              <a:rPr lang="ru-RU" b="1" i="1" dirty="0" err="1">
                <a:ea typeface="Times New Roman"/>
                <a:cs typeface="Times New Roman"/>
              </a:rPr>
              <a:t>Свирюков</a:t>
            </a:r>
            <a:r>
              <a:rPr lang="ru-RU" b="1" i="1" dirty="0">
                <a:ea typeface="Times New Roman"/>
                <a:cs typeface="Times New Roman"/>
              </a:rPr>
              <a:t>  Прокофий Степанович</a:t>
            </a:r>
            <a:endParaRPr lang="ru-RU" sz="1400" dirty="0"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a typeface="Times New Roman"/>
                <a:cs typeface="Times New Roman"/>
              </a:rPr>
              <a:t>Год рождения1913г.- дата смерти неизвестна</a:t>
            </a:r>
            <a:endParaRPr lang="ru-RU" sz="1400" dirty="0"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a typeface="Times New Roman"/>
                <a:cs typeface="Times New Roman"/>
              </a:rPr>
              <a:t>До войны работал трактористом. На фронт призван в 1941 году, был направлен в Сталинград. Дважды ранен. После госпиталя, направлен на Орловский фронт. В 1943 году, воевал на Северном фронте, там и встретил известие о Победе.</a:t>
            </a:r>
            <a:endParaRPr lang="ru-RU" sz="1400" dirty="0"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ea typeface="Times New Roman"/>
                <a:cs typeface="Times New Roman"/>
              </a:rPr>
              <a:t>Награждён:</a:t>
            </a:r>
            <a:endParaRPr lang="ru-RU" sz="1400" dirty="0"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a typeface="Times New Roman"/>
                <a:cs typeface="Times New Roman"/>
              </a:rPr>
              <a:t>Орден Отечественной войны II степени</a:t>
            </a:r>
            <a:endParaRPr lang="ru-RU" sz="1400" dirty="0"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a typeface="Times New Roman"/>
                <a:cs typeface="Times New Roman"/>
              </a:rPr>
              <a:t>Медаль за оборону Сталинграда</a:t>
            </a:r>
            <a:endParaRPr lang="ru-RU" sz="1400" dirty="0"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a typeface="Times New Roman"/>
                <a:cs typeface="Times New Roman"/>
              </a:rPr>
              <a:t> </a:t>
            </a:r>
            <a:endParaRPr lang="ru-RU" sz="1400" dirty="0">
              <a:effectLst/>
              <a:latin typeface="Calibri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5106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/>
          <a:lstStyle/>
          <a:p>
            <a:r>
              <a:rPr lang="ru-RU" sz="2200" dirty="0">
                <a:solidFill>
                  <a:srgbClr val="C00000"/>
                </a:solidFill>
              </a:rPr>
              <a:t>Ветеран ВОВ. Самарская область Хворостянский район, с. Новотулка</a:t>
            </a:r>
            <a:endParaRPr lang="ru-RU" dirty="0"/>
          </a:p>
        </p:txBody>
      </p:sp>
      <p:pic>
        <p:nvPicPr>
          <p:cNvPr id="4" name="Объект 3" descr="C:\Users\User\Desktop\IMG_20200514_111408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268760"/>
            <a:ext cx="3754512" cy="504056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51520" y="1268760"/>
            <a:ext cx="4572000" cy="500290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a typeface="Times New Roman"/>
                <a:cs typeface="Times New Roman"/>
              </a:rPr>
              <a:t> </a:t>
            </a:r>
            <a:r>
              <a:rPr lang="ru-RU" b="1" i="1" dirty="0" err="1">
                <a:ea typeface="Times New Roman"/>
                <a:cs typeface="Times New Roman"/>
              </a:rPr>
              <a:t>Комонов</a:t>
            </a:r>
            <a:r>
              <a:rPr lang="ru-RU" b="1" i="1" dirty="0">
                <a:ea typeface="Times New Roman"/>
                <a:cs typeface="Times New Roman"/>
              </a:rPr>
              <a:t>    Григорий Никитович</a:t>
            </a:r>
            <a:endParaRPr lang="ru-RU" sz="1400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a typeface="Times New Roman"/>
                <a:cs typeface="Times New Roman"/>
              </a:rPr>
              <a:t>Год рождения1913г.- дата смерти неизвестна</a:t>
            </a:r>
            <a:endParaRPr lang="ru-RU" sz="1400" dirty="0"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a typeface="Times New Roman"/>
                <a:cs typeface="Times New Roman"/>
              </a:rPr>
              <a:t>Был призван на фронт в 1941 году.  Освобождал города: Сталинград, Ворошиловград, Симферополь.  Под командованием генерала </a:t>
            </a:r>
            <a:r>
              <a:rPr lang="ru-RU" dirty="0" err="1">
                <a:ea typeface="Times New Roman"/>
                <a:cs typeface="Times New Roman"/>
              </a:rPr>
              <a:t>Талбухина</a:t>
            </a:r>
            <a:r>
              <a:rPr lang="ru-RU" dirty="0">
                <a:ea typeface="Times New Roman"/>
                <a:cs typeface="Times New Roman"/>
              </a:rPr>
              <a:t>, воевал на четвёртом Украинском фронте. В городе Батайском при налёте немецких штурмовиков, был контужен.</a:t>
            </a:r>
            <a:endParaRPr lang="ru-RU" sz="1400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ea typeface="Times New Roman"/>
                <a:cs typeface="Times New Roman"/>
              </a:rPr>
              <a:t>Награждён:</a:t>
            </a:r>
            <a:endParaRPr lang="ru-RU" sz="1400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a typeface="Times New Roman"/>
                <a:cs typeface="Times New Roman"/>
              </a:rPr>
              <a:t>Орден Красной звезды</a:t>
            </a:r>
            <a:endParaRPr lang="ru-RU" sz="1400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a typeface="Times New Roman"/>
                <a:cs typeface="Times New Roman"/>
              </a:rPr>
              <a:t>Орден Отечественной войны II степени</a:t>
            </a:r>
            <a:endParaRPr lang="ru-RU" sz="1400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a typeface="Times New Roman"/>
                <a:cs typeface="Times New Roman"/>
              </a:rPr>
              <a:t> </a:t>
            </a:r>
            <a:endParaRPr lang="ru-RU" sz="1400" dirty="0">
              <a:effectLst/>
              <a:latin typeface="Calibri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5258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/>
          <a:lstStyle/>
          <a:p>
            <a:r>
              <a:rPr lang="ru-RU" sz="2200" dirty="0">
                <a:solidFill>
                  <a:srgbClr val="C00000"/>
                </a:solidFill>
              </a:rPr>
              <a:t>Ветеран ВОВ. Самарская область Хворостянский район, с. Новотулка</a:t>
            </a:r>
            <a:endParaRPr lang="ru-RU" dirty="0"/>
          </a:p>
        </p:txBody>
      </p:sp>
      <p:pic>
        <p:nvPicPr>
          <p:cNvPr id="4" name="Объект 3" descr="C:\Users\User\Desktop\IMG_20200514_11153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24744"/>
            <a:ext cx="3888432" cy="518457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427984" y="1484784"/>
            <a:ext cx="4427984" cy="4538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ea typeface="Times New Roman"/>
                <a:cs typeface="Times New Roman"/>
              </a:rPr>
              <a:t>Литовкин  Сергей Егорович</a:t>
            </a:r>
            <a:endParaRPr lang="ru-RU" sz="1400" dirty="0"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a typeface="Times New Roman"/>
                <a:cs typeface="Times New Roman"/>
              </a:rPr>
              <a:t>Год рождения1913г.- дата смерти неизвестна</a:t>
            </a:r>
            <a:endParaRPr lang="ru-RU" sz="1400" dirty="0"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a typeface="Times New Roman"/>
                <a:cs typeface="Times New Roman"/>
              </a:rPr>
              <a:t>Воевал под Москвой.</a:t>
            </a:r>
            <a:endParaRPr lang="ru-RU" sz="1400" dirty="0"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ea typeface="Times New Roman"/>
                <a:cs typeface="Times New Roman"/>
              </a:rPr>
              <a:t>Награждён:</a:t>
            </a:r>
            <a:endParaRPr lang="ru-RU" sz="1400" dirty="0"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a typeface="Times New Roman"/>
                <a:cs typeface="Times New Roman"/>
              </a:rPr>
              <a:t>Орден Отечественной войны II степени</a:t>
            </a:r>
            <a:endParaRPr lang="ru-RU" sz="1400" dirty="0"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a typeface="Times New Roman"/>
                <a:cs typeface="Times New Roman"/>
              </a:rPr>
              <a:t>Медаль за взятие Берлина</a:t>
            </a:r>
            <a:endParaRPr lang="ru-RU" sz="1400" dirty="0"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a typeface="Times New Roman"/>
                <a:cs typeface="Times New Roman"/>
              </a:rPr>
              <a:t>Медаль за взятие Варшавы</a:t>
            </a:r>
            <a:endParaRPr lang="ru-RU" sz="1400" dirty="0"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solidFill>
                  <a:srgbClr val="4E5154"/>
                </a:solidFill>
                <a:latin typeface="Helvetica"/>
                <a:ea typeface="Times New Roman"/>
                <a:cs typeface="Times New Roman"/>
              </a:rPr>
              <a:t> </a:t>
            </a:r>
            <a:endParaRPr lang="ru-RU" sz="1400" dirty="0"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solidFill>
                  <a:srgbClr val="4E5154"/>
                </a:solidFill>
                <a:latin typeface="Helvetica"/>
                <a:ea typeface="Times New Roman"/>
                <a:cs typeface="Times New Roman"/>
              </a:rPr>
              <a:t> </a:t>
            </a:r>
            <a:endParaRPr lang="ru-RU" sz="1400" dirty="0"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Calibri"/>
                <a:ea typeface="Times New Roman"/>
                <a:cs typeface="Times New Roman"/>
              </a:rPr>
              <a:t> </a:t>
            </a:r>
            <a:endParaRPr lang="ru-RU" sz="1400" dirty="0">
              <a:effectLst/>
              <a:latin typeface="Calibri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60362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620688"/>
            <a:ext cx="7344816" cy="5024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140"/>
              </a:spcBef>
              <a:spcAft>
                <a:spcPts val="140"/>
              </a:spcAft>
            </a:pPr>
            <a:r>
              <a:rPr lang="ru-RU" sz="2400" dirty="0" smtClean="0">
                <a:ea typeface="Times New Roman"/>
                <a:cs typeface="Calibri"/>
              </a:rPr>
              <a:t>         Говоря </a:t>
            </a:r>
            <a:r>
              <a:rPr lang="ru-RU" sz="2400" dirty="0">
                <a:ea typeface="Times New Roman"/>
                <a:cs typeface="Calibri"/>
              </a:rPr>
              <a:t>сегодня о войне, мы мысленно прошли дорогой славы наших дедов, которые дорогой ценой отстояли свободу и независимость нашей Родины. </a:t>
            </a:r>
            <a:r>
              <a:rPr lang="ru-RU" sz="2400" dirty="0" smtClean="0">
                <a:ea typeface="Times New Roman"/>
                <a:cs typeface="Calibri"/>
              </a:rPr>
              <a:t>  Всё </a:t>
            </a:r>
            <a:r>
              <a:rPr lang="ru-RU" sz="2400" dirty="0">
                <a:ea typeface="Times New Roman"/>
                <a:cs typeface="Calibri"/>
              </a:rPr>
              <a:t>меньше и меньше ветеранов может сегодня выйти на Парад Победы. Будем же признательны людям, чья юность была опалена жестокой войной. </a:t>
            </a:r>
            <a:r>
              <a:rPr lang="ru-RU" sz="2400" dirty="0" smtClean="0">
                <a:ea typeface="Times New Roman"/>
                <a:cs typeface="Calibri"/>
              </a:rPr>
              <a:t>                       Нельзя </a:t>
            </a:r>
            <a:r>
              <a:rPr lang="ru-RU" sz="2400" dirty="0">
                <a:ea typeface="Times New Roman"/>
                <a:cs typeface="Calibri"/>
              </a:rPr>
              <a:t>забывать своих героев! </a:t>
            </a:r>
            <a:br>
              <a:rPr lang="ru-RU" sz="2400" dirty="0">
                <a:ea typeface="Times New Roman"/>
                <a:cs typeface="Calibri"/>
              </a:rPr>
            </a:br>
            <a:r>
              <a:rPr lang="ru-RU" sz="2400" dirty="0">
                <a:ea typeface="Times New Roman"/>
                <a:cs typeface="Calibri"/>
              </a:rPr>
              <a:t>Знаю, солнце в пустые глазницы не брызнет! </a:t>
            </a:r>
            <a:br>
              <a:rPr lang="ru-RU" sz="2400" dirty="0">
                <a:ea typeface="Times New Roman"/>
                <a:cs typeface="Calibri"/>
              </a:rPr>
            </a:br>
            <a:r>
              <a:rPr lang="ru-RU" sz="2400" dirty="0">
                <a:ea typeface="Times New Roman"/>
                <a:cs typeface="Calibri"/>
              </a:rPr>
              <a:t>Знаю, песня тяжёлых могил не откроет! </a:t>
            </a:r>
            <a:br>
              <a:rPr lang="ru-RU" sz="2400" dirty="0">
                <a:ea typeface="Times New Roman"/>
                <a:cs typeface="Calibri"/>
              </a:rPr>
            </a:br>
            <a:r>
              <a:rPr lang="ru-RU" sz="2400" dirty="0">
                <a:ea typeface="Times New Roman"/>
                <a:cs typeface="Calibri"/>
              </a:rPr>
              <a:t>Но от имени сердца, от имени жизни: </a:t>
            </a:r>
            <a:br>
              <a:rPr lang="ru-RU" sz="2400" dirty="0">
                <a:ea typeface="Times New Roman"/>
                <a:cs typeface="Calibri"/>
              </a:rPr>
            </a:br>
            <a:r>
              <a:rPr lang="ru-RU" sz="2400" dirty="0">
                <a:ea typeface="Times New Roman"/>
                <a:cs typeface="Calibri"/>
              </a:rPr>
              <a:t>Вечная Слава Героям! </a:t>
            </a:r>
            <a:endParaRPr lang="ru-RU" sz="2400" dirty="0">
              <a:latin typeface="Calibri"/>
              <a:ea typeface="Arial Unicode MS"/>
              <a:cs typeface="Calibri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Calibri"/>
                <a:ea typeface="Calibri"/>
                <a:cs typeface="Times New Roman"/>
              </a:rPr>
              <a:t> 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005064"/>
            <a:ext cx="3024336" cy="20847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629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</TotalTime>
  <Words>504</Words>
  <Application>Microsoft Office PowerPoint</Application>
  <PresentationFormat>Экран (4:3)</PresentationFormat>
  <Paragraphs>61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РЕКА ПАМЯТИ… «Я помню! Я горжусь!»</vt:lpstr>
      <vt:lpstr>Презентация PowerPoint</vt:lpstr>
      <vt:lpstr>Презентация PowerPoint</vt:lpstr>
      <vt:lpstr>Ветеран ВОВ. Самарская область Хворостянский район, с. Новотулка</vt:lpstr>
      <vt:lpstr>Ветеран ВОВ. Самарская область Хворостянский район, с. Новотулка</vt:lpstr>
      <vt:lpstr>Ветеран ВОВ. Самарская область Хворостянский район, с. Новотулка</vt:lpstr>
      <vt:lpstr>Ветеран ВОВ. Самарская область Хворостянский район, с. Новотулка</vt:lpstr>
      <vt:lpstr>Ветеран ВОВ. Самарская область Хворостянский район, с. Новотулка</vt:lpstr>
      <vt:lpstr>Презентация PowerPoint</vt:lpstr>
      <vt:lpstr>Презентация PowerPoint</vt:lpstr>
      <vt:lpstr>Встреча двух поколений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Нам дороги эти позабыть нельзя!</dc:title>
  <dc:creator>Ранько Елена</dc:creator>
  <cp:lastModifiedBy>User</cp:lastModifiedBy>
  <cp:revision>27</cp:revision>
  <dcterms:created xsi:type="dcterms:W3CDTF">2015-04-19T15:51:03Z</dcterms:created>
  <dcterms:modified xsi:type="dcterms:W3CDTF">2020-06-05T06:10:05Z</dcterms:modified>
</cp:coreProperties>
</file>