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unknown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3912" r:id="rId2"/>
    <p:sldMasterId id="2147483924" r:id="rId3"/>
  </p:sldMasterIdLst>
  <p:notesMasterIdLst>
    <p:notesMasterId r:id="rId15"/>
  </p:notesMasterIdLst>
  <p:sldIdLst>
    <p:sldId id="336" r:id="rId4"/>
    <p:sldId id="341" r:id="rId5"/>
    <p:sldId id="260" r:id="rId6"/>
    <p:sldId id="270" r:id="rId7"/>
    <p:sldId id="291" r:id="rId8"/>
    <p:sldId id="338" r:id="rId9"/>
    <p:sldId id="295" r:id="rId10"/>
    <p:sldId id="340" r:id="rId11"/>
    <p:sldId id="342" r:id="rId12"/>
    <p:sldId id="324" r:id="rId13"/>
    <p:sldId id="314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33"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89E7E3"/>
    <a:srgbClr val="003399"/>
    <a:srgbClr val="32D6CE"/>
    <a:srgbClr val="A2C2E8"/>
    <a:srgbClr val="00FFFF"/>
    <a:srgbClr val="009999"/>
    <a:srgbClr val="6699FF"/>
    <a:srgbClr val="00FF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58D2B9-7B9A-4ED7-879E-93C88B1A8B25}" type="datetimeFigureOut">
              <a:rPr lang="ru-RU" smtClean="0"/>
              <a:pPr/>
              <a:t>17.03.2016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97F346-5017-4F19-8BBD-F47EDA1B0B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49517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C5EFB-6535-4389-BAE6-C84C3911BC6A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C5EFB-6535-4389-BAE6-C84C3911BC6A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C5EFB-6535-4389-BAE6-C84C3911BC6A}" type="slidenum">
              <a:rPr lang="ru-RU" smtClean="0">
                <a:solidFill>
                  <a:prstClr val="black"/>
                </a:solidFill>
              </a:rPr>
              <a:pPr/>
              <a:t>10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00000">
                    <a:shade val="90000"/>
                  </a:srgbClr>
                </a:solidFill>
              </a:rPr>
              <a:pPr/>
              <a:t>17.03.2016</a:t>
            </a:fld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00000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3250849"/>
      </p:ext>
    </p:extLst>
  </p:cSld>
  <p:clrMapOvr>
    <a:masterClrMapping/>
  </p:clrMapOvr>
  <p:transition spd="med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00000">
                    <a:shade val="90000"/>
                  </a:srgbClr>
                </a:solidFill>
              </a:rPr>
              <a:pPr/>
              <a:t>17.03.2016</a:t>
            </a:fld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00000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0944522"/>
      </p:ext>
    </p:extLst>
  </p:cSld>
  <p:clrMapOvr>
    <a:masterClrMapping/>
  </p:clrMapOvr>
  <p:transition spd="med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00000">
                    <a:shade val="90000"/>
                  </a:srgbClr>
                </a:solidFill>
              </a:rPr>
              <a:pPr/>
              <a:t>17.03.2016</a:t>
            </a:fld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00000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9797532"/>
      </p:ext>
    </p:extLst>
  </p:cSld>
  <p:clrMapOvr>
    <a:masterClrMapping/>
  </p:clrMapOvr>
  <p:transition spd="med">
    <p:randomBar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00000">
                    <a:shade val="90000"/>
                  </a:srgbClr>
                </a:solidFill>
              </a:rPr>
              <a:pPr/>
              <a:t>17.03.2016</a:t>
            </a:fld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00000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1802800"/>
      </p:ext>
    </p:extLst>
  </p:cSld>
  <p:clrMapOvr>
    <a:masterClrMapping/>
  </p:clrMapOvr>
  <p:transition spd="med">
    <p:randomBar dir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00000">
                    <a:shade val="90000"/>
                  </a:srgbClr>
                </a:solidFill>
              </a:rPr>
              <a:pPr/>
              <a:t>17.03.2016</a:t>
            </a:fld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00000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4263854"/>
      </p:ext>
    </p:extLst>
  </p:cSld>
  <p:clrMapOvr>
    <a:masterClrMapping/>
  </p:clrMapOvr>
  <p:transition spd="med">
    <p:randomBar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00000">
                    <a:shade val="90000"/>
                  </a:srgbClr>
                </a:solidFill>
              </a:rPr>
              <a:pPr/>
              <a:t>17.03.2016</a:t>
            </a:fld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00000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4973769"/>
      </p:ext>
    </p:extLst>
  </p:cSld>
  <p:clrMapOvr>
    <a:masterClrMapping/>
  </p:clrMapOvr>
  <p:transition spd="med">
    <p:randomBar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00000">
                    <a:shade val="90000"/>
                  </a:srgbClr>
                </a:solidFill>
              </a:rPr>
              <a:pPr/>
              <a:t>17.03.2016</a:t>
            </a:fld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00000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849176"/>
      </p:ext>
    </p:extLst>
  </p:cSld>
  <p:clrMapOvr>
    <a:masterClrMapping/>
  </p:clrMapOvr>
  <p:transition spd="med">
    <p:randomBar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00000">
                    <a:shade val="90000"/>
                  </a:srgbClr>
                </a:solidFill>
              </a:rPr>
              <a:pPr/>
              <a:t>17.03.2016</a:t>
            </a:fld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00000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388180"/>
      </p:ext>
    </p:extLst>
  </p:cSld>
  <p:clrMapOvr>
    <a:masterClrMapping/>
  </p:clrMapOvr>
  <p:transition spd="med">
    <p:randomBar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00000">
                    <a:shade val="90000"/>
                  </a:srgbClr>
                </a:solidFill>
              </a:rPr>
              <a:pPr/>
              <a:t>17.03.2016</a:t>
            </a:fld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00000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2488789"/>
      </p:ext>
    </p:extLst>
  </p:cSld>
  <p:clrMapOvr>
    <a:masterClrMapping/>
  </p:clrMapOvr>
  <p:transition spd="med">
    <p:randomBar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00000">
                    <a:shade val="90000"/>
                  </a:srgbClr>
                </a:solidFill>
              </a:rPr>
              <a:pPr/>
              <a:t>17.03.2016</a:t>
            </a:fld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00000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9243376"/>
      </p:ext>
    </p:extLst>
  </p:cSld>
  <p:clrMapOvr>
    <a:masterClrMapping/>
  </p:clrMapOvr>
  <p:transition spd="med">
    <p:randomBar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00000">
                    <a:shade val="90000"/>
                  </a:srgbClr>
                </a:solidFill>
              </a:rPr>
              <a:pPr/>
              <a:t>17.03.2016</a:t>
            </a:fld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00000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3607761"/>
      </p:ext>
    </p:extLst>
  </p:cSld>
  <p:clrMapOvr>
    <a:masterClrMapping/>
  </p:clrMapOvr>
  <p:transition spd="med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00000">
                    <a:shade val="90000"/>
                  </a:srgbClr>
                </a:solidFill>
              </a:rPr>
              <a:pPr/>
              <a:t>17.03.2016</a:t>
            </a:fld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00000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6233375"/>
      </p:ext>
    </p:extLst>
  </p:cSld>
  <p:clrMapOvr>
    <a:masterClrMapping/>
  </p:clrMapOvr>
  <p:transition spd="med">
    <p:randomBar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00000">
                    <a:shade val="90000"/>
                  </a:srgbClr>
                </a:solidFill>
              </a:rPr>
              <a:pPr/>
              <a:t>17.03.2016</a:t>
            </a:fld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000000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2918550"/>
      </p:ext>
    </p:extLst>
  </p:cSld>
  <p:clrMapOvr>
    <a:masterClrMapping/>
  </p:clrMapOvr>
  <p:transition spd="med">
    <p:randomBar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00000">
                    <a:shade val="90000"/>
                  </a:srgbClr>
                </a:solidFill>
              </a:rPr>
              <a:pPr/>
              <a:t>17.03.2016</a:t>
            </a:fld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00000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4752538"/>
      </p:ext>
    </p:extLst>
  </p:cSld>
  <p:clrMapOvr>
    <a:masterClrMapping/>
  </p:clrMapOvr>
  <p:transition spd="med">
    <p:randomBar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00000">
                    <a:shade val="90000"/>
                  </a:srgbClr>
                </a:solidFill>
              </a:rPr>
              <a:pPr/>
              <a:t>17.03.2016</a:t>
            </a:fld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00000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3794608"/>
      </p:ext>
    </p:extLst>
  </p:cSld>
  <p:clrMapOvr>
    <a:masterClrMapping/>
  </p:clrMapOvr>
  <p:transition spd="med">
    <p:randomBar dir="vert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FBF32-F60C-4365-BC39-5749F02E985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3/17/2016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DA45C0-A10A-4D55-9BD4-7B91A6420A3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0785800"/>
      </p:ext>
    </p:extLst>
  </p:cSld>
  <p:clrMapOvr>
    <a:masterClrMapping/>
  </p:clrMapOvr>
  <p:transition spd="med">
    <p:randomBar dir="vert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607278-624D-44A7-85A0-19C4E9EF664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3/17/2016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5E9FD5-04BD-45E7-B3A0-14935EDD807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459785"/>
      </p:ext>
    </p:extLst>
  </p:cSld>
  <p:clrMapOvr>
    <a:masterClrMapping/>
  </p:clrMapOvr>
  <p:transition spd="med">
    <p:randomBar dir="vert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2A6693-6ED1-4EB2-B234-652CA448523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3/17/2016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A6F1CA-E6A4-4FC4-B08F-4573B1D889A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6214574"/>
      </p:ext>
    </p:extLst>
  </p:cSld>
  <p:clrMapOvr>
    <a:masterClrMapping/>
  </p:clrMapOvr>
  <p:transition spd="med">
    <p:randomBar dir="vert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0160BD-C89D-4AEB-8A5E-2FD31826535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3/17/2016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678258-F7D7-41D0-AE29-20E26C2812D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864507"/>
      </p:ext>
    </p:extLst>
  </p:cSld>
  <p:clrMapOvr>
    <a:masterClrMapping/>
  </p:clrMapOvr>
  <p:transition spd="med">
    <p:randomBar dir="vert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9B07D-61DB-4C3C-BA70-58366453B6B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3/17/2016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6A0806-E92C-42AA-B9C6-E01F01DF472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1913957"/>
      </p:ext>
    </p:extLst>
  </p:cSld>
  <p:clrMapOvr>
    <a:masterClrMapping/>
  </p:clrMapOvr>
  <p:transition spd="med">
    <p:randomBar dir="vert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DE6D44-F48B-4279-B3CA-4A2D0B85E89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3/17/2016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D12F05-C3CC-41B4-8F46-9F51873F29F3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332063"/>
      </p:ext>
    </p:extLst>
  </p:cSld>
  <p:clrMapOvr>
    <a:masterClrMapping/>
  </p:clrMapOvr>
  <p:transition spd="med">
    <p:randomBar dir="vert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2EE9EA-B088-4932-88D1-130C850EE11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3/17/2016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7D4A2-3A8C-4F11-A93F-63E3F9859B6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6291151"/>
      </p:ext>
    </p:extLst>
  </p:cSld>
  <p:clrMapOvr>
    <a:masterClrMapping/>
  </p:clrMapOvr>
  <p:transition spd="med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00000">
                    <a:shade val="90000"/>
                  </a:srgbClr>
                </a:solidFill>
              </a:rPr>
              <a:pPr/>
              <a:t>17.03.2016</a:t>
            </a:fld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00000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982789"/>
      </p:ext>
    </p:extLst>
  </p:cSld>
  <p:clrMapOvr>
    <a:masterClrMapping/>
  </p:clrMapOvr>
  <p:transition spd="med">
    <p:randomBar dir="vert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DAA323-4EE3-416A-AF00-1EC362BC759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3/17/2016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BE77D-7A9F-4C74-AEBA-FA3403917EFC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6880718"/>
      </p:ext>
    </p:extLst>
  </p:cSld>
  <p:clrMapOvr>
    <a:masterClrMapping/>
  </p:clrMapOvr>
  <p:transition spd="med">
    <p:randomBar dir="vert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782940-1313-4648-924F-EC103F31C8C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3/17/2016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81F41-4FFE-4A56-B6FD-CF233D10B55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2782865"/>
      </p:ext>
    </p:extLst>
  </p:cSld>
  <p:clrMapOvr>
    <a:masterClrMapping/>
  </p:clrMapOvr>
  <p:transition spd="med">
    <p:randomBar dir="vert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B60BE-2D30-46AE-BC87-5FBADFA944C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3/17/2016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C932C8-4E8E-4DD2-9FFC-74259D62E2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7406792"/>
      </p:ext>
    </p:extLst>
  </p:cSld>
  <p:clrMapOvr>
    <a:masterClrMapping/>
  </p:clrMapOvr>
  <p:transition spd="med">
    <p:randomBar dir="vert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6F26B-0531-430F-BEA6-F6D48DB7294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3/17/2016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EB758C-A0F9-44E4-9E3D-430F52F1BAD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6454821"/>
      </p:ext>
    </p:extLst>
  </p:cSld>
  <p:clrMapOvr>
    <a:masterClrMapping/>
  </p:clrMapOvr>
  <p:transition spd="med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00000">
                    <a:shade val="90000"/>
                  </a:srgbClr>
                </a:solidFill>
              </a:rPr>
              <a:pPr/>
              <a:t>17.03.2016</a:t>
            </a:fld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00000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1144118"/>
      </p:ext>
    </p:extLst>
  </p:cSld>
  <p:clrMapOvr>
    <a:masterClrMapping/>
  </p:clrMapOvr>
  <p:transition spd="med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00000">
                    <a:shade val="90000"/>
                  </a:srgbClr>
                </a:solidFill>
              </a:rPr>
              <a:pPr/>
              <a:t>17.03.2016</a:t>
            </a:fld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00000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2272156"/>
      </p:ext>
    </p:extLst>
  </p:cSld>
  <p:clrMapOvr>
    <a:masterClrMapping/>
  </p:clrMapOvr>
  <p:transition spd="med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00000">
                    <a:shade val="90000"/>
                  </a:srgbClr>
                </a:solidFill>
              </a:rPr>
              <a:pPr/>
              <a:t>17.03.2016</a:t>
            </a:fld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00000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419765"/>
      </p:ext>
    </p:extLst>
  </p:cSld>
  <p:clrMapOvr>
    <a:masterClrMapping/>
  </p:clrMapOvr>
  <p:transition spd="med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00000">
                    <a:shade val="90000"/>
                  </a:srgbClr>
                </a:solidFill>
              </a:rPr>
              <a:pPr/>
              <a:t>17.03.2016</a:t>
            </a:fld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00000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8460371"/>
      </p:ext>
    </p:extLst>
  </p:cSld>
  <p:clrMapOvr>
    <a:masterClrMapping/>
  </p:clrMapOvr>
  <p:transition spd="med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00000">
                    <a:shade val="90000"/>
                  </a:srgbClr>
                </a:solidFill>
              </a:rPr>
              <a:pPr/>
              <a:t>17.03.2016</a:t>
            </a:fld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00000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2713882"/>
      </p:ext>
    </p:extLst>
  </p:cSld>
  <p:clrMapOvr>
    <a:masterClrMapping/>
  </p:clrMapOvr>
  <p:transition spd="med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00000">
                    <a:shade val="90000"/>
                  </a:srgbClr>
                </a:solidFill>
              </a:rPr>
              <a:pPr/>
              <a:t>17.03.2016</a:t>
            </a:fld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000000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3810089"/>
      </p:ext>
    </p:extLst>
  </p:cSld>
  <p:clrMapOvr>
    <a:masterClrMapping/>
  </p:clrMapOvr>
  <p:transition spd="med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000000">
                    <a:shade val="90000"/>
                  </a:srgbClr>
                </a:solidFill>
              </a:rPr>
              <a:pPr/>
              <a:t>17.03.2016</a:t>
            </a:fld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000000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644764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med">
    <p:randomBar dir="vert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000000">
                    <a:shade val="90000"/>
                  </a:srgbClr>
                </a:solidFill>
              </a:rPr>
              <a:pPr/>
              <a:t>17.03.2016</a:t>
            </a:fld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000000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00000">
                  <a:shade val="90000"/>
                </a:srgb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85974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ransition spd="med">
    <p:randomBar dir="vert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F50103B-C012-475D-9FFA-78BB605DD3B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3/17/2016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D9DBD60-4165-42DE-A3F0-321F2DF81FF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071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ransition spd="med">
    <p:randomBar dir="vert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9.xml"/><Relationship Id="rId1" Type="http://schemas.openxmlformats.org/officeDocument/2006/relationships/video" Target="NULL" TargetMode="External"/><Relationship Id="rId5" Type="http://schemas.openxmlformats.org/officeDocument/2006/relationships/image" Target="../media/image20.png"/><Relationship Id="rId4" Type="http://schemas.microsoft.com/office/2007/relationships/media" Target="../media/media1.mp3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13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2214554"/>
            <a:ext cx="8062912" cy="1470025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214422"/>
            <a:ext cx="8622134" cy="2430602"/>
          </a:xfrm>
          <a:ln>
            <a:miter lim="800000"/>
            <a:headEnd/>
            <a:tailEnd/>
          </a:ln>
          <a:extLst/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80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+mj-lt"/>
                <a:cs typeface="Arial"/>
              </a:rPr>
              <a:t>Почему радуга разноцветная?</a:t>
            </a:r>
            <a:endParaRPr lang="ru-RU" sz="8000" b="1" dirty="0">
              <a:latin typeface="+mj-lt"/>
            </a:endParaRPr>
          </a:p>
        </p:txBody>
      </p:sp>
      <p:pic>
        <p:nvPicPr>
          <p:cNvPr id="4" name="Picture 2" descr="C:\Documents and Settings\Admin\Рабочий стол\Презентации\Муравей Вопросик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588125" y="3792538"/>
            <a:ext cx="2357438" cy="2790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C:\Documents and Settings\Admin\Рабочий стол\Презентации\Мудрая Черепаха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23850" y="4221163"/>
            <a:ext cx="2176463" cy="23637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222" name="Прямоугольник 5"/>
          <p:cNvSpPr>
            <a:spLocks noChangeArrowheads="1"/>
          </p:cNvSpPr>
          <p:nvPr/>
        </p:nvSpPr>
        <p:spPr bwMode="auto">
          <a:xfrm>
            <a:off x="2627313" y="5462588"/>
            <a:ext cx="47529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>
                <a:solidFill>
                  <a:srgbClr val="E40059"/>
                </a:solidFill>
                <a:latin typeface="Georgia" pitchFamily="18" charset="0"/>
              </a:rPr>
              <a:t>Подготовила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rgbClr val="E40059"/>
                </a:solidFill>
                <a:latin typeface="Georgia" pitchFamily="18" charset="0"/>
              </a:rPr>
              <a:t>Крупская Галина Михайловна </a:t>
            </a:r>
            <a:r>
              <a:rPr lang="ru-RU" b="1" i="1" dirty="0" err="1" smtClean="0">
                <a:solidFill>
                  <a:srgbClr val="E40059"/>
                </a:solidFill>
                <a:latin typeface="Georgia" pitchFamily="18" charset="0"/>
              </a:rPr>
              <a:t>читель</a:t>
            </a:r>
            <a:r>
              <a:rPr lang="ru-RU" b="1" i="1" dirty="0" smtClean="0">
                <a:solidFill>
                  <a:srgbClr val="E40059"/>
                </a:solidFill>
                <a:latin typeface="Georgia" pitchFamily="18" charset="0"/>
              </a:rPr>
              <a:t> </a:t>
            </a:r>
            <a:r>
              <a:rPr lang="ru-RU" b="1" i="1" dirty="0">
                <a:solidFill>
                  <a:srgbClr val="E40059"/>
                </a:solidFill>
                <a:latin typeface="Georgia" pitchFamily="18" charset="0"/>
              </a:rPr>
              <a:t>начальных классов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rgbClr val="E40059"/>
                </a:solidFill>
                <a:latin typeface="Georgia" pitchFamily="18" charset="0"/>
              </a:rPr>
              <a:t>МБОУ  «Первомайская СОШ №2»</a:t>
            </a:r>
            <a:endParaRPr lang="ru-RU" b="1" dirty="0">
              <a:solidFill>
                <a:srgbClr val="E40059"/>
              </a:solidFill>
              <a:latin typeface="Arial" charset="0"/>
            </a:endParaRPr>
          </a:p>
        </p:txBody>
      </p:sp>
      <p:sp>
        <p:nvSpPr>
          <p:cNvPr id="9223" name="Прямоугольник 6"/>
          <p:cNvSpPr>
            <a:spLocks noChangeArrowheads="1"/>
          </p:cNvSpPr>
          <p:nvPr/>
        </p:nvSpPr>
        <p:spPr bwMode="auto">
          <a:xfrm>
            <a:off x="179388" y="285750"/>
            <a:ext cx="87661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i="1">
                <a:solidFill>
                  <a:srgbClr val="E40059"/>
                </a:solidFill>
                <a:latin typeface="Georgia" pitchFamily="18" charset="0"/>
              </a:rPr>
              <a:t>Презентация к уроку окружающего мира в 1 классе</a:t>
            </a:r>
            <a:endParaRPr lang="ru-RU" sz="2000">
              <a:solidFill>
                <a:srgbClr val="FFFFFF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7771420"/>
      </p:ext>
    </p:extLst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20" name="Picture 4" descr="Картинка 24 из 4849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928984" y="3216868"/>
            <a:ext cx="2200271" cy="30244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64088" y="620688"/>
            <a:ext cx="2665031" cy="1165238"/>
          </a:xfrm>
        </p:spPr>
        <p:txBody>
          <a:bodyPr>
            <a:normAutofit/>
          </a:bodyPr>
          <a:lstStyle/>
          <a:p>
            <a:pPr algn="ctr"/>
            <a:endParaRPr lang="ru-RU" sz="28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" name="Picture 2" descr="C:\Documents and Settings\Admin\Рабочий стол\Презентации\Муравей Вопросик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flipH="1">
            <a:off x="4562191" y="2955267"/>
            <a:ext cx="2500330" cy="37998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23528" y="3356992"/>
            <a:ext cx="3456384" cy="3783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Выноска-облако 17"/>
          <p:cNvSpPr/>
          <p:nvPr/>
        </p:nvSpPr>
        <p:spPr>
          <a:xfrm rot="20986088">
            <a:off x="121854" y="529640"/>
            <a:ext cx="5238494" cy="2127596"/>
          </a:xfrm>
          <a:prstGeom prst="cloudCallout">
            <a:avLst>
              <a:gd name="adj1" fmla="val 9329"/>
              <a:gd name="adj2" fmla="val 159294"/>
            </a:avLst>
          </a:prstGeom>
          <a:solidFill>
            <a:srgbClr val="89E7E3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57150" dist="38100" dir="5400000" algn="ctr" rotWithShape="0">
              <a:sysClr val="windowText" lastClr="000000">
                <a:shade val="9000"/>
                <a:satMod val="105000"/>
                <a:alpha val="48000"/>
              </a:sysClr>
            </a:outerShdw>
          </a:effectLst>
        </p:spPr>
        <p:txBody>
          <a:bodyPr rtlCol="0" anchor="ctr"/>
          <a:lstStyle/>
          <a:p>
            <a:pPr lvl="0" algn="ctr"/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Сравните</a:t>
            </a:r>
            <a:r>
              <a:rPr kumimoji="0" lang="ru-RU" sz="3200" b="0" i="0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свою радугу с эталоном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Картинка 71 из 35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562191" y="-315416"/>
            <a:ext cx="4402297" cy="3341577"/>
          </a:xfrm>
          <a:prstGeom prst="roundRect">
            <a:avLst>
              <a:gd name="adj" fmla="val 9443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411640580"/>
      </p:ext>
    </p:extLst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"/>
          <p:cNvGrpSpPr>
            <a:grpSpLocks/>
          </p:cNvGrpSpPr>
          <p:nvPr/>
        </p:nvGrpSpPr>
        <p:grpSpPr bwMode="auto">
          <a:xfrm>
            <a:off x="-66675" y="0"/>
            <a:ext cx="9210675" cy="6858000"/>
            <a:chOff x="-66262" y="0"/>
            <a:chExt cx="9210261" cy="6858000"/>
          </a:xfrm>
        </p:grpSpPr>
        <p:pic>
          <p:nvPicPr>
            <p:cNvPr id="819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6262" y="0"/>
              <a:ext cx="9210261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Прямоугольник 2"/>
            <p:cNvSpPr/>
            <p:nvPr/>
          </p:nvSpPr>
          <p:spPr>
            <a:xfrm>
              <a:off x="410" y="5934670"/>
              <a:ext cx="5429043" cy="92333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4400" b="1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cs typeface="Arial" charset="0"/>
                </a:rPr>
                <a:t>Спасибо за урок</a:t>
              </a:r>
              <a:r>
                <a:rPr lang="ru-RU" sz="5400" b="1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cs typeface="Arial" charset="0"/>
                </a:rPr>
                <a:t>!</a:t>
              </a:r>
              <a:endPara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Arial" charset="0"/>
              </a:endParaRPr>
            </a:p>
          </p:txBody>
        </p:sp>
      </p:grpSp>
      <p:pic>
        <p:nvPicPr>
          <p:cNvPr id="4" name="кто построил радугу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331640" y="501317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47995411"/>
      </p:ext>
    </p:extLst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05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8113712" cy="5256584"/>
          </a:xfrm>
        </p:spPr>
        <p:txBody>
          <a:bodyPr>
            <a:normAutofit/>
          </a:bodyPr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476672"/>
            <a:ext cx="8472518" cy="4392488"/>
          </a:xfrm>
          <a:ln>
            <a:miter lim="800000"/>
            <a:headEnd/>
            <a:tailEnd/>
          </a:ln>
          <a:extLst/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4800" b="1" dirty="0" smtClean="0">
                <a:ln w="11430"/>
                <a:solidFill>
                  <a:srgbClr val="002060"/>
                </a:solidFill>
              </a:rPr>
              <a:t>Цветное коромысло</a:t>
            </a:r>
          </a:p>
          <a:p>
            <a:pPr marL="0" indent="0"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4800" b="1" dirty="0" smtClean="0">
                <a:ln w="11430"/>
                <a:solidFill>
                  <a:srgbClr val="002060"/>
                </a:solidFill>
              </a:rPr>
              <a:t>Над рекою повисло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7504" y="2204864"/>
            <a:ext cx="4536678" cy="45667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31503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860032" y="2204864"/>
            <a:ext cx="4283967" cy="45667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297771170"/>
      </p:ext>
    </p:extLst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4" descr="туцча с молнией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905000" y="228600"/>
            <a:ext cx="72390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3886200" y="4343400"/>
            <a:ext cx="4953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742950" lvl="1" indent="-285750" fontAlgn="base">
              <a:spcBef>
                <a:spcPct val="2000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FFFF"/>
                </a:solidFill>
              </a:rPr>
              <a:t>Солнце светит и смеётся,</a:t>
            </a: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FFFF"/>
                </a:solidFill>
              </a:rPr>
              <a:t>      А на Землю дождик льётся.</a:t>
            </a: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FFFF"/>
                </a:solidFill>
              </a:rPr>
              <a:t>      И выходит на луга </a:t>
            </a: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FFFF"/>
                </a:solidFill>
              </a:rPr>
              <a:t>      Семицветная дуга.</a:t>
            </a:r>
          </a:p>
        </p:txBody>
      </p:sp>
      <p:pic>
        <p:nvPicPr>
          <p:cNvPr id="12293" name="Picture 8" descr="Рисунок33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114300"/>
            <a:ext cx="2201863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513389851"/>
      </p:ext>
    </p:extLst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260648"/>
            <a:ext cx="892899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	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Солнечным днем в любой момент можно увидеть радугу. Для этого достаточно взять шланг и начать поливать цветы. Если при этом вы встанете спиной к Солнцу, освещающему водяные брызги, то обязательно увидите небольшую радугу. Так же возникает и настоящая радуга, только в этом случае солнечные лучи проходят не сквозь мелкие брызги, а сквозь завесу дождя, который идет где-то в отдалении.</a:t>
            </a:r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4274" name="Picture 2" descr="Картинка 1 из 117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7504" y="3307636"/>
            <a:ext cx="8928992" cy="35503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397711851"/>
      </p:ext>
    </p:extLst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304800"/>
            <a:ext cx="5580063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228600" y="4419600"/>
            <a:ext cx="89154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Calibri" pitchFamily="34" charset="0"/>
              </a:rPr>
              <a:t>Обычный свет от лампочки или от Солнца, называют белым светом. Белый свет – фактически смесь семи цветов. Свет преломляется (сгибается), когда он проходит через воду. Когда белый свет проникает в каплю дождя, цвета разделяются. Белый свет раскалывается на семь цветов, которые вы можете увидеть.</a:t>
            </a: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Презентации\Мудрая Черепаха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14282" y="3789040"/>
            <a:ext cx="2286000" cy="29022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Выноска-облако 2"/>
          <p:cNvSpPr/>
          <p:nvPr/>
        </p:nvSpPr>
        <p:spPr>
          <a:xfrm>
            <a:off x="142844" y="0"/>
            <a:ext cx="7597508" cy="2786058"/>
          </a:xfrm>
          <a:prstGeom prst="cloudCallout">
            <a:avLst>
              <a:gd name="adj1" fmla="val -18602"/>
              <a:gd name="adj2" fmla="val 163000"/>
            </a:avLst>
          </a:prstGeom>
          <a:solidFill>
            <a:srgbClr val="6699FF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Чтобы не путать этот порядок, люди придумали «запоминалку». Прочитайте слова и попробуйте догадаться, как с их помощью можно запомнить все цвета радуги.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C:\Users\1\Pictures\КАРТИНКИ\АНИМИРОВАННЫЕ КАРТИНКИ\1 (363)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353690" y="2683937"/>
            <a:ext cx="3780857" cy="2928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275856" y="4437063"/>
            <a:ext cx="2733677" cy="2420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46343161"/>
      </p:ext>
    </p:extLst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5175" y="228600"/>
            <a:ext cx="4899025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143000" y="5257800"/>
            <a:ext cx="7467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 Каждый </a:t>
            </a:r>
            <a:r>
              <a:rPr lang="ru-RU" sz="2400" b="1">
                <a:solidFill>
                  <a:srgbClr val="FF6600"/>
                </a:solidFill>
                <a:latin typeface="Calibri" pitchFamily="34" charset="0"/>
              </a:rPr>
              <a:t>Охотник</a:t>
            </a:r>
            <a:r>
              <a:rPr lang="ru-RU" sz="2400" b="1">
                <a:latin typeface="Calibri" pitchFamily="34" charset="0"/>
              </a:rPr>
              <a:t> </a:t>
            </a:r>
            <a:r>
              <a:rPr lang="ru-RU" sz="2400" b="1">
                <a:solidFill>
                  <a:srgbClr val="FFFF00"/>
                </a:solidFill>
                <a:latin typeface="Calibri" pitchFamily="34" charset="0"/>
              </a:rPr>
              <a:t>Желает</a:t>
            </a:r>
            <a:r>
              <a:rPr lang="ru-RU" sz="2400" b="1">
                <a:latin typeface="Calibri" pitchFamily="34" charset="0"/>
              </a:rPr>
              <a:t> </a:t>
            </a:r>
            <a:r>
              <a:rPr lang="ru-RU" sz="2400" b="1">
                <a:solidFill>
                  <a:srgbClr val="009900"/>
                </a:solidFill>
                <a:latin typeface="Calibri" pitchFamily="34" charset="0"/>
              </a:rPr>
              <a:t>Знать, </a:t>
            </a:r>
            <a:r>
              <a:rPr lang="ru-RU" sz="2400" b="1">
                <a:solidFill>
                  <a:srgbClr val="00CCFF"/>
                </a:solidFill>
                <a:latin typeface="Calibri" pitchFamily="34" charset="0"/>
              </a:rPr>
              <a:t>Где</a:t>
            </a:r>
            <a:r>
              <a:rPr lang="ru-RU" sz="2400" b="1">
                <a:latin typeface="Calibri" pitchFamily="34" charset="0"/>
              </a:rPr>
              <a:t> </a:t>
            </a:r>
            <a:r>
              <a:rPr lang="ru-RU" sz="2400" b="1">
                <a:solidFill>
                  <a:srgbClr val="0033CC"/>
                </a:solidFill>
                <a:latin typeface="Calibri" pitchFamily="34" charset="0"/>
              </a:rPr>
              <a:t>Сидит</a:t>
            </a:r>
            <a:r>
              <a:rPr lang="ru-RU" sz="2400" b="1">
                <a:latin typeface="Calibri" pitchFamily="34" charset="0"/>
              </a:rPr>
              <a:t> </a:t>
            </a:r>
            <a:r>
              <a:rPr lang="ru-RU" sz="2400" b="1">
                <a:solidFill>
                  <a:srgbClr val="800080"/>
                </a:solidFill>
                <a:latin typeface="Calibri" pitchFamily="34" charset="0"/>
              </a:rPr>
              <a:t>Фазан</a:t>
            </a:r>
            <a:endParaRPr lang="ru-RU" sz="2400">
              <a:solidFill>
                <a:srgbClr val="80008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randomBar dir="vert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7_Поток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</TotalTime>
  <Words>157</Words>
  <Application>Microsoft Office PowerPoint</Application>
  <PresentationFormat>Экран (4:3)</PresentationFormat>
  <Paragraphs>24</Paragraphs>
  <Slides>11</Slides>
  <Notes>3</Notes>
  <HiddenSlides>0</HiddenSlides>
  <MMClips>1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Поток</vt:lpstr>
      <vt:lpstr>7_Поток</vt:lpstr>
      <vt:lpstr>Office Theme</vt:lpstr>
      <vt:lpstr>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</dc:creator>
  <cp:lastModifiedBy>Роман</cp:lastModifiedBy>
  <cp:revision>46</cp:revision>
  <dcterms:created xsi:type="dcterms:W3CDTF">2013-04-10T13:29:15Z</dcterms:created>
  <dcterms:modified xsi:type="dcterms:W3CDTF">2016-03-17T12:20:52Z</dcterms:modified>
</cp:coreProperties>
</file>