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2" r:id="rId3"/>
    <p:sldId id="282" r:id="rId4"/>
    <p:sldId id="294" r:id="rId5"/>
    <p:sldId id="257" r:id="rId6"/>
    <p:sldId id="258" r:id="rId7"/>
    <p:sldId id="259" r:id="rId8"/>
    <p:sldId id="260" r:id="rId9"/>
    <p:sldId id="262" r:id="rId10"/>
    <p:sldId id="261" r:id="rId11"/>
    <p:sldId id="263" r:id="rId12"/>
    <p:sldId id="269" r:id="rId13"/>
    <p:sldId id="264" r:id="rId14"/>
    <p:sldId id="270" r:id="rId15"/>
    <p:sldId id="265" r:id="rId16"/>
    <p:sldId id="266" r:id="rId17"/>
    <p:sldId id="267" r:id="rId18"/>
    <p:sldId id="268" r:id="rId19"/>
    <p:sldId id="271" r:id="rId20"/>
    <p:sldId id="293" r:id="rId21"/>
    <p:sldId id="272" r:id="rId22"/>
    <p:sldId id="295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96" r:id="rId32"/>
    <p:sldId id="281" r:id="rId33"/>
    <p:sldId id="298" r:id="rId34"/>
    <p:sldId id="283" r:id="rId35"/>
    <p:sldId id="284" r:id="rId36"/>
    <p:sldId id="285" r:id="rId37"/>
    <p:sldId id="291" r:id="rId38"/>
    <p:sldId id="290" r:id="rId39"/>
    <p:sldId id="289" r:id="rId40"/>
    <p:sldId id="288" r:id="rId41"/>
    <p:sldId id="286" r:id="rId42"/>
    <p:sldId id="287" r:id="rId43"/>
    <p:sldId id="297" r:id="rId44"/>
  </p:sldIdLst>
  <p:sldSz cx="9144000" cy="6858000" type="screen4x3"/>
  <p:notesSz cx="2987675" cy="48164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5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https://snegir.org/upload/post-foto/izobretateli/14.jpg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8" name="Picture 4" descr="http://ekpt.ru/uploadedFiles/newsimages/big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2436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6. </a:t>
            </a:r>
            <a:r>
              <a:rPr lang="ru-RU" sz="4400" b="1" dirty="0" smtClean="0"/>
              <a:t>Какое образование получил И.П.Кулибин? </a:t>
            </a:r>
          </a:p>
          <a:p>
            <a:pPr algn="ctr">
              <a:buNone/>
            </a:pPr>
            <a:endParaRPr lang="ru-RU" sz="4400" b="1" dirty="0" smtClean="0"/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А. </a:t>
            </a:r>
            <a:r>
              <a:rPr lang="ru-RU" sz="4400" b="1" dirty="0" smtClean="0"/>
              <a:t>Выучка у дьячка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В. </a:t>
            </a:r>
            <a:r>
              <a:rPr lang="ru-RU" sz="4400" b="1" dirty="0" smtClean="0"/>
              <a:t>Российский университет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С. </a:t>
            </a:r>
            <a:r>
              <a:rPr lang="ru-RU" sz="4400" b="1" dirty="0" smtClean="0"/>
              <a:t>Педагогический институт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76672"/>
            <a:ext cx="8568952" cy="564949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7.</a:t>
            </a:r>
            <a:r>
              <a:rPr lang="ru-RU" sz="4400" b="1" dirty="0" smtClean="0"/>
              <a:t> Кулибин в 1769 г. был вызван в Петербург, снова представлен императрице и получил назначение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А. </a:t>
            </a:r>
            <a:r>
              <a:rPr lang="ru-RU" sz="4400" b="1" dirty="0" smtClean="0"/>
              <a:t>главным управляющий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В. </a:t>
            </a:r>
            <a:r>
              <a:rPr lang="ru-RU" sz="4400" b="1" dirty="0" smtClean="0"/>
              <a:t>советчиком Екатерины </a:t>
            </a:r>
            <a:r>
              <a:rPr lang="en-US" sz="4400" b="1" dirty="0" smtClean="0"/>
              <a:t>II</a:t>
            </a:r>
            <a:r>
              <a:rPr lang="ru-RU" sz="4400" b="1" dirty="0" smtClean="0">
                <a:solidFill>
                  <a:schemeClr val="accent1"/>
                </a:solidFill>
              </a:rPr>
              <a:t>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С. </a:t>
            </a:r>
            <a:r>
              <a:rPr lang="ru-RU" sz="4400" b="1" dirty="0" smtClean="0"/>
              <a:t>заведование мастерскими Академии наук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8.</a:t>
            </a:r>
            <a:r>
              <a:rPr lang="ru-RU" sz="4400" b="1" dirty="0" smtClean="0"/>
              <a:t>Что в 1790 году изобретатель разработал специально для военных инвалидов</a:t>
            </a:r>
          </a:p>
          <a:p>
            <a:pPr>
              <a:buNone/>
            </a:pPr>
            <a:endParaRPr lang="ru-RU" sz="4400" b="1" dirty="0" smtClean="0"/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А.</a:t>
            </a:r>
            <a:r>
              <a:rPr lang="ru-RU" sz="4400" b="1" dirty="0" smtClean="0"/>
              <a:t>Кресло - каталку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В.</a:t>
            </a:r>
            <a:r>
              <a:rPr lang="ru-RU" sz="4400" b="1" dirty="0" smtClean="0"/>
              <a:t>Протез ноги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С. </a:t>
            </a:r>
            <a:r>
              <a:rPr lang="ru-RU" sz="4400" b="1" dirty="0" err="1" smtClean="0"/>
              <a:t>Самодвижные</a:t>
            </a:r>
            <a:r>
              <a:rPr lang="ru-RU" sz="4400" b="1" dirty="0" smtClean="0"/>
              <a:t> носилки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9. </a:t>
            </a:r>
            <a:r>
              <a:rPr lang="ru-RU" sz="4400" b="1" dirty="0" smtClean="0"/>
              <a:t>В 1791 году изобретатель продемонстрировал публике свое новое детище — …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А. </a:t>
            </a:r>
            <a:r>
              <a:rPr lang="ru-RU" sz="4400" b="1" dirty="0" smtClean="0"/>
              <a:t>трехколесную </a:t>
            </a:r>
            <a:r>
              <a:rPr lang="ru-RU" sz="4400" b="1" dirty="0" err="1" smtClean="0"/>
              <a:t>самокатку</a:t>
            </a:r>
            <a:endParaRPr lang="ru-RU" sz="4400" b="1" dirty="0" smtClean="0"/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В. </a:t>
            </a:r>
            <a:r>
              <a:rPr lang="ru-RU" sz="4400" b="1" dirty="0" smtClean="0"/>
              <a:t>паровой двигатель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С. </a:t>
            </a:r>
            <a:r>
              <a:rPr lang="ru-RU" sz="4400" b="1" dirty="0" smtClean="0"/>
              <a:t>велосипед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964488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10.</a:t>
            </a:r>
            <a:r>
              <a:rPr lang="ru-RU" sz="1600" b="1" dirty="0" smtClean="0"/>
              <a:t>В 1792 году князь Потемкин попросил знаменитого механика заняться купленными им у английской герцогини </a:t>
            </a:r>
            <a:r>
              <a:rPr lang="ru-RU" sz="1600" b="1" dirty="0" err="1" smtClean="0"/>
              <a:t>Кингстонской</a:t>
            </a:r>
            <a:r>
              <a:rPr lang="ru-RU" sz="1600" b="1" dirty="0" smtClean="0"/>
              <a:t> часами «Павлин». Проблема заключалась в том, что герцогиня вывезла их из Англии в разобранном виде еще в 1777 году, и с тех пор часы так никто и не смог собрать. Разумеется, за прошедшие без малого полтора десятилетия значительная часть деталей просто потерялась, что-то пришло в негодность, что-то требовало ремонта. Так, из 55 граненых хрусталей лежавших в основании, остался только один. Иван Кулибин полностью перебрал механизм, изготовил недостающие детали, и конец года часы встретили в полностью рабочем состоянии. Сейчас они являются одним из главных украшений одного из Российских музеев. В каком музее хранятся эти часы?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А. </a:t>
            </a:r>
            <a:r>
              <a:rPr lang="ru-RU" sz="4400" b="1" dirty="0" smtClean="0"/>
              <a:t>Третьяковская </a:t>
            </a:r>
          </a:p>
          <a:p>
            <a:pPr>
              <a:buNone/>
            </a:pPr>
            <a:r>
              <a:rPr lang="ru-RU" sz="4400" b="1" dirty="0" smtClean="0"/>
              <a:t>     </a:t>
            </a:r>
            <a:r>
              <a:rPr lang="ru-RU" sz="4400" b="1" dirty="0" err="1" smtClean="0"/>
              <a:t>галлерея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В. </a:t>
            </a:r>
            <a:r>
              <a:rPr lang="ru-RU" sz="4400" b="1" dirty="0" smtClean="0"/>
              <a:t>Эрмитаж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С. </a:t>
            </a:r>
            <a:r>
              <a:rPr lang="ru-RU" sz="4400" b="1" dirty="0" smtClean="0"/>
              <a:t>Оружейная </a:t>
            </a:r>
          </a:p>
          <a:p>
            <a:pPr>
              <a:buNone/>
            </a:pPr>
            <a:r>
              <a:rPr lang="ru-RU" sz="4400" b="1" dirty="0" smtClean="0"/>
              <a:t>     палата</a:t>
            </a:r>
            <a:endParaRPr lang="ru-RU" sz="4400" b="1" dirty="0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212976"/>
            <a:ext cx="4648200" cy="32670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373616" cy="557748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5200" b="1" dirty="0" smtClean="0">
                <a:solidFill>
                  <a:schemeClr val="accent1"/>
                </a:solidFill>
              </a:rPr>
              <a:t>11. </a:t>
            </a:r>
            <a:r>
              <a:rPr lang="ru-RU" b="1" dirty="0" smtClean="0"/>
              <a:t>В 1776 г. Кулибин представил проект арочного однопролётного моста. Длина арки — 298 метров. Арка была спроектирована из 12 908 деревянных элементов, скреплённых 49 650 железными болтами и 5 500 железными четырёхугольными обоймами.</a:t>
            </a:r>
            <a:br>
              <a:rPr lang="ru-RU" b="1" dirty="0" smtClean="0"/>
            </a:br>
            <a:r>
              <a:rPr lang="ru-RU" b="1" dirty="0" smtClean="0"/>
              <a:t>Через какую реку должен был проходить этот мост.</a:t>
            </a:r>
            <a:br>
              <a:rPr lang="ru-RU" b="1" dirty="0" smtClean="0"/>
            </a:b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4800" b="1" dirty="0" smtClean="0">
                <a:solidFill>
                  <a:schemeClr val="accent1"/>
                </a:solidFill>
              </a:rPr>
              <a:t>А. </a:t>
            </a:r>
            <a:r>
              <a:rPr lang="ru-RU" sz="4800" b="1" dirty="0" smtClean="0"/>
              <a:t>р.Нева</a:t>
            </a:r>
          </a:p>
          <a:p>
            <a:pPr>
              <a:buNone/>
            </a:pPr>
            <a:r>
              <a:rPr lang="ru-RU" sz="4800" b="1" dirty="0" smtClean="0">
                <a:solidFill>
                  <a:schemeClr val="accent1"/>
                </a:solidFill>
              </a:rPr>
              <a:t>В. </a:t>
            </a:r>
            <a:r>
              <a:rPr lang="ru-RU" sz="4800" b="1" dirty="0" smtClean="0"/>
              <a:t>р.Москва</a:t>
            </a:r>
          </a:p>
          <a:p>
            <a:pPr>
              <a:buNone/>
            </a:pPr>
            <a:r>
              <a:rPr lang="ru-RU" sz="4800" b="1" dirty="0" smtClean="0">
                <a:solidFill>
                  <a:schemeClr val="accent1"/>
                </a:solidFill>
              </a:rPr>
              <a:t>С. </a:t>
            </a:r>
            <a:r>
              <a:rPr lang="ru-RU" sz="4800" b="1" dirty="0" smtClean="0"/>
              <a:t>р. Лена</a:t>
            </a:r>
            <a:endParaRPr lang="ru-RU" sz="4800" b="1" dirty="0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717032"/>
            <a:ext cx="5712464" cy="19290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12. </a:t>
            </a:r>
            <a:r>
              <a:rPr lang="ru-RU" b="1" dirty="0" smtClean="0"/>
              <a:t>В 1779 г. «Санкт-Петербургские ведомости» писали о </a:t>
            </a:r>
            <a:r>
              <a:rPr lang="ru-RU" b="1" dirty="0" err="1" smtClean="0"/>
              <a:t>кулибинском</a:t>
            </a:r>
            <a:r>
              <a:rPr lang="ru-RU" b="1" dirty="0" smtClean="0"/>
              <a:t> фонаре-прожекторе, создающем при помощи особой системы зеркал очень сильный световой эффект. Что являлось источником света в этом фонаре?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А. </a:t>
            </a:r>
            <a:r>
              <a:rPr lang="ru-RU" sz="4400" b="1" dirty="0" smtClean="0"/>
              <a:t>Лампада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В. </a:t>
            </a:r>
            <a:r>
              <a:rPr lang="ru-RU" sz="4400" b="1" dirty="0" smtClean="0"/>
              <a:t>Свеча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С. </a:t>
            </a:r>
            <a:r>
              <a:rPr lang="ru-RU" sz="4400" b="1" dirty="0" smtClean="0"/>
              <a:t>Лампочка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13.</a:t>
            </a:r>
            <a:r>
              <a:rPr lang="ru-RU" sz="4400" b="1" dirty="0" smtClean="0"/>
              <a:t>В настоящее время в России имя «Кулибин» стало нарицательным. </a:t>
            </a:r>
          </a:p>
          <a:p>
            <a:pPr algn="ctr">
              <a:buNone/>
            </a:pPr>
            <a:r>
              <a:rPr lang="ru-RU" sz="4400" b="1" dirty="0" smtClean="0"/>
              <a:t>Что оно означает?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А. </a:t>
            </a:r>
            <a:r>
              <a:rPr lang="ru-RU" sz="4400" b="1" dirty="0" smtClean="0"/>
              <a:t>Государственный служащий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В. </a:t>
            </a:r>
            <a:r>
              <a:rPr lang="ru-RU" sz="4400" b="1" dirty="0" smtClean="0"/>
              <a:t>Ученый - изобретатель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С. </a:t>
            </a:r>
            <a:r>
              <a:rPr lang="ru-RU" sz="4400" b="1" dirty="0" smtClean="0"/>
              <a:t>Мастер -самоучка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0"/>
            <a:ext cx="8229600" cy="638132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14.</a:t>
            </a:r>
            <a:r>
              <a:rPr lang="ru-RU" sz="2400" b="1" dirty="0" smtClean="0"/>
              <a:t>«Более 40 лет времени, занимался я во </a:t>
            </a:r>
            <a:r>
              <a:rPr lang="ru-RU" sz="2400" b="1" dirty="0" err="1" smtClean="0"/>
              <a:t>изыскивании</a:t>
            </a:r>
            <a:r>
              <a:rPr lang="ru-RU" sz="2400" b="1" dirty="0" smtClean="0"/>
              <a:t> самодвижущейся машины, упражнялся в делании опытов ее секретно, потому что многие ученые почитают сие изобретение за невозможное, даже смеются и ругаются над теми, кто в том изыскании упражняются». Иными словами, больше 40 лет великий изобретатель потратил на попытку создать </a:t>
            </a:r>
            <a:r>
              <a:rPr lang="ru-RU" sz="2400" b="1" dirty="0" err="1" smtClean="0"/>
              <a:t>Perpetuum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Mobile</a:t>
            </a:r>
            <a:r>
              <a:rPr lang="ru-RU" sz="2400" b="1" dirty="0" smtClean="0"/>
              <a:t>. Что так и не смог изобрести Кулибин?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1"/>
                </a:solidFill>
              </a:rPr>
              <a:t>А. </a:t>
            </a:r>
            <a:r>
              <a:rPr lang="ru-RU" sz="3600" b="1" dirty="0" smtClean="0"/>
              <a:t>Бензиновый </a:t>
            </a:r>
          </a:p>
          <a:p>
            <a:pPr>
              <a:buNone/>
            </a:pPr>
            <a:r>
              <a:rPr lang="ru-RU" sz="3600" b="1" dirty="0" smtClean="0"/>
              <a:t>двигатель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1"/>
                </a:solidFill>
              </a:rPr>
              <a:t>В. </a:t>
            </a:r>
            <a:r>
              <a:rPr lang="ru-RU" sz="3600" b="1" dirty="0" smtClean="0"/>
              <a:t>Вечный </a:t>
            </a:r>
          </a:p>
          <a:p>
            <a:pPr>
              <a:buNone/>
            </a:pPr>
            <a:r>
              <a:rPr lang="ru-RU" sz="3600" b="1" dirty="0" smtClean="0"/>
              <a:t>    двигатель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1"/>
                </a:solidFill>
              </a:rPr>
              <a:t>С. </a:t>
            </a:r>
            <a:r>
              <a:rPr lang="ru-RU" sz="3600" b="1" dirty="0" smtClean="0"/>
              <a:t>Колесо</a:t>
            </a:r>
            <a:endParaRPr lang="ru-RU" sz="3600" b="1" dirty="0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5227" y="4149080"/>
            <a:ext cx="5308773" cy="22458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15.</a:t>
            </a:r>
            <a:r>
              <a:rPr lang="ru-RU" sz="4400" b="1" dirty="0" smtClean="0"/>
              <a:t>Сколько детей было у Ивана Петровича Кулибина? </a:t>
            </a:r>
          </a:p>
          <a:p>
            <a:pPr>
              <a:buNone/>
            </a:pPr>
            <a:endParaRPr lang="ru-RU" sz="4400" b="1" dirty="0" smtClean="0"/>
          </a:p>
          <a:p>
            <a:pPr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А. </a:t>
            </a:r>
            <a:r>
              <a:rPr lang="ru-RU" sz="4400" b="1" dirty="0" smtClean="0"/>
              <a:t>7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В. </a:t>
            </a:r>
            <a:r>
              <a:rPr lang="ru-RU" sz="4400" b="1" dirty="0" smtClean="0"/>
              <a:t>12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С. </a:t>
            </a:r>
            <a:r>
              <a:rPr lang="ru-RU" sz="4400" b="1" dirty="0" smtClean="0"/>
              <a:t>5</a:t>
            </a:r>
            <a:endParaRPr lang="ru-RU" sz="4400" b="1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1454" y="2348880"/>
            <a:ext cx="5591973" cy="42363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5505475"/>
          </a:xfrm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smtClean="0">
                <a:solidFill>
                  <a:schemeClr val="tx2"/>
                </a:solidFill>
                <a:cs typeface="Times New Roman" pitchFamily="18" charset="0"/>
              </a:rPr>
              <a:t>Интеллектуальная </a:t>
            </a:r>
            <a:r>
              <a:rPr lang="ru-RU" sz="4000" b="1" dirty="0" smtClean="0">
                <a:solidFill>
                  <a:schemeClr val="tx2"/>
                </a:solidFill>
                <a:cs typeface="Times New Roman" pitchFamily="18" charset="0"/>
              </a:rPr>
              <a:t>игра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tx2"/>
                </a:solidFill>
                <a:cs typeface="Times New Roman" pitchFamily="18" charset="0"/>
              </a:rPr>
              <a:t>«</a:t>
            </a:r>
            <a:r>
              <a:rPr lang="ru-RU" sz="4000" b="1" dirty="0" smtClean="0">
                <a:solidFill>
                  <a:srgbClr val="FF0000"/>
                </a:solidFill>
                <a:cs typeface="Times New Roman" pitchFamily="18" charset="0"/>
              </a:rPr>
              <a:t>Звёздный час</a:t>
            </a:r>
            <a:r>
              <a:rPr lang="ru-RU" sz="4000" b="1" dirty="0" smtClean="0">
                <a:solidFill>
                  <a:schemeClr val="tx2"/>
                </a:solidFill>
                <a:cs typeface="Times New Roman" pitchFamily="18" charset="0"/>
              </a:rPr>
              <a:t>»,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tx2"/>
                </a:solidFill>
                <a:cs typeface="Times New Roman" pitchFamily="18" charset="0"/>
              </a:rPr>
              <a:t>посвященная 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tx2"/>
                </a:solidFill>
                <a:cs typeface="Times New Roman" pitchFamily="18" charset="0"/>
              </a:rPr>
              <a:t>Ивану Петровичу Кулибину</a:t>
            </a:r>
          </a:p>
          <a:p>
            <a:pPr algn="ctr">
              <a:buNone/>
            </a:pPr>
            <a:endParaRPr lang="ru-RU" sz="4000" dirty="0" smtClean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 smtClean="0">
                <a:solidFill>
                  <a:srgbClr val="002060"/>
                </a:solidFill>
                <a:cs typeface="Times New Roman" pitchFamily="18" charset="0"/>
              </a:rPr>
              <a:t>Тема игры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4000" u="sng" dirty="0" smtClean="0">
                <a:solidFill>
                  <a:srgbClr val="002060"/>
                </a:solidFill>
                <a:cs typeface="Times New Roman" pitchFamily="18" charset="0"/>
              </a:rPr>
              <a:t>Русские изобретатели – самородки</a:t>
            </a:r>
            <a:endParaRPr lang="ru-RU" sz="4000" u="sng" dirty="0">
              <a:solidFill>
                <a:srgbClr val="00206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РАЗМИНКА </a:t>
            </a:r>
            <a:r>
              <a:rPr lang="ru-RU" b="1" dirty="0" smtClean="0">
                <a:solidFill>
                  <a:srgbClr val="FF0000"/>
                </a:solidFill>
              </a:rPr>
              <a:t>1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МАЛЕНЬКИЕ ИЗ БОЛЬШОГО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060848"/>
            <a:ext cx="824143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3947567" cy="29849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726324"/>
            <a:ext cx="5960467" cy="31316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Раунд 2.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РОССИИСКИЕ ИЗОБРЕТАТЕЛИ – САМОРОДКИ</a:t>
            </a:r>
          </a:p>
          <a:p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556792"/>
            <a:ext cx="4052282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985" y="2564904"/>
            <a:ext cx="8861015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5793507"/>
          </a:xfrm>
        </p:spPr>
        <p:txBody>
          <a:bodyPr>
            <a:noAutofit/>
          </a:bodyPr>
          <a:lstStyle/>
          <a:p>
            <a:pPr marL="742950" indent="-742950" algn="ctr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1.</a:t>
            </a:r>
            <a:r>
              <a:rPr lang="ru-RU" sz="4400" b="1" dirty="0" smtClean="0"/>
              <a:t>Что изобрёл Андрей Константинович Нартов?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А. </a:t>
            </a:r>
            <a:r>
              <a:rPr lang="ru-RU" sz="4400" b="1" dirty="0" smtClean="0"/>
              <a:t>Токарно-винторезный станок с суппортом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В. </a:t>
            </a:r>
            <a:r>
              <a:rPr lang="ru-RU" sz="4400" b="1" dirty="0" smtClean="0"/>
              <a:t>Сверлильный </a:t>
            </a:r>
          </a:p>
          <a:p>
            <a:pPr>
              <a:buNone/>
            </a:pPr>
            <a:r>
              <a:rPr lang="ru-RU" sz="4400" b="1" dirty="0" smtClean="0"/>
              <a:t>   станок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С. </a:t>
            </a:r>
            <a:r>
              <a:rPr lang="ru-RU" sz="4400" b="1" dirty="0" err="1" smtClean="0"/>
              <a:t>Стамесску</a:t>
            </a: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 </a:t>
            </a:r>
            <a:endParaRPr lang="ru-RU" sz="4400" b="1" dirty="0"/>
          </a:p>
        </p:txBody>
      </p:sp>
      <p:pic>
        <p:nvPicPr>
          <p:cNvPr id="20482" name="Picture 2" descr="https://litvek.com/icl/i/58/307958/i_0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4005064"/>
            <a:ext cx="4569775" cy="23965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62646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2. </a:t>
            </a:r>
            <a:r>
              <a:rPr lang="ru-RU" sz="4400" b="1" dirty="0" smtClean="0"/>
              <a:t>Этот учёный, в 1763 году, создал паровую машину мощностью 1,8 л.с., которую начали применять на производстве. </a:t>
            </a:r>
          </a:p>
          <a:p>
            <a:pPr algn="ctr">
              <a:buNone/>
            </a:pPr>
            <a:endParaRPr lang="ru-RU" sz="4400" b="1" dirty="0" smtClean="0"/>
          </a:p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  А. </a:t>
            </a:r>
            <a:r>
              <a:rPr lang="ru-RU" sz="4400" b="1" dirty="0" smtClean="0"/>
              <a:t>А.П. Зарубин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  В. </a:t>
            </a:r>
            <a:r>
              <a:rPr lang="ru-RU" sz="4400" b="1" dirty="0" smtClean="0"/>
              <a:t>М.М Поморцев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  С. </a:t>
            </a:r>
            <a:r>
              <a:rPr lang="ru-RU" sz="4400" b="1" dirty="0" smtClean="0"/>
              <a:t>И. И. Ползунов </a:t>
            </a:r>
            <a:endParaRPr lang="ru-RU" sz="4400" b="1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3284984"/>
            <a:ext cx="2445271" cy="32925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8892480" cy="5865515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3.</a:t>
            </a:r>
            <a:r>
              <a:rPr lang="ru-RU" b="1" dirty="0" smtClean="0"/>
              <a:t>Ефим Алексеевич и Мирон Ефимович Черепановы 1834 году построили паровоз, уже вполне способный перевозить вагонетки с рудой. За громадный вклад в механизацию производственных процессов они немедленно получили…что получили отец и сын?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А. </a:t>
            </a:r>
            <a:r>
              <a:rPr lang="ru-RU" sz="4400" b="1" dirty="0" smtClean="0"/>
              <a:t>Вольную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В. </a:t>
            </a:r>
            <a:r>
              <a:rPr lang="ru-RU" sz="4400" b="1" dirty="0" smtClean="0"/>
              <a:t>Премию в области </a:t>
            </a:r>
          </a:p>
          <a:p>
            <a:pPr>
              <a:buNone/>
            </a:pPr>
            <a:r>
              <a:rPr lang="ru-RU" sz="4400" b="1" dirty="0" smtClean="0"/>
              <a:t>технических наук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С. </a:t>
            </a:r>
            <a:r>
              <a:rPr lang="ru-RU" sz="4400" b="1" dirty="0" smtClean="0"/>
              <a:t>Медаль за вклад</a:t>
            </a:r>
          </a:p>
          <a:p>
            <a:pPr>
              <a:buNone/>
            </a:pPr>
            <a:r>
              <a:rPr lang="ru-RU" sz="4400" b="1" dirty="0" smtClean="0"/>
              <a:t> в развитие</a:t>
            </a:r>
          </a:p>
          <a:p>
            <a:pPr>
              <a:buNone/>
            </a:pPr>
            <a:r>
              <a:rPr lang="ru-RU" sz="4400" b="1" dirty="0" smtClean="0"/>
              <a:t> технических наук </a:t>
            </a:r>
            <a:endParaRPr lang="ru-RU" sz="4400" b="1" dirty="0"/>
          </a:p>
        </p:txBody>
      </p:sp>
      <p:pic>
        <p:nvPicPr>
          <p:cNvPr id="18434" name="Picture 2" descr="https://homsk.com/upload/media/posts/2019-04/25/6bbe0b056ccfa2f671893e44df0edac0_1556205564-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996952"/>
            <a:ext cx="4211960" cy="26458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4. </a:t>
            </a:r>
            <a:r>
              <a:rPr lang="ru-RU" b="1" dirty="0" smtClean="0"/>
              <a:t>Какое </a:t>
            </a:r>
            <a:r>
              <a:rPr lang="ru-RU" b="1" dirty="0" err="1" smtClean="0"/>
              <a:t>устроиство</a:t>
            </a:r>
            <a:r>
              <a:rPr lang="ru-RU" b="1" dirty="0" smtClean="0"/>
              <a:t> представлял собой, изобретённый Федором Абрамовичем </a:t>
            </a:r>
            <a:r>
              <a:rPr lang="ru-RU" b="1" dirty="0" err="1" smtClean="0"/>
              <a:t>Блиновым</a:t>
            </a:r>
            <a:r>
              <a:rPr lang="ru-RU" b="1" dirty="0" smtClean="0"/>
              <a:t> в 1879 году, «вагон особого устройства с бесконечными рельсами для перевозки грузов по шоссейным и проселочным дорогам»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А. </a:t>
            </a:r>
            <a:r>
              <a:rPr lang="ru-RU" sz="4400" b="1" dirty="0" smtClean="0"/>
              <a:t>Трактор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В. </a:t>
            </a:r>
            <a:r>
              <a:rPr lang="ru-RU" sz="4400" b="1" dirty="0" smtClean="0"/>
              <a:t>Трамвай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С. </a:t>
            </a:r>
            <a:r>
              <a:rPr lang="ru-RU" sz="4400" b="1" dirty="0" smtClean="0"/>
              <a:t>Погрузчик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7410" name="Picture 2" descr="https://avatars.mds.yandex.net/get-zen_doc/1606228/pub_5d3f1890ce44a000ad28068b_5d3f189723371c00af018d48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212976"/>
            <a:ext cx="3371528" cy="2992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892480" cy="604867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1"/>
                </a:solidFill>
                <a:cs typeface="Times New Roman" pitchFamily="18" charset="0"/>
              </a:rPr>
              <a:t>5. </a:t>
            </a:r>
            <a:r>
              <a:rPr lang="ru-RU" b="1" dirty="0" smtClean="0">
                <a:cs typeface="Times New Roman" pitchFamily="18" charset="0"/>
              </a:rPr>
              <a:t>Основоположник теоретической космонавтики. Он обосновал использование ракет для полётов в космос, пришёл к выводу о необходимости использования </a:t>
            </a:r>
          </a:p>
          <a:p>
            <a:pPr algn="ctr">
              <a:buNone/>
            </a:pPr>
            <a:r>
              <a:rPr lang="ru-RU" b="1" dirty="0" smtClean="0">
                <a:cs typeface="Times New Roman" pitchFamily="18" charset="0"/>
              </a:rPr>
              <a:t>«ракетных поездов» — прототипов многоступенчатых ракет. 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А. </a:t>
            </a:r>
            <a:r>
              <a:rPr lang="ru-RU" sz="4400" b="1" dirty="0" err="1" smtClean="0"/>
              <a:t>И.А.Синорский</a:t>
            </a:r>
            <a:endParaRPr lang="ru-RU" sz="4400" b="1" dirty="0" smtClean="0"/>
          </a:p>
          <a:p>
            <a:pPr fontAlgn="base"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В. </a:t>
            </a:r>
            <a:r>
              <a:rPr lang="ru-RU" sz="4400" b="1" dirty="0" smtClean="0"/>
              <a:t> К.Э. Циолковский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accent1"/>
                </a:solidFill>
              </a:rPr>
              <a:t>С. </a:t>
            </a:r>
            <a:r>
              <a:rPr lang="ru-RU" sz="4400" b="1" dirty="0" smtClean="0"/>
              <a:t>А.Ф.Можайский</a:t>
            </a:r>
            <a:endParaRPr lang="ru-RU" sz="4400" b="1" dirty="0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429000"/>
            <a:ext cx="3217661" cy="29710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59832" y="332656"/>
            <a:ext cx="5760640" cy="5793507"/>
          </a:xfrm>
        </p:spPr>
        <p:txBody>
          <a:bodyPr>
            <a:normAutofit fontScale="92500" lnSpcReduction="20000"/>
          </a:bodyPr>
          <a:lstStyle/>
          <a:p>
            <a:pPr algn="ctr" fontAlgn="base">
              <a:buNone/>
            </a:pPr>
            <a:r>
              <a:rPr lang="ru-RU" b="1" dirty="0" smtClean="0">
                <a:solidFill>
                  <a:schemeClr val="tx2"/>
                </a:solidFill>
              </a:rPr>
              <a:t>6. </a:t>
            </a:r>
            <a:r>
              <a:rPr lang="ru-RU" b="1" dirty="0" smtClean="0"/>
              <a:t>Владимир Андреевич Никонов - учёный-самоучка без высшего образования стал почётный член Международного комитета ономастических наук при ЮНЕСКО. </a:t>
            </a:r>
          </a:p>
          <a:p>
            <a:pPr algn="ctr" fontAlgn="base">
              <a:buNone/>
            </a:pPr>
            <a:r>
              <a:rPr lang="ru-RU" b="1" dirty="0" smtClean="0"/>
              <a:t>    Что изучают учёные – </a:t>
            </a:r>
            <a:r>
              <a:rPr lang="ru-RU" b="1" dirty="0" err="1" smtClean="0"/>
              <a:t>ономасты</a:t>
            </a:r>
            <a:r>
              <a:rPr lang="ru-RU" b="1" dirty="0" smtClean="0"/>
              <a:t>?</a:t>
            </a:r>
          </a:p>
          <a:p>
            <a:pPr fontAlgn="base"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А. </a:t>
            </a:r>
            <a:r>
              <a:rPr lang="ru-RU" b="1" dirty="0" smtClean="0"/>
              <a:t>любые собственные имена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В. </a:t>
            </a:r>
            <a:r>
              <a:rPr lang="ru-RU" b="1" dirty="0" smtClean="0"/>
              <a:t>профессиональные отношения между людьми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С. </a:t>
            </a:r>
            <a:r>
              <a:rPr lang="ru-RU" b="1" dirty="0" smtClean="0"/>
              <a:t>электромагнитную индукцию</a:t>
            </a:r>
          </a:p>
          <a:p>
            <a:pPr>
              <a:buNone/>
            </a:pP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2751884" cy="31116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640960" cy="586551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  <a:cs typeface="Times New Roman" pitchFamily="18" charset="0"/>
              </a:rPr>
              <a:t>7. </a:t>
            </a:r>
            <a:r>
              <a:rPr lang="ru-RU" sz="4400" b="1" dirty="0" smtClean="0">
                <a:cs typeface="Times New Roman" pitchFamily="18" charset="0"/>
              </a:rPr>
              <a:t>В каком возрасте Борис Васильевич </a:t>
            </a:r>
            <a:r>
              <a:rPr lang="ru-RU" sz="4400" b="1" dirty="0" err="1" smtClean="0">
                <a:cs typeface="Times New Roman" pitchFamily="18" charset="0"/>
              </a:rPr>
              <a:t>Кукаркин</a:t>
            </a:r>
            <a:r>
              <a:rPr lang="ru-RU" sz="4400" b="1" dirty="0" smtClean="0">
                <a:cs typeface="Times New Roman" pitchFamily="18" charset="0"/>
              </a:rPr>
              <a:t> возглавил обсерваторию Нижегородского общества любителей физики и астрономии 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  <a:cs typeface="Times New Roman" pitchFamily="18" charset="0"/>
              </a:rPr>
              <a:t>А.</a:t>
            </a:r>
            <a:r>
              <a:rPr lang="ru-RU" sz="4400" b="1" dirty="0" smtClean="0">
                <a:cs typeface="Times New Roman" pitchFamily="18" charset="0"/>
              </a:rPr>
              <a:t>32 года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  <a:cs typeface="Times New Roman" pitchFamily="18" charset="0"/>
              </a:rPr>
              <a:t>В.</a:t>
            </a:r>
            <a:r>
              <a:rPr lang="ru-RU" sz="4400" b="1" dirty="0" smtClean="0">
                <a:cs typeface="Times New Roman" pitchFamily="18" charset="0"/>
              </a:rPr>
              <a:t>18 лет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  <a:cs typeface="Times New Roman" pitchFamily="18" charset="0"/>
              </a:rPr>
              <a:t>С. </a:t>
            </a:r>
            <a:r>
              <a:rPr lang="ru-RU" sz="4400" b="1" dirty="0" smtClean="0">
                <a:cs typeface="Times New Roman" pitchFamily="18" charset="0"/>
              </a:rPr>
              <a:t>65 лет</a:t>
            </a:r>
            <a:endParaRPr lang="ru-RU" sz="4400" b="1" dirty="0">
              <a:cs typeface="Times New Roman" pitchFamily="18" charset="0"/>
            </a:endParaRPr>
          </a:p>
        </p:txBody>
      </p:sp>
      <p:pic>
        <p:nvPicPr>
          <p:cNvPr id="1026" name="Picture 2" descr="Борис Васильевич Кукарк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0580" y="4005064"/>
            <a:ext cx="4558948" cy="25429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  <a:cs typeface="Times New Roman" pitchFamily="18" charset="0"/>
              </a:rPr>
              <a:t>Раунд 1</a:t>
            </a:r>
            <a:r>
              <a:rPr lang="ru-RU" sz="4000" b="1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cs typeface="Times New Roman" pitchFamily="18" charset="0"/>
              </a:rPr>
              <a:t>«История жизни И.П. Кулибина»</a:t>
            </a:r>
            <a:endParaRPr lang="ru-RU" sz="40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4" name="Рисунок 1" descr="Иван Кулибин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276872"/>
            <a:ext cx="6120680" cy="40692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55776" y="0"/>
            <a:ext cx="6131024" cy="659735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8. </a:t>
            </a:r>
            <a:r>
              <a:rPr lang="ru-RU" sz="4400" b="1" dirty="0" smtClean="0">
                <a:cs typeface="Times New Roman" pitchFamily="18" charset="0"/>
              </a:rPr>
              <a:t>Российский энтомолог и </a:t>
            </a:r>
            <a:r>
              <a:rPr lang="ru-RU" sz="4400" b="1" dirty="0" err="1" smtClean="0">
                <a:cs typeface="Times New Roman" pitchFamily="18" charset="0"/>
              </a:rPr>
              <a:t>апиолог</a:t>
            </a:r>
            <a:r>
              <a:rPr lang="ru-RU" sz="4400" b="1" dirty="0" smtClean="0">
                <a:cs typeface="Times New Roman" pitchFamily="18" charset="0"/>
              </a:rPr>
              <a:t>, художник-анималист, специалист по разведению и охране насекомых, писатель. Создал в посёлке </a:t>
            </a:r>
            <a:r>
              <a:rPr lang="ru-RU" sz="4400" b="1" dirty="0" err="1" smtClean="0">
                <a:cs typeface="Times New Roman" pitchFamily="18" charset="0"/>
              </a:rPr>
              <a:t>Краснообск</a:t>
            </a:r>
            <a:r>
              <a:rPr lang="ru-RU" sz="4400" b="1" dirty="0" smtClean="0">
                <a:cs typeface="Times New Roman" pitchFamily="18" charset="0"/>
              </a:rPr>
              <a:t> Новосибирской области, где проживал, несколько </a:t>
            </a:r>
            <a:r>
              <a:rPr lang="ru-RU" sz="4400" b="1" dirty="0" err="1" smtClean="0">
                <a:cs typeface="Times New Roman" pitchFamily="18" charset="0"/>
              </a:rPr>
              <a:t>микрозаповедников</a:t>
            </a:r>
            <a:r>
              <a:rPr lang="ru-RU" sz="4400" b="1" dirty="0" smtClean="0">
                <a:cs typeface="Times New Roman" pitchFamily="18" charset="0"/>
              </a:rPr>
              <a:t> (заказников) для насекомых.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  <a:cs typeface="Times New Roman" pitchFamily="18" charset="0"/>
              </a:rPr>
              <a:t>А. </a:t>
            </a:r>
            <a:r>
              <a:rPr lang="ru-RU" sz="4400" b="1" dirty="0" smtClean="0">
                <a:cs typeface="Times New Roman" pitchFamily="18" charset="0"/>
              </a:rPr>
              <a:t>М. Лаврентьев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  <a:cs typeface="Times New Roman" pitchFamily="18" charset="0"/>
              </a:rPr>
              <a:t>В.</a:t>
            </a:r>
            <a:r>
              <a:rPr lang="ru-RU" sz="4400" b="1" dirty="0" smtClean="0">
                <a:solidFill>
                  <a:schemeClr val="tx2"/>
                </a:solidFill>
              </a:rPr>
              <a:t> </a:t>
            </a:r>
            <a:r>
              <a:rPr lang="ru-RU" sz="4400" b="1" dirty="0" smtClean="0"/>
              <a:t>В. Гребенников </a:t>
            </a:r>
            <a:endParaRPr lang="ru-RU" sz="4400" b="1" dirty="0" smtClean="0"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  <a:cs typeface="Times New Roman" pitchFamily="18" charset="0"/>
              </a:rPr>
              <a:t>С.  </a:t>
            </a:r>
            <a:r>
              <a:rPr lang="ru-RU" sz="4400" b="1" dirty="0" smtClean="0">
                <a:cs typeface="Times New Roman" pitchFamily="18" charset="0"/>
              </a:rPr>
              <a:t>В. </a:t>
            </a:r>
            <a:r>
              <a:rPr lang="ru-RU" sz="4400" b="1" dirty="0" err="1" smtClean="0">
                <a:cs typeface="Times New Roman" pitchFamily="18" charset="0"/>
              </a:rPr>
              <a:t>Сруминский</a:t>
            </a:r>
            <a:endParaRPr lang="ru-RU" sz="4400" b="1" dirty="0">
              <a:cs typeface="Times New Roman" pitchFamily="18" charset="0"/>
            </a:endParaRPr>
          </a:p>
        </p:txBody>
      </p:sp>
      <p:pic>
        <p:nvPicPr>
          <p:cNvPr id="38914" name="Picture 2" descr="Виктор Степанович Гребен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2561525" cy="3588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РАЗМИНКА </a:t>
            </a:r>
            <a:r>
              <a:rPr lang="ru-RU" b="1" dirty="0" smtClean="0">
                <a:solidFill>
                  <a:srgbClr val="FF0000"/>
                </a:solidFill>
              </a:rPr>
              <a:t>2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СЛОВА ИЗ КУБИКОВ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9179233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Раунд 3 .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ВЕЛИКИЕ ИЗОБРЕТАТЕЛИ РОССИИ И ИХ ТВОРЕНИЯ</a:t>
            </a:r>
          </a:p>
          <a:p>
            <a:pPr algn="ctr">
              <a:buNone/>
            </a:pPr>
            <a:endParaRPr lang="ru-RU" sz="4400" dirty="0"/>
          </a:p>
        </p:txBody>
      </p:sp>
      <p:pic>
        <p:nvPicPr>
          <p:cNvPr id="4" name="Рисунок 3" descr="https://snegir.org/upload/post-foto/izobretateli/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284984"/>
            <a:ext cx="3600450" cy="2705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https://snegir.org/upload/post-foto/izobretateli/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284984"/>
            <a:ext cx="3970387" cy="27405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750" y="2348880"/>
            <a:ext cx="900325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4664"/>
            <a:ext cx="8568952" cy="572149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1.</a:t>
            </a:r>
            <a:r>
              <a:rPr lang="ru-RU" b="1" dirty="0" smtClean="0"/>
              <a:t>В каком году изобретатель </a:t>
            </a:r>
          </a:p>
          <a:p>
            <a:pPr>
              <a:buNone/>
            </a:pPr>
            <a:r>
              <a:rPr lang="ru-RU" b="1" dirty="0" smtClean="0"/>
              <a:t>    А. И. </a:t>
            </a:r>
            <a:r>
              <a:rPr lang="ru-RU" b="1" dirty="0" err="1" smtClean="0"/>
              <a:t>Шпаковский</a:t>
            </a:r>
            <a:r>
              <a:rPr lang="ru-RU" b="1" dirty="0" smtClean="0"/>
              <a:t> создал осветительную установку с одиннадцатью дуговыми лампами, снабженными оригинальными регуляторами?  Именно эта установка освещала Красную площадь в Москве во время коронации Александра II.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А.</a:t>
            </a:r>
            <a:r>
              <a:rPr lang="ru-RU" b="1" dirty="0" smtClean="0"/>
              <a:t>В 1857 году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В. </a:t>
            </a:r>
            <a:r>
              <a:rPr lang="ru-RU" b="1" dirty="0" smtClean="0"/>
              <a:t>В 1856 году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С. </a:t>
            </a:r>
            <a:r>
              <a:rPr lang="ru-RU" b="1" dirty="0" smtClean="0"/>
              <a:t>В 1858 году</a:t>
            </a:r>
            <a:endParaRPr lang="ru-RU" b="1" dirty="0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6316" y="4077072"/>
            <a:ext cx="3916846" cy="23813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2. </a:t>
            </a:r>
            <a:r>
              <a:rPr lang="ru-RU" sz="3600" b="1" dirty="0" smtClean="0"/>
              <a:t>Первая двухцилиндровая вакуумная паровая машина в России  была спроектирована механиком И. И. Ползуновым в 1763 году и построена в 1764 году. В каком городе?</a:t>
            </a:r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r>
              <a:rPr lang="ru-RU" sz="3600" b="1" dirty="0" smtClean="0">
                <a:solidFill>
                  <a:schemeClr val="tx2"/>
                </a:solidFill>
              </a:rPr>
              <a:t>А. </a:t>
            </a:r>
            <a:r>
              <a:rPr lang="ru-RU" sz="3600" b="1" dirty="0" smtClean="0"/>
              <a:t>в Барнауле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tx2"/>
                </a:solidFill>
              </a:rPr>
              <a:t>В. </a:t>
            </a:r>
            <a:r>
              <a:rPr lang="ru-RU" sz="3600" b="1" dirty="0" smtClean="0"/>
              <a:t>в Челябинске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tx2"/>
                </a:solidFill>
              </a:rPr>
              <a:t>С. </a:t>
            </a:r>
            <a:r>
              <a:rPr lang="ru-RU" sz="3600" b="1" dirty="0" smtClean="0"/>
              <a:t>В Москве</a:t>
            </a:r>
            <a:endParaRPr lang="ru-RU" sz="3600" b="1" dirty="0"/>
          </a:p>
        </p:txBody>
      </p:sp>
      <p:pic>
        <p:nvPicPr>
          <p:cNvPr id="9218" name="Picture 2" descr="http://svidetel24.info/wp-content/uploads/2016/02/06_clip_image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996952"/>
            <a:ext cx="3203478" cy="36315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07904" y="332656"/>
            <a:ext cx="5436096" cy="5793507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8000" b="1" dirty="0" smtClean="0">
                <a:solidFill>
                  <a:schemeClr val="tx2"/>
                </a:solidFill>
              </a:rPr>
              <a:t>3. </a:t>
            </a:r>
            <a:r>
              <a:rPr lang="ru-RU" sz="4600" b="1" dirty="0" smtClean="0"/>
              <a:t>Первый двухколесный цельнометаллический педальный самокат, очень похожий на велосипед, был построен в России. Произведен он был на Нижнетагильском заводе в 1801 году уральским крепостным изобретателем Ефимом </a:t>
            </a:r>
            <a:r>
              <a:rPr lang="ru-RU" sz="4600" b="1" dirty="0" err="1" smtClean="0"/>
              <a:t>Михеевичем</a:t>
            </a:r>
            <a:r>
              <a:rPr lang="ru-RU" sz="4600" b="1" dirty="0" smtClean="0"/>
              <a:t> Артамоновым.</a:t>
            </a:r>
          </a:p>
          <a:p>
            <a:pPr>
              <a:buNone/>
            </a:pPr>
            <a:r>
              <a:rPr lang="ru-RU" sz="4600" b="1" dirty="0" smtClean="0"/>
              <a:t>    В каком городе России установлен памятник изобретателю?</a:t>
            </a:r>
          </a:p>
          <a:p>
            <a:pPr>
              <a:buNone/>
            </a:pPr>
            <a:endParaRPr lang="ru-RU" sz="4600" b="1" dirty="0" smtClean="0"/>
          </a:p>
          <a:p>
            <a:pPr algn="ctr">
              <a:buNone/>
            </a:pPr>
            <a:r>
              <a:rPr lang="ru-RU" sz="4600" b="1" dirty="0" smtClean="0">
                <a:solidFill>
                  <a:schemeClr val="tx2"/>
                </a:solidFill>
              </a:rPr>
              <a:t>А. </a:t>
            </a:r>
            <a:r>
              <a:rPr lang="ru-RU" sz="4600" b="1" dirty="0" smtClean="0"/>
              <a:t>Санкт - Петербург</a:t>
            </a:r>
          </a:p>
          <a:p>
            <a:pPr algn="ctr">
              <a:buNone/>
            </a:pPr>
            <a:r>
              <a:rPr lang="ru-RU" sz="4600" b="1" dirty="0" smtClean="0">
                <a:solidFill>
                  <a:schemeClr val="tx2"/>
                </a:solidFill>
              </a:rPr>
              <a:t>В. </a:t>
            </a:r>
            <a:r>
              <a:rPr lang="ru-RU" sz="4600" b="1" dirty="0" smtClean="0"/>
              <a:t>Нижний Новгород</a:t>
            </a:r>
          </a:p>
          <a:p>
            <a:pPr algn="ctr">
              <a:buNone/>
            </a:pPr>
            <a:r>
              <a:rPr lang="ru-RU" sz="4600" b="1" dirty="0" smtClean="0">
                <a:solidFill>
                  <a:schemeClr val="tx2"/>
                </a:solidFill>
              </a:rPr>
              <a:t>С.</a:t>
            </a:r>
            <a:r>
              <a:rPr lang="ru-RU" sz="4600" b="1" dirty="0" smtClean="0"/>
              <a:t>Екатеринбург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s://snegir.org/upload/post-foto/izobretateli/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00808"/>
            <a:ext cx="3600450" cy="2705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4.</a:t>
            </a:r>
            <a:r>
              <a:rPr lang="ru-RU" b="1" dirty="0" smtClean="0"/>
              <a:t>Первое  автономное водолазное устройство, которое должно было скрытно доставлять водолаза к вражескому кораблю, чтобы тот выходил и подрывал корабль неприятеля. в 1719 году крестьянином Ефимом Никоновым.</a:t>
            </a:r>
          </a:p>
          <a:p>
            <a:pPr>
              <a:buNone/>
            </a:pPr>
            <a:r>
              <a:rPr lang="ru-RU" b="1" dirty="0" smtClean="0"/>
              <a:t> Какое название дал ему создатель?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А. </a:t>
            </a:r>
            <a:r>
              <a:rPr lang="ru-RU" b="1" dirty="0" smtClean="0"/>
              <a:t>Потаённое судно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В. </a:t>
            </a:r>
            <a:r>
              <a:rPr lang="ru-RU" b="1" dirty="0" smtClean="0"/>
              <a:t>Водоходное устройство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С. </a:t>
            </a:r>
            <a:r>
              <a:rPr lang="ru-RU" b="1" dirty="0" smtClean="0"/>
              <a:t>Подводный аппарат</a:t>
            </a:r>
            <a:endParaRPr lang="ru-RU" b="1" dirty="0"/>
          </a:p>
        </p:txBody>
      </p:sp>
      <p:pic>
        <p:nvPicPr>
          <p:cNvPr id="2050" name="Picture 2" descr="https://avatars.mds.yandex.net/get-pdb/1767541/291fa2a6-509e-460a-a8ac-4553e45a2504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149080"/>
            <a:ext cx="3335078" cy="25024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435280" cy="46531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5. </a:t>
            </a:r>
            <a:r>
              <a:rPr lang="ru-RU" sz="4400" b="1" dirty="0" smtClean="0"/>
              <a:t>Кто получил  первый в мире патент на  «воздухолетательный снаряд»(самолёт) 3 ноября 1881 г?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А. </a:t>
            </a:r>
            <a:r>
              <a:rPr lang="ru-RU" sz="4400" b="1" dirty="0" smtClean="0"/>
              <a:t>К.Э. Циолковский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В. </a:t>
            </a:r>
            <a:r>
              <a:rPr lang="ru-RU" sz="4400" b="1" dirty="0" smtClean="0"/>
              <a:t>А.Ф. Можайский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С. </a:t>
            </a:r>
            <a:r>
              <a:rPr lang="ru-RU" sz="4400" b="1" dirty="0" smtClean="0"/>
              <a:t>И.П.Кулибин</a:t>
            </a:r>
            <a:endParaRPr lang="ru-RU" sz="4400" b="1" dirty="0"/>
          </a:p>
        </p:txBody>
      </p:sp>
      <p:pic>
        <p:nvPicPr>
          <p:cNvPr id="3074" name="Picture 2" descr="https://itexts.net/files/online_html/118290/i_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0"/>
            <a:ext cx="5693896" cy="21572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800" b="1" dirty="0" smtClean="0">
                <a:solidFill>
                  <a:schemeClr val="tx2"/>
                </a:solidFill>
              </a:rPr>
              <a:t>6. </a:t>
            </a:r>
            <a:r>
              <a:rPr lang="ru-RU" b="1" dirty="0" smtClean="0"/>
              <a:t>Эту модель технического средства удалось смастерить М. В. Ломоносову только в 1754 году. Она состояла из фюзеляжа и двух винтов, вращавшихся в разные стороны и предназначалась для подъема термометров с целью измерения температуры воздуха в верхних слоях атмосферы. Двигателем приспособления служила часовая пружина. Что Изобрёл Ломоносов?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А. </a:t>
            </a:r>
            <a:r>
              <a:rPr lang="ru-RU" b="1" dirty="0" smtClean="0"/>
              <a:t>Вертолёт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В. </a:t>
            </a:r>
            <a:r>
              <a:rPr lang="ru-RU" b="1" dirty="0" smtClean="0"/>
              <a:t>Вентилятор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С. </a:t>
            </a:r>
            <a:r>
              <a:rPr lang="ru-RU" b="1" dirty="0" err="1" smtClean="0"/>
              <a:t>Дельтоплан</a:t>
            </a:r>
            <a:endParaRPr lang="ru-RU" b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 descr="http://idi-online.com/files/Image/materials/znay/Helicopters/lomonos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3910499"/>
            <a:ext cx="2563044" cy="29475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9475989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7. </a:t>
            </a:r>
            <a:r>
              <a:rPr lang="ru-RU" b="1" dirty="0" smtClean="0"/>
              <a:t>В каком году в государевой мастерской русский крестьянин, изобретатель Леонтий </a:t>
            </a:r>
            <a:r>
              <a:rPr lang="ru-RU" b="1" dirty="0" err="1" smtClean="0"/>
              <a:t>Шамшуренков</a:t>
            </a:r>
            <a:r>
              <a:rPr lang="ru-RU" b="1" dirty="0" smtClean="0"/>
              <a:t> изготовил по Госзаказу «</a:t>
            </a:r>
            <a:r>
              <a:rPr lang="ru-RU" b="1" dirty="0" err="1" smtClean="0"/>
              <a:t>самобеглую</a:t>
            </a:r>
            <a:r>
              <a:rPr lang="ru-RU" b="1" dirty="0" smtClean="0"/>
              <a:t> коляску», двигавшуюся без какой-либо посторонней силы?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А. </a:t>
            </a:r>
            <a:r>
              <a:rPr lang="ru-RU" b="1" dirty="0" smtClean="0"/>
              <a:t>В 1749 году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В. </a:t>
            </a:r>
            <a:r>
              <a:rPr lang="ru-RU" b="1" dirty="0" smtClean="0"/>
              <a:t>В 1750 году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С. </a:t>
            </a:r>
            <a:r>
              <a:rPr lang="ru-RU" b="1" dirty="0" smtClean="0"/>
              <a:t>В 1751 году </a:t>
            </a:r>
            <a:endParaRPr lang="ru-RU" b="1" dirty="0"/>
          </a:p>
        </p:txBody>
      </p:sp>
      <p:pic>
        <p:nvPicPr>
          <p:cNvPr id="5122" name="Picture 2" descr="https://avatars.mds.yandex.net/get-zen_doc/46847/pub_5c4ead310aaeef00ac92913d_5c4ead50c7d9c800ac6b69f7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429000"/>
            <a:ext cx="5211738" cy="24635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chemeClr val="tx2"/>
                </a:solidFill>
              </a:rPr>
              <a:t>8.</a:t>
            </a:r>
            <a:r>
              <a:rPr lang="ru-RU" sz="3600" b="1" dirty="0" smtClean="0"/>
              <a:t>В 2020  первый в мире электрический трамвай, изобретателем которого является инженер-артиллерист Федор Аполлонович </a:t>
            </a:r>
            <a:r>
              <a:rPr lang="ru-RU" sz="3600" b="1" dirty="0" err="1" smtClean="0"/>
              <a:t>Пироцкий</a:t>
            </a:r>
            <a:r>
              <a:rPr lang="ru-RU" sz="3600" b="1" dirty="0" smtClean="0"/>
              <a:t>, отмечает свой юбилей. Назовите дату.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tx2"/>
                </a:solidFill>
              </a:rPr>
              <a:t>А. </a:t>
            </a:r>
            <a:r>
              <a:rPr lang="ru-RU" sz="3600" b="1" dirty="0" smtClean="0"/>
              <a:t>130 лет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tx2"/>
                </a:solidFill>
              </a:rPr>
              <a:t>В. </a:t>
            </a:r>
            <a:r>
              <a:rPr lang="ru-RU" sz="3600" b="1" dirty="0" smtClean="0"/>
              <a:t>140 лет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tx2"/>
                </a:solidFill>
              </a:rPr>
              <a:t>С. </a:t>
            </a:r>
            <a:r>
              <a:rPr lang="ru-RU" sz="3600" b="1" dirty="0" smtClean="0"/>
              <a:t>150 лет</a:t>
            </a:r>
            <a:endParaRPr lang="ru-RU" sz="3600" b="1" dirty="0"/>
          </a:p>
        </p:txBody>
      </p:sp>
      <p:pic>
        <p:nvPicPr>
          <p:cNvPr id="4" name="Рисунок 3" descr="https://snegir.org/upload/post-foto/izobretateli/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501008"/>
            <a:ext cx="3970387" cy="27405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20688"/>
            <a:ext cx="8291264" cy="597666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9. </a:t>
            </a:r>
            <a:r>
              <a:rPr lang="ru-RU" b="1" dirty="0" smtClean="0"/>
              <a:t>1860 году великий русский математик </a:t>
            </a:r>
            <a:r>
              <a:rPr lang="ru-RU" b="1" dirty="0" err="1" smtClean="0"/>
              <a:t>Пафнутий</a:t>
            </a:r>
            <a:r>
              <a:rPr lang="ru-RU" b="1" dirty="0" smtClean="0"/>
              <a:t> Львович Чебышев, просчитал и разработал конструкцию прямолинейного хождения (перемещения) механизмов без колесных пар. Аппарат был назван стопоходящая машина. Эта конструкция из дерева и железа не отличалась изяществом и совершенством, но именно она стала прототипом современного робота. Что стало прототипом для создания машины?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4200" b="1" dirty="0" smtClean="0">
                <a:solidFill>
                  <a:schemeClr val="tx2"/>
                </a:solidFill>
              </a:rPr>
              <a:t>А.</a:t>
            </a:r>
            <a:r>
              <a:rPr lang="ru-RU" sz="4200" b="1" dirty="0" smtClean="0"/>
              <a:t>Слон</a:t>
            </a:r>
          </a:p>
          <a:p>
            <a:pPr>
              <a:buNone/>
            </a:pPr>
            <a:r>
              <a:rPr lang="ru-RU" sz="4200" b="1" dirty="0" smtClean="0">
                <a:solidFill>
                  <a:schemeClr val="tx2"/>
                </a:solidFill>
              </a:rPr>
              <a:t>В.</a:t>
            </a:r>
            <a:r>
              <a:rPr lang="ru-RU" sz="4200" b="1" dirty="0" smtClean="0"/>
              <a:t>Собака</a:t>
            </a:r>
          </a:p>
          <a:p>
            <a:pPr>
              <a:buNone/>
            </a:pPr>
            <a:r>
              <a:rPr lang="ru-RU" sz="4200" b="1" dirty="0" smtClean="0">
                <a:solidFill>
                  <a:schemeClr val="tx2"/>
                </a:solidFill>
              </a:rPr>
              <a:t>С.</a:t>
            </a:r>
            <a:r>
              <a:rPr lang="ru-RU" sz="4200" b="1" dirty="0" smtClean="0"/>
              <a:t>Кузнечик</a:t>
            </a:r>
            <a:endParaRPr lang="ru-RU" sz="4200" b="1" dirty="0"/>
          </a:p>
        </p:txBody>
      </p:sp>
      <p:pic>
        <p:nvPicPr>
          <p:cNvPr id="4" name="Рисунок 3" descr="https://snegir.org/upload/post-foto/izobretateli/14.jpg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644008" y="4293096"/>
            <a:ext cx="3710930" cy="21328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5721499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СПАСИБО ЗА УЧАСТИЕ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2"/>
                </a:solidFill>
              </a:rPr>
              <a:t>В ИНТЕЛЛЕКТУЛЬНОЙ ИГРЕ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tx2"/>
                </a:solidFill>
              </a:rPr>
              <a:t>«ЗВЁЗДНЫЙ ЧАС»</a:t>
            </a:r>
            <a:endParaRPr lang="ru-RU" sz="4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cs typeface="Times New Roman" pitchFamily="18" charset="0"/>
              </a:rPr>
              <a:t>1.</a:t>
            </a:r>
            <a:r>
              <a:rPr lang="ru-RU" sz="4400" b="1" dirty="0" smtClean="0">
                <a:cs typeface="Times New Roman" pitchFamily="18" charset="0"/>
              </a:rPr>
              <a:t>Назовите дату рождения  Ивана Петровича Кулибина </a:t>
            </a:r>
          </a:p>
          <a:p>
            <a:pPr>
              <a:buNone/>
            </a:pPr>
            <a:endParaRPr lang="ru-RU" sz="4400" b="1" dirty="0" smtClean="0"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cs typeface="Times New Roman" pitchFamily="18" charset="0"/>
              </a:rPr>
              <a:t>А. </a:t>
            </a:r>
            <a:r>
              <a:rPr lang="ru-RU" sz="4400" b="1" dirty="0" smtClean="0">
                <a:cs typeface="Times New Roman" pitchFamily="18" charset="0"/>
              </a:rPr>
              <a:t>12 апреля 1735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cs typeface="Times New Roman" pitchFamily="18" charset="0"/>
              </a:rPr>
              <a:t>В. </a:t>
            </a:r>
            <a:r>
              <a:rPr lang="ru-RU" sz="4400" b="1" dirty="0" smtClean="0">
                <a:cs typeface="Times New Roman" pitchFamily="18" charset="0"/>
              </a:rPr>
              <a:t>21 апреля 1735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cs typeface="Times New Roman" pitchFamily="18" charset="0"/>
              </a:rPr>
              <a:t>С. </a:t>
            </a:r>
            <a:r>
              <a:rPr lang="ru-RU" sz="4400" b="1" dirty="0" smtClean="0">
                <a:cs typeface="Times New Roman" pitchFamily="18" charset="0"/>
              </a:rPr>
              <a:t>21 апреля 1753</a:t>
            </a:r>
            <a:endParaRPr lang="ru-RU" sz="4400" b="1" dirty="0">
              <a:cs typeface="Times New Roman" pitchFamily="18" charset="0"/>
            </a:endParaRPr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060848"/>
            <a:ext cx="3324225" cy="4552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92696"/>
            <a:ext cx="8892480" cy="543346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cs typeface="Times New Roman" pitchFamily="18" charset="0"/>
              </a:rPr>
              <a:t>2.</a:t>
            </a:r>
            <a:r>
              <a:rPr lang="ru-RU" sz="4400" dirty="0" smtClean="0">
                <a:solidFill>
                  <a:srgbClr val="002060"/>
                </a:solidFill>
              </a:rPr>
              <a:t> </a:t>
            </a:r>
            <a:r>
              <a:rPr lang="ru-RU" sz="4400" b="1" dirty="0" smtClean="0">
                <a:cs typeface="Times New Roman" pitchFamily="18" charset="0"/>
              </a:rPr>
              <a:t>Какую профессию отец Кулибина надеялся дать сыну?</a:t>
            </a:r>
          </a:p>
          <a:p>
            <a:pPr algn="ctr">
              <a:buNone/>
            </a:pPr>
            <a:endParaRPr lang="ru-RU" sz="44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cs typeface="Times New Roman" pitchFamily="18" charset="0"/>
              </a:rPr>
              <a:t>А. </a:t>
            </a:r>
            <a:r>
              <a:rPr lang="ru-RU" sz="4400" b="1" dirty="0" smtClean="0">
                <a:cs typeface="Times New Roman" pitchFamily="18" charset="0"/>
              </a:rPr>
              <a:t>военный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cs typeface="Times New Roman" pitchFamily="18" charset="0"/>
              </a:rPr>
              <a:t>В. </a:t>
            </a:r>
            <a:r>
              <a:rPr lang="ru-RU" sz="4400" b="1" dirty="0" smtClean="0">
                <a:cs typeface="Times New Roman" pitchFamily="18" charset="0"/>
              </a:rPr>
              <a:t>пахарь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cs typeface="Times New Roman" pitchFamily="18" charset="0"/>
              </a:rPr>
              <a:t>С. </a:t>
            </a:r>
            <a:r>
              <a:rPr lang="ru-RU" sz="4400" b="1" dirty="0" smtClean="0">
                <a:cs typeface="Times New Roman" pitchFamily="18" charset="0"/>
              </a:rPr>
              <a:t>торговец мукой</a:t>
            </a:r>
            <a:endParaRPr lang="ru-RU" sz="4400" b="1" dirty="0">
              <a:cs typeface="Times New Roman" pitchFamily="18" charset="0"/>
            </a:endParaRPr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132856"/>
            <a:ext cx="3533775" cy="44577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  <a:cs typeface="Times New Roman" pitchFamily="18" charset="0"/>
              </a:rPr>
              <a:t>3. </a:t>
            </a:r>
            <a:r>
              <a:rPr lang="ru-RU" sz="4400" b="1" dirty="0" smtClean="0">
                <a:cs typeface="Times New Roman" pitchFamily="18" charset="0"/>
              </a:rPr>
              <a:t>Что изобрёл юный Кулибин для отцовского сада?</a:t>
            </a:r>
          </a:p>
          <a:p>
            <a:pPr algn="ctr">
              <a:buNone/>
            </a:pPr>
            <a:endParaRPr lang="ru-RU" sz="4400" b="1" dirty="0" smtClean="0">
              <a:solidFill>
                <a:schemeClr val="tx2"/>
              </a:solidFill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  <a:cs typeface="Times New Roman" pitchFamily="18" charset="0"/>
              </a:rPr>
              <a:t>А. </a:t>
            </a:r>
            <a:r>
              <a:rPr lang="ru-RU" sz="4400" b="1" dirty="0" smtClean="0">
                <a:cs typeface="Times New Roman" pitchFamily="18" charset="0"/>
              </a:rPr>
              <a:t>Опылитель растений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  <a:cs typeface="Times New Roman" pitchFamily="18" charset="0"/>
              </a:rPr>
              <a:t>В.</a:t>
            </a:r>
            <a:r>
              <a:rPr lang="ru-RU" sz="4400" b="1" dirty="0" smtClean="0">
                <a:cs typeface="Times New Roman" pitchFamily="18" charset="0"/>
              </a:rPr>
              <a:t>Проточный пруд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  <a:cs typeface="Times New Roman" pitchFamily="18" charset="0"/>
              </a:rPr>
              <a:t>С. </a:t>
            </a:r>
            <a:r>
              <a:rPr lang="ru-RU" sz="4400" b="1" dirty="0" smtClean="0">
                <a:cs typeface="Times New Roman" pitchFamily="18" charset="0"/>
              </a:rPr>
              <a:t>Отпугиватель птиц</a:t>
            </a:r>
            <a:endParaRPr lang="ru-RU" sz="44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8964488" cy="5361459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tx2"/>
                </a:solidFill>
                <a:cs typeface="Times New Roman" pitchFamily="18" charset="0"/>
              </a:rPr>
              <a:t>4.</a:t>
            </a:r>
            <a:r>
              <a:rPr lang="ru-RU" sz="4800" b="1" dirty="0" smtClean="0">
                <a:cs typeface="Times New Roman" pitchFamily="18" charset="0"/>
              </a:rPr>
              <a:t>В каком году Кулибин изготовил часы в форме пасхального яйца, которые были приняты в дар Императрицей Екатериной II?</a:t>
            </a:r>
          </a:p>
          <a:p>
            <a:pPr algn="ctr">
              <a:buNone/>
            </a:pPr>
            <a:endParaRPr lang="ru-RU" sz="4800" b="1" dirty="0" smtClean="0">
              <a:solidFill>
                <a:schemeClr val="tx2"/>
              </a:solidFill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smtClean="0">
                <a:solidFill>
                  <a:schemeClr val="tx2"/>
                </a:solidFill>
                <a:cs typeface="Times New Roman" pitchFamily="18" charset="0"/>
              </a:rPr>
              <a:t>   А. </a:t>
            </a:r>
            <a:r>
              <a:rPr lang="ru-RU" sz="4800" b="1" dirty="0" smtClean="0">
                <a:cs typeface="Times New Roman" pitchFamily="18" charset="0"/>
              </a:rPr>
              <a:t>1769</a:t>
            </a:r>
          </a:p>
          <a:p>
            <a:pPr>
              <a:buNone/>
            </a:pPr>
            <a:r>
              <a:rPr lang="ru-RU" sz="4800" b="1" dirty="0" smtClean="0">
                <a:solidFill>
                  <a:schemeClr val="tx2"/>
                </a:solidFill>
                <a:cs typeface="Times New Roman" pitchFamily="18" charset="0"/>
              </a:rPr>
              <a:t>   В. </a:t>
            </a:r>
            <a:r>
              <a:rPr lang="ru-RU" sz="4800" b="1" dirty="0" smtClean="0">
                <a:cs typeface="Times New Roman" pitchFamily="18" charset="0"/>
              </a:rPr>
              <a:t>1796</a:t>
            </a:r>
          </a:p>
          <a:p>
            <a:pPr>
              <a:buNone/>
            </a:pPr>
            <a:r>
              <a:rPr lang="ru-RU" sz="4800" b="1" dirty="0" smtClean="0">
                <a:solidFill>
                  <a:schemeClr val="tx2"/>
                </a:solidFill>
                <a:cs typeface="Times New Roman" pitchFamily="18" charset="0"/>
              </a:rPr>
              <a:t>   С. </a:t>
            </a:r>
            <a:r>
              <a:rPr lang="ru-RU" sz="4800" b="1" dirty="0" smtClean="0">
                <a:cs typeface="Times New Roman" pitchFamily="18" charset="0"/>
              </a:rPr>
              <a:t>1761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212976"/>
            <a:ext cx="5453812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  <a:cs typeface="Times New Roman" pitchFamily="18" charset="0"/>
              </a:rPr>
              <a:t>5.</a:t>
            </a:r>
            <a:r>
              <a:rPr lang="ru-RU" sz="4400" b="1" dirty="0" smtClean="0">
                <a:cs typeface="Times New Roman" pitchFamily="18" charset="0"/>
              </a:rPr>
              <a:t>Что играло в часах ровно в полдень?</a:t>
            </a:r>
          </a:p>
          <a:p>
            <a:pPr algn="ctr">
              <a:buNone/>
            </a:pPr>
            <a:endParaRPr lang="ru-RU" sz="4400" b="1" dirty="0" smtClean="0">
              <a:solidFill>
                <a:schemeClr val="tx2"/>
              </a:solidFill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  <a:cs typeface="Times New Roman" pitchFamily="18" charset="0"/>
              </a:rPr>
              <a:t>А. </a:t>
            </a:r>
            <a:r>
              <a:rPr lang="ru-RU" sz="4400" b="1" dirty="0" smtClean="0">
                <a:cs typeface="Times New Roman" pitchFamily="18" charset="0"/>
              </a:rPr>
              <a:t>Гимн России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  <a:cs typeface="Times New Roman" pitchFamily="18" charset="0"/>
              </a:rPr>
              <a:t>В. </a:t>
            </a:r>
            <a:r>
              <a:rPr lang="ru-RU" sz="4400" b="1" dirty="0" smtClean="0">
                <a:cs typeface="Times New Roman" pitchFamily="18" charset="0"/>
              </a:rPr>
              <a:t>Стихира</a:t>
            </a:r>
          </a:p>
          <a:p>
            <a:pPr algn="ctr">
              <a:buNone/>
            </a:pPr>
            <a:r>
              <a:rPr lang="ru-RU" sz="4400" b="1" dirty="0" smtClean="0">
                <a:cs typeface="Times New Roman" pitchFamily="18" charset="0"/>
              </a:rPr>
              <a:t> «Христос </a:t>
            </a:r>
            <a:r>
              <a:rPr lang="ru-RU" sz="4400" b="1" dirty="0" err="1" smtClean="0">
                <a:cs typeface="Times New Roman" pitchFamily="18" charset="0"/>
              </a:rPr>
              <a:t>Воскресе</a:t>
            </a:r>
            <a:r>
              <a:rPr lang="ru-RU" sz="4400" b="1" dirty="0" smtClean="0">
                <a:cs typeface="Times New Roman" pitchFamily="18" charset="0"/>
              </a:rPr>
              <a:t> из мертвых!»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1"/>
                </a:solidFill>
                <a:cs typeface="Times New Roman" pitchFamily="18" charset="0"/>
              </a:rPr>
              <a:t>С. </a:t>
            </a:r>
            <a:r>
              <a:rPr lang="ru-RU" sz="4400" b="1" dirty="0" smtClean="0">
                <a:cs typeface="Times New Roman" pitchFamily="18" charset="0"/>
              </a:rPr>
              <a:t>Гимн Императрице</a:t>
            </a:r>
            <a:endParaRPr lang="ru-RU" sz="44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992</Words>
  <Application>Microsoft Office PowerPoint</Application>
  <PresentationFormat>Экран (4:3)</PresentationFormat>
  <Paragraphs>181</Paragraphs>
  <Slides>43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7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РАЗМИНКА 1 МАЛЕНЬКИЕ ИЗ БОЛЬШОГО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РАЗМИНКА 2 СЛОВА ИЗ КУБИКОВ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User2</cp:lastModifiedBy>
  <cp:revision>70</cp:revision>
  <dcterms:created xsi:type="dcterms:W3CDTF">2020-01-10T02:14:40Z</dcterms:created>
  <dcterms:modified xsi:type="dcterms:W3CDTF">2021-03-05T02:20:31Z</dcterms:modified>
</cp:coreProperties>
</file>